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286" r:id="rId5"/>
    <p:sldId id="259" r:id="rId6"/>
    <p:sldId id="275" r:id="rId7"/>
    <p:sldId id="277" r:id="rId8"/>
    <p:sldId id="262" r:id="rId9"/>
    <p:sldId id="290" r:id="rId10"/>
    <p:sldId id="285" r:id="rId11"/>
    <p:sldId id="264" r:id="rId12"/>
    <p:sldId id="287" r:id="rId13"/>
    <p:sldId id="282" r:id="rId14"/>
    <p:sldId id="274" r:id="rId15"/>
    <p:sldId id="289" r:id="rId16"/>
    <p:sldId id="283" r:id="rId17"/>
    <p:sldId id="280" r:id="rId18"/>
    <p:sldId id="270" r:id="rId19"/>
    <p:sldId id="271" r:id="rId20"/>
  </p:sldIdLst>
  <p:sldSz cx="9144000" cy="6858000" type="screen4x3"/>
  <p:notesSz cx="6950075" cy="92360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7413" autoAdjust="0"/>
    <p:restoredTop sz="97822" autoAdjust="0"/>
  </p:normalViewPr>
  <p:slideViewPr>
    <p:cSldViewPr showGuides="1">
      <p:cViewPr>
        <p:scale>
          <a:sx n="100" d="100"/>
          <a:sy n="100" d="100"/>
        </p:scale>
        <p:origin x="-918" y="12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3A79-BB22-4842-AFA4-5F945542AEEE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C72B-B033-4B3A-8E4D-7559CD5057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697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3A79-BB22-4842-AFA4-5F945542AEEE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C72B-B033-4B3A-8E4D-7559CD5057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758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3A79-BB22-4842-AFA4-5F945542AEEE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C72B-B033-4B3A-8E4D-7559CD5057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536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3A79-BB22-4842-AFA4-5F945542AEEE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C72B-B033-4B3A-8E4D-7559CD5057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8654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3A79-BB22-4842-AFA4-5F945542AEEE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C72B-B033-4B3A-8E4D-7559CD5057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460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3A79-BB22-4842-AFA4-5F945542AEEE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C72B-B033-4B3A-8E4D-7559CD5057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3811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3A79-BB22-4842-AFA4-5F945542AEEE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C72B-B033-4B3A-8E4D-7559CD5057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6672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3A79-BB22-4842-AFA4-5F945542AEEE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C72B-B033-4B3A-8E4D-7559CD5057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3213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3A79-BB22-4842-AFA4-5F945542AEEE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C72B-B033-4B3A-8E4D-7559CD5057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4727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3A79-BB22-4842-AFA4-5F945542AEEE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C72B-B033-4B3A-8E4D-7559CD5057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8062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3A79-BB22-4842-AFA4-5F945542AEEE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C72B-B033-4B3A-8E4D-7559CD5057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173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B3A79-BB22-4842-AFA4-5F945542AEEE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4C72B-B033-4B3A-8E4D-7559CD5057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4809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940" y="791740"/>
            <a:ext cx="2200180" cy="2664296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294007" y="3848365"/>
            <a:ext cx="4536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Municipio de Corregidora</a:t>
            </a:r>
            <a:endParaRPr lang="es-MX" sz="28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955027" y="4797152"/>
            <a:ext cx="3228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Estructura Orgánica</a:t>
            </a:r>
          </a:p>
        </p:txBody>
      </p:sp>
    </p:spTree>
    <p:extLst>
      <p:ext uri="{BB962C8B-B14F-4D97-AF65-F5344CB8AC3E}">
        <p14:creationId xmlns:p14="http://schemas.microsoft.com/office/powerpoint/2010/main" val="422415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32218" y="263493"/>
            <a:ext cx="5096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Secretaría de Servicios Públicos Municipales</a:t>
            </a:r>
          </a:p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Organigrama</a:t>
            </a: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3944306" y="112474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Secretaría de Servicios Públicos Municipales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Juan Gerardo Ortega Pacheco</a:t>
            </a:r>
          </a:p>
        </p:txBody>
      </p:sp>
      <p:sp>
        <p:nvSpPr>
          <p:cNvPr id="43" name="42 Rectángulo"/>
          <p:cNvSpPr/>
          <p:nvPr/>
        </p:nvSpPr>
        <p:spPr>
          <a:xfrm>
            <a:off x="431680" y="3059435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Servicios Urbanos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José Fernando Arreola Olvera</a:t>
            </a:r>
          </a:p>
        </p:txBody>
      </p:sp>
      <p:cxnSp>
        <p:nvCxnSpPr>
          <p:cNvPr id="44" name="43 Conector recto"/>
          <p:cNvCxnSpPr>
            <a:stCxn id="42" idx="2"/>
          </p:cNvCxnSpPr>
          <p:nvPr/>
        </p:nvCxnSpPr>
        <p:spPr>
          <a:xfrm>
            <a:off x="4574306" y="1772816"/>
            <a:ext cx="0" cy="1143744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Rectángulo"/>
          <p:cNvSpPr/>
          <p:nvPr/>
        </p:nvSpPr>
        <p:spPr>
          <a:xfrm>
            <a:off x="2195736" y="3059435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Mantenimiento Urbano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Francisco Villegas Solís</a:t>
            </a:r>
          </a:p>
        </p:txBody>
      </p:sp>
      <p:sp>
        <p:nvSpPr>
          <p:cNvPr id="46" name="45 Rectángulo"/>
          <p:cNvSpPr/>
          <p:nvPr/>
        </p:nvSpPr>
        <p:spPr>
          <a:xfrm>
            <a:off x="5705078" y="306896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Control y Protección Animal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Fernando Martínez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Calleros</a:t>
            </a:r>
            <a:endParaRPr lang="es-MX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7488464" y="306896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Administrativa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María Teresa Zamora Martínez</a:t>
            </a:r>
          </a:p>
        </p:txBody>
      </p:sp>
      <p:sp>
        <p:nvSpPr>
          <p:cNvPr id="59" name="58 Rectángulo"/>
          <p:cNvSpPr/>
          <p:nvPr/>
        </p:nvSpPr>
        <p:spPr>
          <a:xfrm>
            <a:off x="2411760" y="400898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Limpia Urbana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José Adolfo García Nieves</a:t>
            </a:r>
          </a:p>
        </p:txBody>
      </p:sp>
      <p:sp>
        <p:nvSpPr>
          <p:cNvPr id="61" name="60 Rectángulo"/>
          <p:cNvSpPr/>
          <p:nvPr/>
        </p:nvSpPr>
        <p:spPr>
          <a:xfrm>
            <a:off x="2406322" y="494509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Mantenimiento de Infraestructura Urbana</a:t>
            </a:r>
          </a:p>
        </p:txBody>
      </p:sp>
      <p:cxnSp>
        <p:nvCxnSpPr>
          <p:cNvPr id="63" name="62 Conector recto"/>
          <p:cNvCxnSpPr/>
          <p:nvPr/>
        </p:nvCxnSpPr>
        <p:spPr>
          <a:xfrm>
            <a:off x="1061680" y="2907035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>
            <a:off x="2825736" y="2907035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6319754" y="2916560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>
            <a:off x="8118464" y="2907035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/>
          <p:nvPr/>
        </p:nvCxnSpPr>
        <p:spPr>
          <a:xfrm>
            <a:off x="1061680" y="2907035"/>
            <a:ext cx="7056784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/>
          <p:nvPr/>
        </p:nvCxnSpPr>
        <p:spPr>
          <a:xfrm flipH="1">
            <a:off x="2271787" y="3720954"/>
            <a:ext cx="5482" cy="154425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>
            <a:endCxn id="59" idx="1"/>
          </p:cNvCxnSpPr>
          <p:nvPr/>
        </p:nvCxnSpPr>
        <p:spPr>
          <a:xfrm>
            <a:off x="2277269" y="4333022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2271787" y="5269126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71 Rectángulo"/>
          <p:cNvSpPr/>
          <p:nvPr/>
        </p:nvSpPr>
        <p:spPr>
          <a:xfrm>
            <a:off x="3942000" y="306896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Rastro Municipal</a:t>
            </a:r>
          </a:p>
        </p:txBody>
      </p:sp>
      <p:sp>
        <p:nvSpPr>
          <p:cNvPr id="73" name="72 Rectángulo"/>
          <p:cNvSpPr/>
          <p:nvPr/>
        </p:nvSpPr>
        <p:spPr>
          <a:xfrm>
            <a:off x="676697" y="400506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Parques y Jardines</a:t>
            </a:r>
            <a:endParaRPr lang="es-MX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78 Rectángulo"/>
          <p:cNvSpPr/>
          <p:nvPr/>
        </p:nvSpPr>
        <p:spPr>
          <a:xfrm>
            <a:off x="671259" y="494116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Alumbrado Público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Esteban Zúñiga Olvera</a:t>
            </a:r>
          </a:p>
        </p:txBody>
      </p:sp>
      <p:sp>
        <p:nvSpPr>
          <p:cNvPr id="80" name="79 Rectángulo"/>
          <p:cNvSpPr/>
          <p:nvPr/>
        </p:nvSpPr>
        <p:spPr>
          <a:xfrm>
            <a:off x="676697" y="5877272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Panteones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Francisco Abel Hernández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Hernández</a:t>
            </a:r>
            <a:endParaRPr lang="es-MX" sz="800" b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1" name="80 Conector recto"/>
          <p:cNvCxnSpPr/>
          <p:nvPr/>
        </p:nvCxnSpPr>
        <p:spPr>
          <a:xfrm>
            <a:off x="4572000" y="2916560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"/>
          <p:cNvCxnSpPr/>
          <p:nvPr/>
        </p:nvCxnSpPr>
        <p:spPr>
          <a:xfrm>
            <a:off x="545034" y="3717032"/>
            <a:ext cx="0" cy="2484276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>
            <a:off x="545034" y="4329100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>
            <a:off x="539552" y="5265204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"/>
          <p:cNvCxnSpPr/>
          <p:nvPr/>
        </p:nvCxnSpPr>
        <p:spPr>
          <a:xfrm>
            <a:off x="543893" y="6191783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Rectángulo"/>
          <p:cNvSpPr/>
          <p:nvPr/>
        </p:nvSpPr>
        <p:spPr>
          <a:xfrm>
            <a:off x="5957246" y="4018511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Unidad de Control Animal</a:t>
            </a:r>
          </a:p>
        </p:txBody>
      </p:sp>
      <p:sp>
        <p:nvSpPr>
          <p:cNvPr id="87" name="86 Rectángulo"/>
          <p:cNvSpPr/>
          <p:nvPr/>
        </p:nvSpPr>
        <p:spPr>
          <a:xfrm>
            <a:off x="5951808" y="4954615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Atención de Denuncias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Omar Alejandro Ayala Ramírez</a:t>
            </a:r>
          </a:p>
        </p:txBody>
      </p:sp>
      <p:cxnSp>
        <p:nvCxnSpPr>
          <p:cNvPr id="88" name="87 Conector recto"/>
          <p:cNvCxnSpPr/>
          <p:nvPr/>
        </p:nvCxnSpPr>
        <p:spPr>
          <a:xfrm>
            <a:off x="5822755" y="3730479"/>
            <a:ext cx="0" cy="1557697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recto"/>
          <p:cNvCxnSpPr>
            <a:endCxn id="86" idx="1"/>
          </p:cNvCxnSpPr>
          <p:nvPr/>
        </p:nvCxnSpPr>
        <p:spPr>
          <a:xfrm>
            <a:off x="5822755" y="4342547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>
            <a:off x="5817273" y="5278651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"/>
          <p:cNvSpPr/>
          <p:nvPr/>
        </p:nvSpPr>
        <p:spPr>
          <a:xfrm>
            <a:off x="4704804" y="2008295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Unidad de Mantenimiento Complementario</a:t>
            </a:r>
          </a:p>
          <a:p>
            <a:pPr algn="ctr"/>
            <a:r>
              <a:rPr lang="es-MX" sz="8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Víctor Homero Olvera Montoya</a:t>
            </a:r>
          </a:p>
        </p:txBody>
      </p:sp>
      <p:cxnSp>
        <p:nvCxnSpPr>
          <p:cNvPr id="38" name="37 Conector recto"/>
          <p:cNvCxnSpPr/>
          <p:nvPr/>
        </p:nvCxnSpPr>
        <p:spPr>
          <a:xfrm>
            <a:off x="4572000" y="2335163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Rectángulo"/>
          <p:cNvSpPr/>
          <p:nvPr/>
        </p:nvSpPr>
        <p:spPr>
          <a:xfrm>
            <a:off x="3147476" y="2013554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Unidad de Proyectos y Normatividad de Servicios</a:t>
            </a:r>
          </a:p>
          <a:p>
            <a:pPr algn="ctr"/>
            <a:r>
              <a:rPr lang="es-MX" sz="8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Karla Mejía </a:t>
            </a:r>
            <a:r>
              <a:rPr lang="es-MX" sz="800" b="1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Ambríz</a:t>
            </a:r>
            <a:endParaRPr lang="es-MX" sz="800" b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39 Conector recto"/>
          <p:cNvCxnSpPr/>
          <p:nvPr/>
        </p:nvCxnSpPr>
        <p:spPr>
          <a:xfrm>
            <a:off x="4427286" y="2338288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200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93568" y="263493"/>
            <a:ext cx="3198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Secretaría de Obras Públicas</a:t>
            </a:r>
          </a:p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Organigrama</a:t>
            </a: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923928" y="1702165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Secretaría de Obras Públicas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Juan Carlos García Sánchez</a:t>
            </a:r>
          </a:p>
        </p:txBody>
      </p:sp>
      <p:cxnSp>
        <p:nvCxnSpPr>
          <p:cNvPr id="35" name="34 Conector recto"/>
          <p:cNvCxnSpPr>
            <a:endCxn id="48" idx="0"/>
          </p:cNvCxnSpPr>
          <p:nvPr/>
        </p:nvCxnSpPr>
        <p:spPr>
          <a:xfrm>
            <a:off x="4572000" y="2342238"/>
            <a:ext cx="0" cy="305941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Rectángulo"/>
          <p:cNvSpPr/>
          <p:nvPr/>
        </p:nvSpPr>
        <p:spPr>
          <a:xfrm>
            <a:off x="2195736" y="263865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Administración de Obra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Juan Antonio Soto Ortega</a:t>
            </a:r>
          </a:p>
        </p:txBody>
      </p:sp>
      <p:sp>
        <p:nvSpPr>
          <p:cNvPr id="58" name="57 Rectángulo"/>
          <p:cNvSpPr/>
          <p:nvPr/>
        </p:nvSpPr>
        <p:spPr>
          <a:xfrm>
            <a:off x="5697789" y="263865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Normatividad de Obra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Efraín Serrato Malagon</a:t>
            </a:r>
          </a:p>
        </p:txBody>
      </p:sp>
      <p:cxnSp>
        <p:nvCxnSpPr>
          <p:cNvPr id="75" name="74 Conector recto"/>
          <p:cNvCxnSpPr/>
          <p:nvPr/>
        </p:nvCxnSpPr>
        <p:spPr>
          <a:xfrm>
            <a:off x="2825736" y="2486254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>
            <a:off x="6316983" y="2495779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2825736" y="2486254"/>
            <a:ext cx="3502053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Rectángulo"/>
          <p:cNvSpPr/>
          <p:nvPr/>
        </p:nvSpPr>
        <p:spPr>
          <a:xfrm>
            <a:off x="3942000" y="2648179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Ejecución de Obra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Sergio González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Aguiar</a:t>
            </a:r>
            <a:endParaRPr lang="es-MX" sz="800" b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2" name="51 Conector recto"/>
          <p:cNvCxnSpPr/>
          <p:nvPr/>
        </p:nvCxnSpPr>
        <p:spPr>
          <a:xfrm>
            <a:off x="4572000" y="2495779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Rectángulo"/>
          <p:cNvSpPr/>
          <p:nvPr/>
        </p:nvSpPr>
        <p:spPr>
          <a:xfrm>
            <a:off x="4176096" y="342900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Supervisión de Obras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Luis Manuel García González</a:t>
            </a:r>
          </a:p>
        </p:txBody>
      </p:sp>
      <p:sp>
        <p:nvSpPr>
          <p:cNvPr id="45" name="44 Rectángulo"/>
          <p:cNvSpPr/>
          <p:nvPr/>
        </p:nvSpPr>
        <p:spPr>
          <a:xfrm>
            <a:off x="4170658" y="422108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Proyectos de Obra</a:t>
            </a:r>
            <a:endParaRPr lang="es-MX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Israel Antonio García Chaire</a:t>
            </a:r>
            <a:endParaRPr lang="es-MX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45 Rectángulo"/>
          <p:cNvSpPr/>
          <p:nvPr/>
        </p:nvSpPr>
        <p:spPr>
          <a:xfrm>
            <a:off x="4176096" y="501317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Expedientes Técnicos y Precios Unitarios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Iván Cruz Becerril</a:t>
            </a:r>
          </a:p>
        </p:txBody>
      </p:sp>
      <p:cxnSp>
        <p:nvCxnSpPr>
          <p:cNvPr id="47" name="46 Conector recto"/>
          <p:cNvCxnSpPr/>
          <p:nvPr/>
        </p:nvCxnSpPr>
        <p:spPr>
          <a:xfrm flipH="1">
            <a:off x="4043292" y="3302893"/>
            <a:ext cx="1141" cy="2034319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>
            <a:off x="4044433" y="3753036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>
            <a:off x="4038951" y="4545124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4043292" y="5327687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Rectángulo"/>
          <p:cNvSpPr/>
          <p:nvPr/>
        </p:nvSpPr>
        <p:spPr>
          <a:xfrm>
            <a:off x="2447904" y="342900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Concursos y Contratos de Obra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María Guadalupe Hernández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Hernández</a:t>
            </a:r>
            <a:endParaRPr lang="es-MX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70 Rectángulo"/>
          <p:cNvSpPr/>
          <p:nvPr/>
        </p:nvSpPr>
        <p:spPr>
          <a:xfrm>
            <a:off x="2442466" y="422108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Control Presupuestal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Omar Ludim Durán Ogaz</a:t>
            </a:r>
          </a:p>
        </p:txBody>
      </p:sp>
      <p:cxnSp>
        <p:nvCxnSpPr>
          <p:cNvPr id="79" name="78 Conector recto"/>
          <p:cNvCxnSpPr/>
          <p:nvPr/>
        </p:nvCxnSpPr>
        <p:spPr>
          <a:xfrm>
            <a:off x="2316241" y="3302893"/>
            <a:ext cx="3484" cy="1242231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"/>
          <p:cNvCxnSpPr/>
          <p:nvPr/>
        </p:nvCxnSpPr>
        <p:spPr>
          <a:xfrm>
            <a:off x="2316241" y="3753036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>
            <a:off x="2310759" y="4545124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79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" name="68 Conector recto"/>
          <p:cNvCxnSpPr/>
          <p:nvPr/>
        </p:nvCxnSpPr>
        <p:spPr>
          <a:xfrm>
            <a:off x="3582938" y="1409793"/>
            <a:ext cx="0" cy="124441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1835696" y="1413301"/>
            <a:ext cx="0" cy="124441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107504" y="78487"/>
            <a:ext cx="31983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Secretaría de Movilidad, </a:t>
            </a:r>
          </a:p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Desarrollo Urbano y Ecología</a:t>
            </a:r>
          </a:p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Organigrama</a:t>
            </a: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942000" y="69269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Secretaría de Movilidad, Desarrollo Urbano y Ecología</a:t>
            </a:r>
          </a:p>
          <a:p>
            <a:pPr algn="ctr"/>
            <a:r>
              <a:rPr lang="es-MX" sz="800" b="1" dirty="0">
                <a:latin typeface="Arial" pitchFamily="34" charset="0"/>
                <a:cs typeface="Arial" pitchFamily="34" charset="0"/>
              </a:rPr>
              <a:t>José Moisés Moreno 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Melo</a:t>
            </a:r>
            <a:endParaRPr lang="es-MX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56 Rectángulo"/>
          <p:cNvSpPr/>
          <p:nvPr/>
        </p:nvSpPr>
        <p:spPr>
          <a:xfrm>
            <a:off x="1187624" y="1505052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Desarrollo Urbano</a:t>
            </a:r>
          </a:p>
          <a:p>
            <a:pPr algn="ctr"/>
            <a:r>
              <a:rPr lang="es-MX" sz="800" b="1" dirty="0">
                <a:latin typeface="Arial" pitchFamily="34" charset="0"/>
                <a:cs typeface="Arial" pitchFamily="34" charset="0"/>
              </a:rPr>
              <a:t>Rogelio Alcocer 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Gómez</a:t>
            </a:r>
            <a:endParaRPr lang="es-MX" sz="8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75 Conector recto"/>
          <p:cNvCxnSpPr/>
          <p:nvPr/>
        </p:nvCxnSpPr>
        <p:spPr>
          <a:xfrm>
            <a:off x="5300882" y="1404777"/>
            <a:ext cx="0" cy="124441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1835696" y="1420630"/>
            <a:ext cx="5400600" cy="5047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Rectángulo"/>
          <p:cNvSpPr/>
          <p:nvPr/>
        </p:nvSpPr>
        <p:spPr>
          <a:xfrm>
            <a:off x="2952938" y="1514577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Movilidad</a:t>
            </a:r>
          </a:p>
          <a:p>
            <a:pPr algn="ctr"/>
            <a:r>
              <a:rPr lang="es-MX" sz="800" b="1" dirty="0">
                <a:latin typeface="Arial" pitchFamily="34" charset="0"/>
                <a:cs typeface="Arial" pitchFamily="34" charset="0"/>
              </a:rPr>
              <a:t>José Francisco Sánchez 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Ortiz</a:t>
            </a:r>
            <a:endParaRPr lang="es-MX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3187034" y="221519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Mantenimiento Vial</a:t>
            </a:r>
          </a:p>
          <a:p>
            <a:pPr algn="ctr"/>
            <a:r>
              <a:rPr lang="es-MX" sz="800" b="1" dirty="0">
                <a:latin typeface="Arial" pitchFamily="34" charset="0"/>
                <a:cs typeface="Arial" pitchFamily="34" charset="0"/>
              </a:rPr>
              <a:t>Eduardo Bolaños 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Rivera</a:t>
            </a:r>
            <a:endParaRPr lang="es-MX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44 Rectángulo"/>
          <p:cNvSpPr/>
          <p:nvPr/>
        </p:nvSpPr>
        <p:spPr>
          <a:xfrm>
            <a:off x="3181596" y="290987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Ingeniería Vial</a:t>
            </a:r>
            <a:endParaRPr lang="es-MX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45 Rectángulo"/>
          <p:cNvSpPr/>
          <p:nvPr/>
        </p:nvSpPr>
        <p:spPr>
          <a:xfrm>
            <a:off x="3187034" y="361725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Movilidad Vecinal</a:t>
            </a:r>
          </a:p>
          <a:p>
            <a:pPr algn="ctr"/>
            <a:r>
              <a:rPr lang="es-MX" sz="800" b="1" dirty="0">
                <a:latin typeface="Arial" pitchFamily="34" charset="0"/>
                <a:cs typeface="Arial" pitchFamily="34" charset="0"/>
              </a:rPr>
              <a:t>César Javier Robles 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Barrientos</a:t>
            </a:r>
            <a:endParaRPr lang="es-MX" sz="8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7" name="46 Conector recto"/>
          <p:cNvCxnSpPr/>
          <p:nvPr/>
        </p:nvCxnSpPr>
        <p:spPr>
          <a:xfrm flipH="1">
            <a:off x="3055372" y="2169291"/>
            <a:ext cx="1" cy="176247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>
            <a:off x="3055371" y="2539226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>
            <a:off x="3049889" y="3233906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3054230" y="3931761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Rectángulo"/>
          <p:cNvSpPr/>
          <p:nvPr/>
        </p:nvSpPr>
        <p:spPr>
          <a:xfrm>
            <a:off x="1403648" y="219829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Planeación y Diseño Urbano</a:t>
            </a:r>
          </a:p>
          <a:p>
            <a:pPr algn="ctr"/>
            <a:r>
              <a:rPr lang="es-MX" sz="800" b="1" dirty="0">
                <a:latin typeface="Arial" pitchFamily="34" charset="0"/>
                <a:cs typeface="Arial" pitchFamily="34" charset="0"/>
              </a:rPr>
              <a:t>Mariana Esquivel 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Cuevas</a:t>
            </a:r>
            <a:endParaRPr lang="es-MX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1398210" y="290567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Administración Urbana</a:t>
            </a:r>
          </a:p>
          <a:p>
            <a:pPr algn="ctr"/>
            <a:r>
              <a:rPr lang="es-MX" sz="800" b="1" dirty="0">
                <a:latin typeface="Arial" pitchFamily="34" charset="0"/>
                <a:cs typeface="Arial" pitchFamily="34" charset="0"/>
              </a:rPr>
              <a:t>Ruth Mondragón 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Sanabria</a:t>
            </a:r>
            <a:endParaRPr lang="es-MX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1403648" y="360035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Control Urbano</a:t>
            </a:r>
          </a:p>
          <a:p>
            <a:pPr algn="ctr"/>
            <a:r>
              <a:rPr lang="es-MX" sz="800" b="1" dirty="0">
                <a:latin typeface="Arial" pitchFamily="34" charset="0"/>
                <a:cs typeface="Arial" pitchFamily="34" charset="0"/>
              </a:rPr>
              <a:t>Fernando Vargas 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Salgado</a:t>
            </a:r>
            <a:endParaRPr lang="es-MX" sz="8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26 Conector recto"/>
          <p:cNvCxnSpPr/>
          <p:nvPr/>
        </p:nvCxnSpPr>
        <p:spPr>
          <a:xfrm flipH="1">
            <a:off x="1270844" y="2169291"/>
            <a:ext cx="1142" cy="1745578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1271985" y="2522334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1266503" y="3229714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>
            <a:off x="1270844" y="3914869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>
            <a:stCxn id="5" idx="2"/>
          </p:cNvCxnSpPr>
          <p:nvPr/>
        </p:nvCxnSpPr>
        <p:spPr>
          <a:xfrm>
            <a:off x="4572000" y="1340768"/>
            <a:ext cx="0" cy="82385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Rectángulo"/>
          <p:cNvSpPr/>
          <p:nvPr/>
        </p:nvSpPr>
        <p:spPr>
          <a:xfrm>
            <a:off x="4716016" y="1529218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Dirección de Inspección Única</a:t>
            </a:r>
            <a:endParaRPr lang="es-MX" sz="8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8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Omar Herrera </a:t>
            </a:r>
            <a:r>
              <a:rPr lang="es-MX" sz="8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Maya</a:t>
            </a:r>
            <a:endParaRPr lang="es-MX" sz="80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37 Conector recto"/>
          <p:cNvCxnSpPr/>
          <p:nvPr/>
        </p:nvCxnSpPr>
        <p:spPr>
          <a:xfrm>
            <a:off x="7236296" y="1459076"/>
            <a:ext cx="0" cy="4418196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Rectángulo"/>
          <p:cNvSpPr/>
          <p:nvPr/>
        </p:nvSpPr>
        <p:spPr>
          <a:xfrm>
            <a:off x="4968184" y="2223698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Depto. de Inspección en Comercio</a:t>
            </a:r>
          </a:p>
          <a:p>
            <a:pPr algn="ctr"/>
            <a:r>
              <a:rPr lang="es-MX" sz="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Miguel Díaz Hernández</a:t>
            </a:r>
          </a:p>
        </p:txBody>
      </p:sp>
      <p:sp>
        <p:nvSpPr>
          <p:cNvPr id="40" name="39 Rectángulo"/>
          <p:cNvSpPr/>
          <p:nvPr/>
        </p:nvSpPr>
        <p:spPr>
          <a:xfrm>
            <a:off x="4962746" y="2917253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Depto. de Inspección en Espectáculos</a:t>
            </a:r>
          </a:p>
        </p:txBody>
      </p:sp>
      <p:cxnSp>
        <p:nvCxnSpPr>
          <p:cNvPr id="41" name="40 Conector recto"/>
          <p:cNvCxnSpPr/>
          <p:nvPr/>
        </p:nvCxnSpPr>
        <p:spPr>
          <a:xfrm>
            <a:off x="4840005" y="2177090"/>
            <a:ext cx="20027" cy="316863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>
            <a:off x="4836521" y="2547734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4831039" y="3241289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Rectángulo"/>
          <p:cNvSpPr/>
          <p:nvPr/>
        </p:nvSpPr>
        <p:spPr>
          <a:xfrm>
            <a:off x="4974027" y="3625758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Depto. de Inspección en Desarrollo Urbano y Accesibilidad</a:t>
            </a:r>
          </a:p>
          <a:p>
            <a:pPr algn="ctr"/>
            <a:r>
              <a:rPr lang="es-MX" sz="800" b="1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Amibael</a:t>
            </a:r>
            <a:r>
              <a:rPr lang="es-MX" sz="8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Merlos </a:t>
            </a:r>
            <a:r>
              <a:rPr lang="es-MX" sz="8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Molina</a:t>
            </a:r>
            <a:endParaRPr lang="es-MX" sz="80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52 Rectángulo"/>
          <p:cNvSpPr/>
          <p:nvPr/>
        </p:nvSpPr>
        <p:spPr>
          <a:xfrm>
            <a:off x="4980164" y="4316028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Depto. de Inspección en </a:t>
            </a:r>
            <a:r>
              <a:rPr lang="es-MX" sz="80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Regulación Ambiental</a:t>
            </a:r>
            <a:endParaRPr lang="es-MX" sz="80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4" name="53 Conector recto"/>
          <p:cNvCxnSpPr/>
          <p:nvPr/>
        </p:nvCxnSpPr>
        <p:spPr>
          <a:xfrm>
            <a:off x="4842364" y="3949794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4848457" y="4640064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Rectángulo"/>
          <p:cNvSpPr/>
          <p:nvPr/>
        </p:nvSpPr>
        <p:spPr>
          <a:xfrm>
            <a:off x="4991739" y="5021684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Depto. de Inspección en Protección Civil</a:t>
            </a:r>
          </a:p>
        </p:txBody>
      </p:sp>
      <p:cxnSp>
        <p:nvCxnSpPr>
          <p:cNvPr id="59" name="58 Conector recto"/>
          <p:cNvCxnSpPr/>
          <p:nvPr/>
        </p:nvCxnSpPr>
        <p:spPr>
          <a:xfrm>
            <a:off x="4860032" y="5345720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Rectángulo"/>
          <p:cNvSpPr/>
          <p:nvPr/>
        </p:nvSpPr>
        <p:spPr>
          <a:xfrm>
            <a:off x="6606296" y="5877272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Instituto Municipal de Ecología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Dinorah Guerrero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Lecona</a:t>
            </a:r>
            <a:endParaRPr lang="es-MX" sz="800" b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7" name="66 Conector recto"/>
          <p:cNvCxnSpPr/>
          <p:nvPr/>
        </p:nvCxnSpPr>
        <p:spPr>
          <a:xfrm>
            <a:off x="9259023" y="2671174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/>
          <p:nvPr/>
        </p:nvCxnSpPr>
        <p:spPr>
          <a:xfrm flipV="1">
            <a:off x="34660" y="5769639"/>
            <a:ext cx="9019834" cy="2"/>
          </a:xfrm>
          <a:prstGeom prst="line">
            <a:avLst/>
          </a:prstGeom>
          <a:ln w="9525">
            <a:solidFill>
              <a:schemeClr val="tx2">
                <a:lumMod val="40000"/>
                <a:lumOff val="60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73 CuadroTexto"/>
          <p:cNvSpPr txBox="1"/>
          <p:nvPr/>
        </p:nvSpPr>
        <p:spPr>
          <a:xfrm>
            <a:off x="115081" y="5805844"/>
            <a:ext cx="12634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 smtClean="0">
                <a:latin typeface="Arial" pitchFamily="34" charset="0"/>
                <a:cs typeface="Arial" pitchFamily="34" charset="0"/>
              </a:rPr>
              <a:t>Sector Desconcentrado</a:t>
            </a:r>
            <a:endParaRPr lang="es-MX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43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77735" y="263493"/>
            <a:ext cx="3994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Secretaría de Desarrollo Sustentable</a:t>
            </a:r>
          </a:p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Organigrama</a:t>
            </a: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942978" y="1823601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Secretaría de Desarrollo Sustentable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Ricardo Alegre Bojórquez</a:t>
            </a:r>
          </a:p>
        </p:txBody>
      </p:sp>
      <p:cxnSp>
        <p:nvCxnSpPr>
          <p:cNvPr id="35" name="34 Conector recto"/>
          <p:cNvCxnSpPr>
            <a:endCxn id="48" idx="0"/>
          </p:cNvCxnSpPr>
          <p:nvPr/>
        </p:nvCxnSpPr>
        <p:spPr>
          <a:xfrm>
            <a:off x="5373613" y="2617215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Rectángulo"/>
          <p:cNvSpPr/>
          <p:nvPr/>
        </p:nvSpPr>
        <p:spPr>
          <a:xfrm>
            <a:off x="2987824" y="276009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Desarrollo Económico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Mario Alberto Vargas Conde</a:t>
            </a:r>
          </a:p>
        </p:txBody>
      </p:sp>
      <p:cxnSp>
        <p:nvCxnSpPr>
          <p:cNvPr id="75" name="74 Conector recto"/>
          <p:cNvCxnSpPr/>
          <p:nvPr/>
        </p:nvCxnSpPr>
        <p:spPr>
          <a:xfrm>
            <a:off x="3635896" y="2607690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635896" y="2607690"/>
            <a:ext cx="1747242" cy="4762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Rectángulo"/>
          <p:cNvSpPr/>
          <p:nvPr/>
        </p:nvSpPr>
        <p:spPr>
          <a:xfrm>
            <a:off x="4743613" y="2769615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Turismo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Álvaro Ugalde Herrera</a:t>
            </a:r>
          </a:p>
        </p:txBody>
      </p:sp>
      <p:cxnSp>
        <p:nvCxnSpPr>
          <p:cNvPr id="52" name="51 Conector recto"/>
          <p:cNvCxnSpPr/>
          <p:nvPr/>
        </p:nvCxnSpPr>
        <p:spPr>
          <a:xfrm>
            <a:off x="4572000" y="2470316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Rectángulo"/>
          <p:cNvSpPr/>
          <p:nvPr/>
        </p:nvSpPr>
        <p:spPr>
          <a:xfrm>
            <a:off x="4977709" y="355043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Fomento Turístico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Pablo Pegueros Olvera</a:t>
            </a:r>
          </a:p>
        </p:txBody>
      </p:sp>
      <p:cxnSp>
        <p:nvCxnSpPr>
          <p:cNvPr id="47" name="46 Conector recto"/>
          <p:cNvCxnSpPr/>
          <p:nvPr/>
        </p:nvCxnSpPr>
        <p:spPr>
          <a:xfrm>
            <a:off x="4846048" y="3424329"/>
            <a:ext cx="13984" cy="1242231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>
            <a:off x="4846046" y="3874472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Rectángulo"/>
          <p:cNvSpPr/>
          <p:nvPr/>
        </p:nvSpPr>
        <p:spPr>
          <a:xfrm>
            <a:off x="3203848" y="355043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Depto. de Emprendimiento</a:t>
            </a:r>
          </a:p>
        </p:txBody>
      </p:sp>
      <p:sp>
        <p:nvSpPr>
          <p:cNvPr id="25" name="24 Rectángulo"/>
          <p:cNvSpPr/>
          <p:nvPr/>
        </p:nvSpPr>
        <p:spPr>
          <a:xfrm>
            <a:off x="4991739" y="4342524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Gestión de Proyectos Turísticos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Julio César Rivera Velázquez</a:t>
            </a:r>
          </a:p>
        </p:txBody>
      </p:sp>
      <p:cxnSp>
        <p:nvCxnSpPr>
          <p:cNvPr id="27" name="26 Conector recto"/>
          <p:cNvCxnSpPr/>
          <p:nvPr/>
        </p:nvCxnSpPr>
        <p:spPr>
          <a:xfrm flipH="1">
            <a:off x="3072188" y="3424329"/>
            <a:ext cx="1" cy="1264811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3072185" y="3874472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4860032" y="4666560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Rectángulo"/>
          <p:cNvSpPr/>
          <p:nvPr/>
        </p:nvSpPr>
        <p:spPr>
          <a:xfrm>
            <a:off x="3201064" y="436510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Licencias de Funcionamiento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Mario Alberto Rivera Espinosa</a:t>
            </a:r>
          </a:p>
        </p:txBody>
      </p:sp>
      <p:cxnSp>
        <p:nvCxnSpPr>
          <p:cNvPr id="34" name="33 Conector recto"/>
          <p:cNvCxnSpPr/>
          <p:nvPr/>
        </p:nvCxnSpPr>
        <p:spPr>
          <a:xfrm>
            <a:off x="3069357" y="4689140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868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863350" y="1110889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Secretaría de Desarrollo Social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Erika de los Ángeles Díaz Villalón</a:t>
            </a:r>
          </a:p>
        </p:txBody>
      </p:sp>
      <p:cxnSp>
        <p:nvCxnSpPr>
          <p:cNvPr id="35" name="34 Conector recto"/>
          <p:cNvCxnSpPr/>
          <p:nvPr/>
        </p:nvCxnSpPr>
        <p:spPr>
          <a:xfrm>
            <a:off x="4499992" y="1764817"/>
            <a:ext cx="0" cy="131921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Rectángulo"/>
          <p:cNvSpPr/>
          <p:nvPr/>
        </p:nvSpPr>
        <p:spPr>
          <a:xfrm>
            <a:off x="1979712" y="2061233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Participación y Fomento Social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David Contreras Granados</a:t>
            </a:r>
          </a:p>
        </p:txBody>
      </p:sp>
      <p:sp>
        <p:nvSpPr>
          <p:cNvPr id="58" name="57 Rectángulo"/>
          <p:cNvSpPr/>
          <p:nvPr/>
        </p:nvSpPr>
        <p:spPr>
          <a:xfrm>
            <a:off x="3872901" y="206259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Educación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Humberto Camacho Ibarra</a:t>
            </a:r>
          </a:p>
        </p:txBody>
      </p:sp>
      <p:cxnSp>
        <p:nvCxnSpPr>
          <p:cNvPr id="75" name="74 Conector recto"/>
          <p:cNvCxnSpPr/>
          <p:nvPr/>
        </p:nvCxnSpPr>
        <p:spPr>
          <a:xfrm>
            <a:off x="2609712" y="1908833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>
            <a:off x="4492095" y="1919715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2609712" y="1908833"/>
            <a:ext cx="4698592" cy="1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Rectángulo"/>
          <p:cNvSpPr/>
          <p:nvPr/>
        </p:nvSpPr>
        <p:spPr>
          <a:xfrm>
            <a:off x="2208089" y="3648837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Obra y Programas Sociales</a:t>
            </a:r>
            <a:endParaRPr lang="es-MX" sz="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Luis Castillo Cortez</a:t>
            </a:r>
          </a:p>
        </p:txBody>
      </p:sp>
      <p:sp>
        <p:nvSpPr>
          <p:cNvPr id="46" name="45 Rectángulo"/>
          <p:cNvSpPr/>
          <p:nvPr/>
        </p:nvSpPr>
        <p:spPr>
          <a:xfrm>
            <a:off x="2205261" y="4437112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Programas de Salud y Prevención de Adicciones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María Fernanda Cedillo Acosta</a:t>
            </a:r>
          </a:p>
        </p:txBody>
      </p:sp>
      <p:sp>
        <p:nvSpPr>
          <p:cNvPr id="70" name="69 Rectángulo"/>
          <p:cNvSpPr/>
          <p:nvPr/>
        </p:nvSpPr>
        <p:spPr>
          <a:xfrm>
            <a:off x="4104088" y="285293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Fomento Educativo</a:t>
            </a:r>
            <a:endParaRPr lang="es-MX" sz="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María Cecilia Olvera Medina</a:t>
            </a:r>
          </a:p>
        </p:txBody>
      </p:sp>
      <p:sp>
        <p:nvSpPr>
          <p:cNvPr id="71" name="70 Rectángulo"/>
          <p:cNvSpPr/>
          <p:nvPr/>
        </p:nvSpPr>
        <p:spPr>
          <a:xfrm>
            <a:off x="4087633" y="364502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Becas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Luis Bernardo Calderón Guerrero</a:t>
            </a:r>
          </a:p>
        </p:txBody>
      </p:sp>
      <p:cxnSp>
        <p:nvCxnSpPr>
          <p:cNvPr id="79" name="78 Conector recto"/>
          <p:cNvCxnSpPr/>
          <p:nvPr/>
        </p:nvCxnSpPr>
        <p:spPr>
          <a:xfrm>
            <a:off x="3950391" y="2726829"/>
            <a:ext cx="3484" cy="1242231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"/>
          <p:cNvCxnSpPr/>
          <p:nvPr/>
        </p:nvCxnSpPr>
        <p:spPr>
          <a:xfrm>
            <a:off x="3950391" y="3176972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>
            <a:off x="3944909" y="3969060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Rectángulo"/>
          <p:cNvSpPr/>
          <p:nvPr/>
        </p:nvSpPr>
        <p:spPr>
          <a:xfrm>
            <a:off x="2195736" y="285293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Consejos Ciudadanos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Claudia Morales Limón</a:t>
            </a:r>
          </a:p>
        </p:txBody>
      </p:sp>
      <p:cxnSp>
        <p:nvCxnSpPr>
          <p:cNvPr id="27" name="26 Conector recto"/>
          <p:cNvCxnSpPr/>
          <p:nvPr/>
        </p:nvCxnSpPr>
        <p:spPr>
          <a:xfrm flipH="1">
            <a:off x="2062932" y="2726829"/>
            <a:ext cx="1141" cy="2034319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2064073" y="3176972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2058591" y="3969060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>
            <a:off x="2062932" y="4751623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Rectángulo"/>
          <p:cNvSpPr/>
          <p:nvPr/>
        </p:nvSpPr>
        <p:spPr>
          <a:xfrm>
            <a:off x="1979712" y="5579715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Instituto Municipal de Cultura</a:t>
            </a:r>
            <a:endParaRPr lang="es-MX" sz="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Víctor Ávila Uribe</a:t>
            </a:r>
          </a:p>
        </p:txBody>
      </p:sp>
      <p:sp>
        <p:nvSpPr>
          <p:cNvPr id="33" name="32 Rectángulo"/>
          <p:cNvSpPr/>
          <p:nvPr/>
        </p:nvSpPr>
        <p:spPr>
          <a:xfrm>
            <a:off x="5676834" y="5579715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Instituto Municipal de la Juventud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Ricardo De la Vega López</a:t>
            </a:r>
          </a:p>
        </p:txBody>
      </p:sp>
      <p:cxnSp>
        <p:nvCxnSpPr>
          <p:cNvPr id="34" name="33 Conector recto"/>
          <p:cNvCxnSpPr/>
          <p:nvPr/>
        </p:nvCxnSpPr>
        <p:spPr>
          <a:xfrm>
            <a:off x="2609712" y="5427315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6291510" y="5436840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>
            <a:off x="2609712" y="5427315"/>
            <a:ext cx="4704832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Rectángulo"/>
          <p:cNvSpPr/>
          <p:nvPr/>
        </p:nvSpPr>
        <p:spPr>
          <a:xfrm>
            <a:off x="3851920" y="558924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Instituto Municipal del Deporte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Luis Antonio Gómez Ugalde</a:t>
            </a:r>
          </a:p>
        </p:txBody>
      </p:sp>
      <p:cxnSp>
        <p:nvCxnSpPr>
          <p:cNvPr id="39" name="38 Conector recto"/>
          <p:cNvCxnSpPr/>
          <p:nvPr/>
        </p:nvCxnSpPr>
        <p:spPr>
          <a:xfrm>
            <a:off x="4481920" y="5436840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>
            <a:off x="7311060" y="1896738"/>
            <a:ext cx="3484" cy="3540516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 flipV="1">
            <a:off x="34660" y="5259017"/>
            <a:ext cx="9019834" cy="2"/>
          </a:xfrm>
          <a:prstGeom prst="line">
            <a:avLst/>
          </a:prstGeom>
          <a:ln w="9525">
            <a:solidFill>
              <a:schemeClr val="tx2">
                <a:lumMod val="40000"/>
                <a:lumOff val="60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CuadroTexto"/>
          <p:cNvSpPr txBox="1"/>
          <p:nvPr/>
        </p:nvSpPr>
        <p:spPr>
          <a:xfrm>
            <a:off x="115081" y="5373796"/>
            <a:ext cx="12634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 smtClean="0">
                <a:latin typeface="Arial" pitchFamily="34" charset="0"/>
                <a:cs typeface="Arial" pitchFamily="34" charset="0"/>
              </a:rPr>
              <a:t>Sector Desconcentrado</a:t>
            </a:r>
            <a:endParaRPr lang="es-MX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178873" y="263493"/>
            <a:ext cx="3629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Secretaría de Desarrollo Social</a:t>
            </a:r>
          </a:p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Organigrama</a:t>
            </a: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" name="44 Conector recto"/>
          <p:cNvCxnSpPr/>
          <p:nvPr/>
        </p:nvCxnSpPr>
        <p:spPr>
          <a:xfrm>
            <a:off x="6286648" y="1914000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Rectángulo"/>
          <p:cNvSpPr/>
          <p:nvPr/>
        </p:nvSpPr>
        <p:spPr>
          <a:xfrm>
            <a:off x="5652120" y="2066400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Dirección del Programa Corregidora Avanza Contigo</a:t>
            </a:r>
          </a:p>
        </p:txBody>
      </p:sp>
      <p:sp>
        <p:nvSpPr>
          <p:cNvPr id="42" name="41 Rectángulo"/>
          <p:cNvSpPr/>
          <p:nvPr/>
        </p:nvSpPr>
        <p:spPr>
          <a:xfrm>
            <a:off x="5949833" y="285293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Gestión Social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José Enrique Sánchez González</a:t>
            </a:r>
          </a:p>
        </p:txBody>
      </p:sp>
      <p:cxnSp>
        <p:nvCxnSpPr>
          <p:cNvPr id="48" name="47 Conector recto"/>
          <p:cNvCxnSpPr/>
          <p:nvPr/>
        </p:nvCxnSpPr>
        <p:spPr>
          <a:xfrm>
            <a:off x="5796136" y="3176972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5796136" y="2721277"/>
            <a:ext cx="0" cy="1251596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Rectángulo"/>
          <p:cNvSpPr/>
          <p:nvPr/>
        </p:nvSpPr>
        <p:spPr>
          <a:xfrm>
            <a:off x="5938860" y="364502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intervención y Acción Social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Guillermo Fernando Luján Montoya</a:t>
            </a:r>
          </a:p>
        </p:txBody>
      </p:sp>
      <p:cxnSp>
        <p:nvCxnSpPr>
          <p:cNvPr id="51" name="50 Conector recto"/>
          <p:cNvCxnSpPr/>
          <p:nvPr/>
        </p:nvCxnSpPr>
        <p:spPr>
          <a:xfrm>
            <a:off x="5796136" y="3969060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54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863350" y="1110889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Secretaría de Desarrollo Social</a:t>
            </a:r>
          </a:p>
          <a:p>
            <a:pPr algn="ctr"/>
            <a:r>
              <a:rPr lang="es-MX" sz="800" b="1" dirty="0">
                <a:latin typeface="Arial" pitchFamily="34" charset="0"/>
                <a:cs typeface="Arial" pitchFamily="34" charset="0"/>
              </a:rPr>
              <a:t>David Contreras Granados</a:t>
            </a:r>
          </a:p>
        </p:txBody>
      </p:sp>
      <p:cxnSp>
        <p:nvCxnSpPr>
          <p:cNvPr id="35" name="34 Conector recto"/>
          <p:cNvCxnSpPr/>
          <p:nvPr/>
        </p:nvCxnSpPr>
        <p:spPr>
          <a:xfrm>
            <a:off x="4499992" y="1764817"/>
            <a:ext cx="0" cy="131921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Rectángulo"/>
          <p:cNvSpPr/>
          <p:nvPr/>
        </p:nvSpPr>
        <p:spPr>
          <a:xfrm>
            <a:off x="1979712" y="2061233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Participación y Fomento </a:t>
            </a:r>
            <a:r>
              <a:rPr lang="es-MX" sz="800" dirty="0" smtClean="0">
                <a:latin typeface="Arial" pitchFamily="34" charset="0"/>
                <a:cs typeface="Arial" pitchFamily="34" charset="0"/>
              </a:rPr>
              <a:t>Social</a:t>
            </a:r>
            <a:endParaRPr lang="es-MX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57 Rectángulo"/>
          <p:cNvSpPr/>
          <p:nvPr/>
        </p:nvSpPr>
        <p:spPr>
          <a:xfrm>
            <a:off x="3872901" y="206259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Educación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Humberto Camacho Ibarra</a:t>
            </a:r>
          </a:p>
        </p:txBody>
      </p:sp>
      <p:cxnSp>
        <p:nvCxnSpPr>
          <p:cNvPr id="75" name="74 Conector recto"/>
          <p:cNvCxnSpPr/>
          <p:nvPr/>
        </p:nvCxnSpPr>
        <p:spPr>
          <a:xfrm>
            <a:off x="2609712" y="1908833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>
            <a:off x="4492095" y="1919715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2609712" y="1908833"/>
            <a:ext cx="4698592" cy="1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Rectángulo"/>
          <p:cNvSpPr/>
          <p:nvPr/>
        </p:nvSpPr>
        <p:spPr>
          <a:xfrm>
            <a:off x="2208089" y="3648837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Obra y Programas Sociales</a:t>
            </a:r>
            <a:endParaRPr lang="es-MX" sz="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Luis Castillo Cortez</a:t>
            </a:r>
          </a:p>
        </p:txBody>
      </p:sp>
      <p:sp>
        <p:nvSpPr>
          <p:cNvPr id="46" name="45 Rectángulo"/>
          <p:cNvSpPr/>
          <p:nvPr/>
        </p:nvSpPr>
        <p:spPr>
          <a:xfrm>
            <a:off x="2205261" y="4437112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Programas de Salud y Prevención de Adicciones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María Fernanda Cedillo Acosta</a:t>
            </a:r>
          </a:p>
        </p:txBody>
      </p:sp>
      <p:sp>
        <p:nvSpPr>
          <p:cNvPr id="70" name="69 Rectángulo"/>
          <p:cNvSpPr/>
          <p:nvPr/>
        </p:nvSpPr>
        <p:spPr>
          <a:xfrm>
            <a:off x="4104088" y="285293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Fomento Educativo</a:t>
            </a:r>
            <a:endParaRPr lang="es-MX" sz="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María Cecilia Olvera Medina</a:t>
            </a:r>
          </a:p>
        </p:txBody>
      </p:sp>
      <p:sp>
        <p:nvSpPr>
          <p:cNvPr id="71" name="70 Rectángulo"/>
          <p:cNvSpPr/>
          <p:nvPr/>
        </p:nvSpPr>
        <p:spPr>
          <a:xfrm>
            <a:off x="4087633" y="364502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Becas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Luis Bernardo Calderón Guerrero</a:t>
            </a:r>
          </a:p>
        </p:txBody>
      </p:sp>
      <p:cxnSp>
        <p:nvCxnSpPr>
          <p:cNvPr id="79" name="78 Conector recto"/>
          <p:cNvCxnSpPr/>
          <p:nvPr/>
        </p:nvCxnSpPr>
        <p:spPr>
          <a:xfrm>
            <a:off x="3950391" y="2726829"/>
            <a:ext cx="3484" cy="1242231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"/>
          <p:cNvCxnSpPr/>
          <p:nvPr/>
        </p:nvCxnSpPr>
        <p:spPr>
          <a:xfrm>
            <a:off x="3950391" y="3176972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>
            <a:off x="3944909" y="3969060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Rectángulo"/>
          <p:cNvSpPr/>
          <p:nvPr/>
        </p:nvSpPr>
        <p:spPr>
          <a:xfrm>
            <a:off x="2195736" y="285293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Consejos Ciudadanos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Claudia Morales Limón</a:t>
            </a:r>
          </a:p>
        </p:txBody>
      </p:sp>
      <p:cxnSp>
        <p:nvCxnSpPr>
          <p:cNvPr id="27" name="26 Conector recto"/>
          <p:cNvCxnSpPr/>
          <p:nvPr/>
        </p:nvCxnSpPr>
        <p:spPr>
          <a:xfrm flipH="1">
            <a:off x="2062932" y="2726829"/>
            <a:ext cx="1141" cy="2034319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2064073" y="3176972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2058591" y="3969060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>
            <a:off x="2062932" y="4751623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Rectángulo"/>
          <p:cNvSpPr/>
          <p:nvPr/>
        </p:nvSpPr>
        <p:spPr>
          <a:xfrm>
            <a:off x="1979712" y="5579715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Instituto Municipal de Cultura</a:t>
            </a:r>
            <a:endParaRPr lang="es-MX" sz="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Víctor Ávila Uribe</a:t>
            </a:r>
          </a:p>
        </p:txBody>
      </p:sp>
      <p:sp>
        <p:nvSpPr>
          <p:cNvPr id="33" name="32 Rectángulo"/>
          <p:cNvSpPr/>
          <p:nvPr/>
        </p:nvSpPr>
        <p:spPr>
          <a:xfrm>
            <a:off x="5676834" y="5579715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Instituto Municipal de la Juventud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Ricardo De la Vega López</a:t>
            </a:r>
          </a:p>
        </p:txBody>
      </p:sp>
      <p:cxnSp>
        <p:nvCxnSpPr>
          <p:cNvPr id="34" name="33 Conector recto"/>
          <p:cNvCxnSpPr/>
          <p:nvPr/>
        </p:nvCxnSpPr>
        <p:spPr>
          <a:xfrm>
            <a:off x="2609712" y="5427315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6291510" y="5436840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>
            <a:off x="2609712" y="5427315"/>
            <a:ext cx="4704832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Rectángulo"/>
          <p:cNvSpPr/>
          <p:nvPr/>
        </p:nvSpPr>
        <p:spPr>
          <a:xfrm>
            <a:off x="3851920" y="558924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Instituto Municipal del Deporte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Luis Antonio Gómez Ugalde</a:t>
            </a:r>
          </a:p>
        </p:txBody>
      </p:sp>
      <p:cxnSp>
        <p:nvCxnSpPr>
          <p:cNvPr id="39" name="38 Conector recto"/>
          <p:cNvCxnSpPr/>
          <p:nvPr/>
        </p:nvCxnSpPr>
        <p:spPr>
          <a:xfrm>
            <a:off x="4481920" y="5436840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>
            <a:off x="7311060" y="1896738"/>
            <a:ext cx="3484" cy="3540516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 flipV="1">
            <a:off x="34660" y="5259017"/>
            <a:ext cx="9019834" cy="2"/>
          </a:xfrm>
          <a:prstGeom prst="line">
            <a:avLst/>
          </a:prstGeom>
          <a:ln w="9525">
            <a:solidFill>
              <a:schemeClr val="tx2">
                <a:lumMod val="40000"/>
                <a:lumOff val="60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CuadroTexto"/>
          <p:cNvSpPr txBox="1"/>
          <p:nvPr/>
        </p:nvSpPr>
        <p:spPr>
          <a:xfrm>
            <a:off x="115081" y="5373796"/>
            <a:ext cx="12634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 smtClean="0">
                <a:latin typeface="Arial" pitchFamily="34" charset="0"/>
                <a:cs typeface="Arial" pitchFamily="34" charset="0"/>
              </a:rPr>
              <a:t>Sector Desconcentrado</a:t>
            </a:r>
            <a:endParaRPr lang="es-MX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178873" y="263493"/>
            <a:ext cx="3629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Secretaría de Desarrollo Social</a:t>
            </a:r>
          </a:p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Organigrama</a:t>
            </a: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" name="44 Conector recto"/>
          <p:cNvCxnSpPr/>
          <p:nvPr/>
        </p:nvCxnSpPr>
        <p:spPr>
          <a:xfrm>
            <a:off x="6286648" y="1914000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Rectángulo"/>
          <p:cNvSpPr/>
          <p:nvPr/>
        </p:nvSpPr>
        <p:spPr>
          <a:xfrm>
            <a:off x="5652120" y="2066400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Dirección del Programa Corregidora Avanza Contigo</a:t>
            </a:r>
          </a:p>
        </p:txBody>
      </p:sp>
      <p:sp>
        <p:nvSpPr>
          <p:cNvPr id="42" name="41 Rectángulo"/>
          <p:cNvSpPr/>
          <p:nvPr/>
        </p:nvSpPr>
        <p:spPr>
          <a:xfrm>
            <a:off x="5949833" y="285293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Gestión Social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José Enrique Sánchez González</a:t>
            </a:r>
          </a:p>
        </p:txBody>
      </p:sp>
      <p:cxnSp>
        <p:nvCxnSpPr>
          <p:cNvPr id="48" name="47 Conector recto"/>
          <p:cNvCxnSpPr/>
          <p:nvPr/>
        </p:nvCxnSpPr>
        <p:spPr>
          <a:xfrm>
            <a:off x="5796136" y="3176972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5796136" y="2721277"/>
            <a:ext cx="0" cy="1251596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Rectángulo"/>
          <p:cNvSpPr/>
          <p:nvPr/>
        </p:nvSpPr>
        <p:spPr>
          <a:xfrm>
            <a:off x="5938860" y="364502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intervención y Acción Social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Guillermo Fernando Luján Montoya</a:t>
            </a:r>
          </a:p>
        </p:txBody>
      </p:sp>
      <p:cxnSp>
        <p:nvCxnSpPr>
          <p:cNvPr id="51" name="50 Conector recto"/>
          <p:cNvCxnSpPr/>
          <p:nvPr/>
        </p:nvCxnSpPr>
        <p:spPr>
          <a:xfrm>
            <a:off x="5796136" y="3969060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CuadroTexto"/>
          <p:cNvSpPr txBox="1"/>
          <p:nvPr/>
        </p:nvSpPr>
        <p:spPr>
          <a:xfrm>
            <a:off x="8037966" y="6309320"/>
            <a:ext cx="7072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700" dirty="0" smtClean="0"/>
              <a:t>1  Marzo 2021</a:t>
            </a:r>
            <a:endParaRPr lang="es-MX" sz="700" dirty="0"/>
          </a:p>
        </p:txBody>
      </p:sp>
    </p:spTree>
    <p:extLst>
      <p:ext uri="{BB962C8B-B14F-4D97-AF65-F5344CB8AC3E}">
        <p14:creationId xmlns:p14="http://schemas.microsoft.com/office/powerpoint/2010/main" val="202411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51088" y="263493"/>
            <a:ext cx="3588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Secretaría de Seguridad Pública</a:t>
            </a:r>
          </a:p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Organigrama</a:t>
            </a: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944306" y="18864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Secretaría de Seguridad Pública</a:t>
            </a:r>
            <a:endParaRPr lang="es-MX" sz="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Juan Luis Rodríguez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Aboytes</a:t>
            </a:r>
            <a:endParaRPr lang="es-MX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31680" y="2551775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Operativa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José Alfredo Franco Ramírez</a:t>
            </a:r>
          </a:p>
        </p:txBody>
      </p:sp>
      <p:cxnSp>
        <p:nvCxnSpPr>
          <p:cNvPr id="35" name="34 Conector recto"/>
          <p:cNvCxnSpPr/>
          <p:nvPr/>
        </p:nvCxnSpPr>
        <p:spPr>
          <a:xfrm>
            <a:off x="4560025" y="836712"/>
            <a:ext cx="11975" cy="1631839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Rectángulo"/>
          <p:cNvSpPr/>
          <p:nvPr/>
        </p:nvSpPr>
        <p:spPr>
          <a:xfrm>
            <a:off x="2195736" y="2551775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Prevención del Delito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María Eugenia Chávez Flores</a:t>
            </a:r>
          </a:p>
        </p:txBody>
      </p:sp>
      <p:sp>
        <p:nvSpPr>
          <p:cNvPr id="58" name="57 Rectángulo"/>
          <p:cNvSpPr/>
          <p:nvPr/>
        </p:nvSpPr>
        <p:spPr>
          <a:xfrm>
            <a:off x="5688264" y="2551775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Administrativa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Luis Daniel Carbajal Barraza</a:t>
            </a:r>
          </a:p>
        </p:txBody>
      </p:sp>
      <p:sp>
        <p:nvSpPr>
          <p:cNvPr id="60" name="59 Rectángulo"/>
          <p:cNvSpPr/>
          <p:nvPr/>
        </p:nvSpPr>
        <p:spPr>
          <a:xfrm>
            <a:off x="7450364" y="2551775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Dirección del Servicio Profesional de Carrera Policial</a:t>
            </a:r>
          </a:p>
          <a:p>
            <a:pPr algn="ctr"/>
            <a:r>
              <a:rPr lang="es-MX" sz="8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Lucía Rosales Rodríguez</a:t>
            </a:r>
          </a:p>
        </p:txBody>
      </p:sp>
      <p:cxnSp>
        <p:nvCxnSpPr>
          <p:cNvPr id="74" name="73 Conector recto"/>
          <p:cNvCxnSpPr/>
          <p:nvPr/>
        </p:nvCxnSpPr>
        <p:spPr>
          <a:xfrm>
            <a:off x="1061680" y="2399375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2825736" y="2399375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>
            <a:off x="6302940" y="2408900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>
            <a:off x="8080364" y="2399375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1061680" y="2399375"/>
            <a:ext cx="7018684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Rectángulo"/>
          <p:cNvSpPr/>
          <p:nvPr/>
        </p:nvSpPr>
        <p:spPr>
          <a:xfrm>
            <a:off x="3167984" y="93445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Unidad de Asuntos Internos y Derechos Humanos</a:t>
            </a:r>
          </a:p>
          <a:p>
            <a:pPr algn="ctr"/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Yazmín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 Rivera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Apanteco</a:t>
            </a:r>
            <a:endParaRPr lang="es-MX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4716016" y="93025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Unidad Jurídica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Juan Arsenio </a:t>
            </a:r>
            <a:r>
              <a:rPr lang="es-MX" sz="800" b="1" smtClean="0">
                <a:latin typeface="Arial" pitchFamily="34" charset="0"/>
                <a:cs typeface="Arial" pitchFamily="34" charset="0"/>
              </a:rPr>
              <a:t>Ayala Cabrera</a:t>
            </a:r>
            <a:endParaRPr lang="es-MX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3942000" y="256130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Tecnologías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Carlos Rafael Flores Ramírez</a:t>
            </a:r>
          </a:p>
        </p:txBody>
      </p:sp>
      <p:sp>
        <p:nvSpPr>
          <p:cNvPr id="49" name="48 Rectángulo"/>
          <p:cNvSpPr/>
          <p:nvPr/>
        </p:nvSpPr>
        <p:spPr>
          <a:xfrm>
            <a:off x="683763" y="4703631"/>
            <a:ext cx="1266697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Depto. del C4</a:t>
            </a:r>
            <a:endParaRPr lang="es-MX" sz="8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8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Horacio Villegas Ramirez</a:t>
            </a:r>
          </a:p>
        </p:txBody>
      </p:sp>
      <p:sp>
        <p:nvSpPr>
          <p:cNvPr id="50" name="49 Rectángulo"/>
          <p:cNvSpPr/>
          <p:nvPr/>
        </p:nvSpPr>
        <p:spPr>
          <a:xfrm>
            <a:off x="4171636" y="401914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Desarrollo de Sistemas Informáticos</a:t>
            </a:r>
            <a:endParaRPr lang="es-MX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50 Rectángulo"/>
          <p:cNvSpPr/>
          <p:nvPr/>
        </p:nvSpPr>
        <p:spPr>
          <a:xfrm>
            <a:off x="4159711" y="328498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Infraestructura Tecnológica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José Luis Vallejo Osornio</a:t>
            </a:r>
          </a:p>
        </p:txBody>
      </p:sp>
      <p:cxnSp>
        <p:nvCxnSpPr>
          <p:cNvPr id="52" name="51 Conector recto"/>
          <p:cNvCxnSpPr/>
          <p:nvPr/>
        </p:nvCxnSpPr>
        <p:spPr>
          <a:xfrm>
            <a:off x="4572000" y="2408900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4026361" y="3209372"/>
            <a:ext cx="14298" cy="1142339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>
            <a:endCxn id="49" idx="1"/>
          </p:cNvCxnSpPr>
          <p:nvPr/>
        </p:nvCxnSpPr>
        <p:spPr>
          <a:xfrm>
            <a:off x="530218" y="5027667"/>
            <a:ext cx="153545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4039929" y="4343184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>
            <a:off x="4026907" y="3599495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>
            <a:off x="4442842" y="1253550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585717" y="1246865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Rectángulo"/>
          <p:cNvSpPr/>
          <p:nvPr/>
        </p:nvSpPr>
        <p:spPr>
          <a:xfrm>
            <a:off x="693292" y="3263471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Policía Preventiva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Juan de Dios Alfonso Sánchez Merlos</a:t>
            </a:r>
          </a:p>
        </p:txBody>
      </p:sp>
      <p:sp>
        <p:nvSpPr>
          <p:cNvPr id="37" name="36 Rectángulo"/>
          <p:cNvSpPr/>
          <p:nvPr/>
        </p:nvSpPr>
        <p:spPr>
          <a:xfrm>
            <a:off x="687854" y="3983551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Unidad de Análisis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Jericó Job Hernández Martínez</a:t>
            </a:r>
          </a:p>
        </p:txBody>
      </p:sp>
      <p:sp>
        <p:nvSpPr>
          <p:cNvPr id="38" name="37 Rectángulo"/>
          <p:cNvSpPr/>
          <p:nvPr/>
        </p:nvSpPr>
        <p:spPr>
          <a:xfrm>
            <a:off x="690460" y="5423711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Infracciones y Hechos de Tránsito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J. Roberto Ledesma Mariño</a:t>
            </a:r>
          </a:p>
        </p:txBody>
      </p:sp>
      <p:cxnSp>
        <p:nvCxnSpPr>
          <p:cNvPr id="39" name="38 Conector recto"/>
          <p:cNvCxnSpPr/>
          <p:nvPr/>
        </p:nvCxnSpPr>
        <p:spPr>
          <a:xfrm>
            <a:off x="536915" y="3209780"/>
            <a:ext cx="14994" cy="3254846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>
            <a:endCxn id="36" idx="1"/>
          </p:cNvCxnSpPr>
          <p:nvPr/>
        </p:nvCxnSpPr>
        <p:spPr>
          <a:xfrm>
            <a:off x="536915" y="3587507"/>
            <a:ext cx="156377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>
            <a:endCxn id="37" idx="1"/>
          </p:cNvCxnSpPr>
          <p:nvPr/>
        </p:nvCxnSpPr>
        <p:spPr>
          <a:xfrm>
            <a:off x="531433" y="4307587"/>
            <a:ext cx="15642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>
            <a:off x="545299" y="5738222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Rectángulo"/>
          <p:cNvSpPr/>
          <p:nvPr/>
        </p:nvSpPr>
        <p:spPr>
          <a:xfrm>
            <a:off x="4711824" y="1665871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Unidad de Comunicación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Mariana Alejandrina López Bárcenas</a:t>
            </a:r>
          </a:p>
        </p:txBody>
      </p:sp>
      <p:cxnSp>
        <p:nvCxnSpPr>
          <p:cNvPr id="47" name="46 Conector recto"/>
          <p:cNvCxnSpPr/>
          <p:nvPr/>
        </p:nvCxnSpPr>
        <p:spPr>
          <a:xfrm>
            <a:off x="4581525" y="1982478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Rectángulo"/>
          <p:cNvSpPr/>
          <p:nvPr/>
        </p:nvSpPr>
        <p:spPr>
          <a:xfrm>
            <a:off x="2447904" y="400506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Unidad Especializada de Atención a Víctimas </a:t>
            </a:r>
            <a:endParaRPr lang="es-MX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61 Rectángulo"/>
          <p:cNvSpPr/>
          <p:nvPr/>
        </p:nvSpPr>
        <p:spPr>
          <a:xfrm>
            <a:off x="2435979" y="3272627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Vinculación Ciudadana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José Gilberto Sánchez Martínez</a:t>
            </a:r>
            <a:endParaRPr lang="es-MX" sz="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3" name="62 Conector recto"/>
          <p:cNvCxnSpPr/>
          <p:nvPr/>
        </p:nvCxnSpPr>
        <p:spPr>
          <a:xfrm>
            <a:off x="2302629" y="3209496"/>
            <a:ext cx="0" cy="1119604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>
            <a:off x="2316197" y="4329100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2303175" y="3587138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Rectángulo"/>
          <p:cNvSpPr/>
          <p:nvPr/>
        </p:nvSpPr>
        <p:spPr>
          <a:xfrm>
            <a:off x="3162651" y="165351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Unidad de Proyectos</a:t>
            </a:r>
          </a:p>
          <a:p>
            <a:pPr algn="ctr"/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Dalfer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 Emir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Mosso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 Gómez</a:t>
            </a:r>
          </a:p>
        </p:txBody>
      </p:sp>
      <p:cxnSp>
        <p:nvCxnSpPr>
          <p:cNvPr id="67" name="66 Conector recto"/>
          <p:cNvCxnSpPr/>
          <p:nvPr/>
        </p:nvCxnSpPr>
        <p:spPr>
          <a:xfrm>
            <a:off x="4437509" y="1972614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Rectángulo"/>
          <p:cNvSpPr/>
          <p:nvPr/>
        </p:nvSpPr>
        <p:spPr>
          <a:xfrm>
            <a:off x="697070" y="614059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del Sistema de Emergencias 911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Edna Nallely Santillan Sanvicente</a:t>
            </a:r>
          </a:p>
        </p:txBody>
      </p:sp>
      <p:cxnSp>
        <p:nvCxnSpPr>
          <p:cNvPr id="69" name="68 Conector recto"/>
          <p:cNvCxnSpPr/>
          <p:nvPr/>
        </p:nvCxnSpPr>
        <p:spPr>
          <a:xfrm>
            <a:off x="551909" y="6455101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238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82400" y="263493"/>
            <a:ext cx="3866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Secretaría de Gestión Delegacional</a:t>
            </a:r>
          </a:p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Organigrama</a:t>
            </a: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923928" y="2157955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Secretaría de Gestión Delegacional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Cristina Fernández de Cevallos Y Chavarría</a:t>
            </a:r>
          </a:p>
        </p:txBody>
      </p:sp>
      <p:sp>
        <p:nvSpPr>
          <p:cNvPr id="57" name="56 Rectángulo"/>
          <p:cNvSpPr/>
          <p:nvPr/>
        </p:nvSpPr>
        <p:spPr>
          <a:xfrm>
            <a:off x="3005896" y="3104941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Dirección de Gestión Delegacional</a:t>
            </a:r>
          </a:p>
          <a:p>
            <a:pPr algn="ctr"/>
            <a:r>
              <a:rPr lang="es-MX" sz="8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Mariel Monserrat Jordán Zavala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743613" y="3105907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Dirección de Desarrollo Agropecuario</a:t>
            </a:r>
            <a:endParaRPr lang="es-MX" sz="8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8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Rodolfo Morales </a:t>
            </a:r>
            <a:r>
              <a:rPr lang="es-MX" sz="800" b="1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Alcantar</a:t>
            </a:r>
            <a:endParaRPr lang="es-MX" sz="800" b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H="1">
            <a:off x="3072185" y="3762569"/>
            <a:ext cx="2" cy="422515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3072185" y="4180314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4572000" y="2797643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203848" y="3861048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Depto. de Gestión</a:t>
            </a:r>
          </a:p>
          <a:p>
            <a:pPr algn="ctr"/>
            <a:r>
              <a:rPr lang="es-MX" sz="8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Sobeida Talavera Lira</a:t>
            </a:r>
          </a:p>
        </p:txBody>
      </p:sp>
      <p:cxnSp>
        <p:nvCxnSpPr>
          <p:cNvPr id="11" name="10 Conector recto"/>
          <p:cNvCxnSpPr/>
          <p:nvPr/>
        </p:nvCxnSpPr>
        <p:spPr>
          <a:xfrm>
            <a:off x="5373613" y="2952541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3635896" y="2943016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3635896" y="2943016"/>
            <a:ext cx="1747242" cy="4762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63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85616" y="263493"/>
            <a:ext cx="31342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Secretaría de Administración</a:t>
            </a:r>
          </a:p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Organigrama</a:t>
            </a: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944306" y="1338672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Secretaría de Administración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Adrián González Chaparro</a:t>
            </a:r>
          </a:p>
        </p:txBody>
      </p:sp>
      <p:sp>
        <p:nvSpPr>
          <p:cNvPr id="6" name="5 Rectángulo"/>
          <p:cNvSpPr/>
          <p:nvPr/>
        </p:nvSpPr>
        <p:spPr>
          <a:xfrm>
            <a:off x="971600" y="2355168"/>
            <a:ext cx="144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Recursos Humanos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José Francisco Pérez Uribe</a:t>
            </a:r>
          </a:p>
        </p:txBody>
      </p:sp>
      <p:cxnSp>
        <p:nvCxnSpPr>
          <p:cNvPr id="35" name="34 Conector recto"/>
          <p:cNvCxnSpPr/>
          <p:nvPr/>
        </p:nvCxnSpPr>
        <p:spPr>
          <a:xfrm>
            <a:off x="4572000" y="1986744"/>
            <a:ext cx="0" cy="225549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Rectángulo"/>
          <p:cNvSpPr/>
          <p:nvPr/>
        </p:nvSpPr>
        <p:spPr>
          <a:xfrm>
            <a:off x="2915816" y="2355168"/>
            <a:ext cx="144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Adquisiciones</a:t>
            </a:r>
          </a:p>
          <a:p>
            <a:pPr algn="ctr"/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Saraih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 Uribe Ramírez</a:t>
            </a:r>
          </a:p>
        </p:txBody>
      </p:sp>
      <p:sp>
        <p:nvSpPr>
          <p:cNvPr id="58" name="57 Rectángulo"/>
          <p:cNvSpPr/>
          <p:nvPr/>
        </p:nvSpPr>
        <p:spPr>
          <a:xfrm>
            <a:off x="4860381" y="2355168"/>
            <a:ext cx="144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Administración Patrimonial y Servicios Internos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Jorge Luis González Álvarez</a:t>
            </a:r>
          </a:p>
        </p:txBody>
      </p:sp>
      <p:sp>
        <p:nvSpPr>
          <p:cNvPr id="60" name="59 Rectángulo"/>
          <p:cNvSpPr/>
          <p:nvPr/>
        </p:nvSpPr>
        <p:spPr>
          <a:xfrm>
            <a:off x="6811058" y="2355168"/>
            <a:ext cx="144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Tecnologías de Información</a:t>
            </a:r>
            <a:endParaRPr lang="es-MX" sz="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María Delfina Guardiola González</a:t>
            </a:r>
          </a:p>
        </p:txBody>
      </p:sp>
      <p:sp>
        <p:nvSpPr>
          <p:cNvPr id="64" name="63 Rectángulo"/>
          <p:cNvSpPr/>
          <p:nvPr/>
        </p:nvSpPr>
        <p:spPr>
          <a:xfrm>
            <a:off x="7093699" y="330193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Infraestructura y Redes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Patricia Mendoza Rojas</a:t>
            </a:r>
          </a:p>
        </p:txBody>
      </p:sp>
      <p:sp>
        <p:nvSpPr>
          <p:cNvPr id="68" name="67 Rectángulo"/>
          <p:cNvSpPr/>
          <p:nvPr/>
        </p:nvSpPr>
        <p:spPr>
          <a:xfrm>
            <a:off x="7088261" y="4238042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Proyectos y Soporte Técnico</a:t>
            </a:r>
          </a:p>
          <a:p>
            <a:pPr algn="ctr"/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Gibrand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 David Valencia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Espetía</a:t>
            </a:r>
            <a:endParaRPr lang="es-MX" sz="800" b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4" name="73 Conector recto"/>
          <p:cNvCxnSpPr/>
          <p:nvPr/>
        </p:nvCxnSpPr>
        <p:spPr>
          <a:xfrm>
            <a:off x="1601600" y="220276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3545816" y="220276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>
            <a:off x="5475057" y="2212293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>
            <a:off x="7441058" y="220276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1595679" y="2202768"/>
            <a:ext cx="5845379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6953827" y="3014954"/>
            <a:ext cx="0" cy="1548172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recto"/>
          <p:cNvCxnSpPr/>
          <p:nvPr/>
        </p:nvCxnSpPr>
        <p:spPr>
          <a:xfrm>
            <a:off x="6953827" y="3627022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>
            <a:off x="6948345" y="4563126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"/>
          <p:cNvSpPr/>
          <p:nvPr/>
        </p:nvSpPr>
        <p:spPr>
          <a:xfrm>
            <a:off x="3157023" y="330979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Adquisiciones Directas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Eloy Ibáñez López</a:t>
            </a:r>
          </a:p>
        </p:txBody>
      </p:sp>
      <p:sp>
        <p:nvSpPr>
          <p:cNvPr id="26" name="25 Rectángulo"/>
          <p:cNvSpPr/>
          <p:nvPr/>
        </p:nvSpPr>
        <p:spPr>
          <a:xfrm>
            <a:off x="3151585" y="4245902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Concursos y Contratos</a:t>
            </a:r>
            <a:endParaRPr lang="es-MX" sz="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Andrea Patricia Díaz Zamora</a:t>
            </a:r>
          </a:p>
        </p:txBody>
      </p:sp>
      <p:cxnSp>
        <p:nvCxnSpPr>
          <p:cNvPr id="27" name="26 Conector recto"/>
          <p:cNvCxnSpPr/>
          <p:nvPr/>
        </p:nvCxnSpPr>
        <p:spPr>
          <a:xfrm>
            <a:off x="3017151" y="3022814"/>
            <a:ext cx="0" cy="1548172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3017151" y="3634882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011669" y="4570986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Rectángulo"/>
          <p:cNvSpPr/>
          <p:nvPr/>
        </p:nvSpPr>
        <p:spPr>
          <a:xfrm>
            <a:off x="5141192" y="3309798"/>
            <a:ext cx="1375024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Administración de Bienes Muebles e Inmuebles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Berenice García Mendoza </a:t>
            </a:r>
          </a:p>
        </p:txBody>
      </p:sp>
      <p:sp>
        <p:nvSpPr>
          <p:cNvPr id="31" name="30 Rectángulo"/>
          <p:cNvSpPr/>
          <p:nvPr/>
        </p:nvSpPr>
        <p:spPr>
          <a:xfrm>
            <a:off x="5135755" y="4245902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Servicios Internos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María Guadalupe Hernández Zúñiga</a:t>
            </a:r>
          </a:p>
        </p:txBody>
      </p:sp>
      <p:sp>
        <p:nvSpPr>
          <p:cNvPr id="32" name="31 Rectángulo"/>
          <p:cNvSpPr/>
          <p:nvPr/>
        </p:nvSpPr>
        <p:spPr>
          <a:xfrm>
            <a:off x="5141193" y="518200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Transportes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Abraham Rodríguez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Áviles</a:t>
            </a:r>
            <a:endParaRPr lang="es-MX" sz="800" b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32 Conector recto"/>
          <p:cNvCxnSpPr/>
          <p:nvPr/>
        </p:nvCxnSpPr>
        <p:spPr>
          <a:xfrm>
            <a:off x="5009530" y="3021766"/>
            <a:ext cx="0" cy="2484276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5009530" y="3633834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5004048" y="4569938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>
            <a:off x="5008389" y="5496517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Rectángulo"/>
          <p:cNvSpPr/>
          <p:nvPr/>
        </p:nvSpPr>
        <p:spPr>
          <a:xfrm>
            <a:off x="1205472" y="314096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Organización</a:t>
            </a:r>
            <a:endParaRPr lang="es-MX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68 Rectángulo"/>
          <p:cNvSpPr/>
          <p:nvPr/>
        </p:nvSpPr>
        <p:spPr>
          <a:xfrm>
            <a:off x="1200034" y="393305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Nóminas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Jorge Ortega Martínez</a:t>
            </a:r>
          </a:p>
        </p:txBody>
      </p:sp>
      <p:sp>
        <p:nvSpPr>
          <p:cNvPr id="70" name="69 Rectángulo"/>
          <p:cNvSpPr/>
          <p:nvPr/>
        </p:nvSpPr>
        <p:spPr>
          <a:xfrm>
            <a:off x="1205472" y="472514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Relaciones Laborales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Rosa Erika Roldán Fuentes</a:t>
            </a:r>
          </a:p>
        </p:txBody>
      </p:sp>
      <p:cxnSp>
        <p:nvCxnSpPr>
          <p:cNvPr id="71" name="70 Conector recto"/>
          <p:cNvCxnSpPr/>
          <p:nvPr/>
        </p:nvCxnSpPr>
        <p:spPr>
          <a:xfrm flipH="1">
            <a:off x="1072668" y="3014861"/>
            <a:ext cx="1141" cy="2815217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1073809" y="3465004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1068327" y="4257092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"/>
          <p:cNvCxnSpPr/>
          <p:nvPr/>
        </p:nvCxnSpPr>
        <p:spPr>
          <a:xfrm>
            <a:off x="1072668" y="5039655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Rectángulo"/>
          <p:cNvSpPr/>
          <p:nvPr/>
        </p:nvSpPr>
        <p:spPr>
          <a:xfrm>
            <a:off x="1204659" y="5517232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Capacitación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Juan Pablo Del Bosque Casillas</a:t>
            </a:r>
            <a:endParaRPr lang="es-MX" sz="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1" name="80 Conector recto"/>
          <p:cNvCxnSpPr/>
          <p:nvPr/>
        </p:nvCxnSpPr>
        <p:spPr>
          <a:xfrm>
            <a:off x="1072952" y="5841268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72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08052" y="263493"/>
            <a:ext cx="3733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Secretaría de Control y Evaluación</a:t>
            </a:r>
          </a:p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Organigrama</a:t>
            </a: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930908" y="177281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Secretaría de Control y Evaluación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Oscar García González</a:t>
            </a:r>
          </a:p>
        </p:txBody>
      </p:sp>
      <p:cxnSp>
        <p:nvCxnSpPr>
          <p:cNvPr id="35" name="34 Conector recto"/>
          <p:cNvCxnSpPr>
            <a:stCxn id="5" idx="2"/>
          </p:cNvCxnSpPr>
          <p:nvPr/>
        </p:nvCxnSpPr>
        <p:spPr>
          <a:xfrm>
            <a:off x="4560908" y="2420888"/>
            <a:ext cx="11092" cy="1008112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Rectángulo"/>
          <p:cNvSpPr/>
          <p:nvPr/>
        </p:nvSpPr>
        <p:spPr>
          <a:xfrm>
            <a:off x="1991287" y="3587361"/>
            <a:ext cx="144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Responsabilidades Administrativas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Lucero Durán Arias</a:t>
            </a:r>
          </a:p>
        </p:txBody>
      </p:sp>
      <p:sp>
        <p:nvSpPr>
          <p:cNvPr id="58" name="57 Rectángulo"/>
          <p:cNvSpPr/>
          <p:nvPr/>
        </p:nvSpPr>
        <p:spPr>
          <a:xfrm>
            <a:off x="5868304" y="3587361"/>
            <a:ext cx="144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Evaluación de Obra Pública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José Joaquín </a:t>
            </a:r>
            <a:r>
              <a:rPr lang="es-MX" sz="800" b="1" smtClean="0">
                <a:latin typeface="Arial" pitchFamily="34" charset="0"/>
                <a:cs typeface="Arial" pitchFamily="34" charset="0"/>
              </a:rPr>
              <a:t>Garduño Ortiz</a:t>
            </a:r>
            <a:endParaRPr lang="es-MX" sz="800" b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74 Conector recto"/>
          <p:cNvCxnSpPr/>
          <p:nvPr/>
        </p:nvCxnSpPr>
        <p:spPr>
          <a:xfrm>
            <a:off x="2621287" y="3434961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>
            <a:off x="6487498" y="3444486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2621287" y="3439723"/>
            <a:ext cx="3866211" cy="4763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Rectángulo"/>
          <p:cNvSpPr/>
          <p:nvPr/>
        </p:nvSpPr>
        <p:spPr>
          <a:xfrm>
            <a:off x="3942000" y="3596886"/>
            <a:ext cx="144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Evaluación de Administrativa y Financiera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Gabriela Jiménez Toledo</a:t>
            </a:r>
          </a:p>
        </p:txBody>
      </p:sp>
      <p:cxnSp>
        <p:nvCxnSpPr>
          <p:cNvPr id="52" name="51 Conector recto"/>
          <p:cNvCxnSpPr/>
          <p:nvPr/>
        </p:nvCxnSpPr>
        <p:spPr>
          <a:xfrm>
            <a:off x="4572000" y="3444486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3186056" y="2600908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Unidad de Transparencia</a:t>
            </a:r>
          </a:p>
          <a:p>
            <a:pPr algn="ctr"/>
            <a:r>
              <a:rPr lang="es-MX" sz="8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Karen Aida Osornio Sánchez</a:t>
            </a:r>
          </a:p>
        </p:txBody>
      </p:sp>
      <p:cxnSp>
        <p:nvCxnSpPr>
          <p:cNvPr id="14" name="13 Conector recto"/>
          <p:cNvCxnSpPr/>
          <p:nvPr/>
        </p:nvCxnSpPr>
        <p:spPr>
          <a:xfrm>
            <a:off x="4439745" y="2940757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571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114800" y="764704"/>
            <a:ext cx="9144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Ayuntamiento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98814" y="263493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Organigrama General</a:t>
            </a: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114800" y="1565176"/>
            <a:ext cx="9144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Presidente Municipal</a:t>
            </a:r>
          </a:p>
          <a:p>
            <a:pPr algn="ctr"/>
            <a:r>
              <a:rPr lang="es-MX" sz="650" b="1" dirty="0" smtClean="0">
                <a:latin typeface="Arial" pitchFamily="34" charset="0"/>
                <a:cs typeface="Arial" pitchFamily="34" charset="0"/>
              </a:rPr>
              <a:t>Roberto Sosa Pichardo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114800" y="2368976"/>
            <a:ext cx="9144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Jefatura de Gabinete</a:t>
            </a:r>
          </a:p>
        </p:txBody>
      </p:sp>
      <p:sp>
        <p:nvSpPr>
          <p:cNvPr id="6" name="5 Rectángulo"/>
          <p:cNvSpPr/>
          <p:nvPr/>
        </p:nvSpPr>
        <p:spPr>
          <a:xfrm>
            <a:off x="5037916" y="3140968"/>
            <a:ext cx="9144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Particular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06032" y="4221088"/>
            <a:ext cx="684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Movilidad, Desarrollo Urbano y Ecología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5352293" y="4221088"/>
            <a:ext cx="684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Desarrollo Social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6096043" y="4221088"/>
            <a:ext cx="684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Seguridad Pública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6840328" y="4221088"/>
            <a:ext cx="684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Gestión Delegacional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7584460" y="4221088"/>
            <a:ext cx="731955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Administración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8370494" y="4221088"/>
            <a:ext cx="684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Control y Evaluación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863444" y="4221088"/>
            <a:ext cx="684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Gobierno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1609705" y="4221088"/>
            <a:ext cx="684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Tesorería y Finanzas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2353455" y="4221088"/>
            <a:ext cx="684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Servicios Públicos Municipales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3097740" y="4221088"/>
            <a:ext cx="684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Obras Públicas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86664" y="4221088"/>
            <a:ext cx="731955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del Ayuntamiento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3815992" y="4221088"/>
            <a:ext cx="684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Desarrollo Sustentable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101992" y="3569398"/>
            <a:ext cx="10903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 smtClean="0">
                <a:latin typeface="Arial" pitchFamily="34" charset="0"/>
                <a:cs typeface="Arial" pitchFamily="34" charset="0"/>
              </a:rPr>
              <a:t>Sector Centralizado</a:t>
            </a:r>
            <a:endParaRPr lang="es-MX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115081" y="5301208"/>
            <a:ext cx="116410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 smtClean="0">
                <a:latin typeface="Arial" pitchFamily="34" charset="0"/>
                <a:cs typeface="Arial" pitchFamily="34" charset="0"/>
              </a:rPr>
              <a:t>Sector Paramunicipal</a:t>
            </a:r>
            <a:endParaRPr lang="es-MX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4614776" y="5445224"/>
            <a:ext cx="88034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Instituto Municipal de la Mujer</a:t>
            </a:r>
          </a:p>
        </p:txBody>
      </p:sp>
      <p:sp>
        <p:nvSpPr>
          <p:cNvPr id="32" name="31 Rectángulo"/>
          <p:cNvSpPr/>
          <p:nvPr/>
        </p:nvSpPr>
        <p:spPr>
          <a:xfrm>
            <a:off x="3635896" y="5445224"/>
            <a:ext cx="882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Sistema Municipal DIF</a:t>
            </a:r>
          </a:p>
        </p:txBody>
      </p:sp>
      <p:cxnSp>
        <p:nvCxnSpPr>
          <p:cNvPr id="34" name="33 Conector recto"/>
          <p:cNvCxnSpPr>
            <a:stCxn id="2" idx="2"/>
            <a:endCxn id="4" idx="0"/>
          </p:cNvCxnSpPr>
          <p:nvPr/>
        </p:nvCxnSpPr>
        <p:spPr>
          <a:xfrm>
            <a:off x="4572000" y="1412776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4568059" y="221324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4557785" y="3017048"/>
            <a:ext cx="7721" cy="2284161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5106681" y="5292824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>
            <a:off x="4082762" y="5292741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 flipV="1">
            <a:off x="4067944" y="5292741"/>
            <a:ext cx="1046252" cy="8469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/>
          <p:nvPr/>
        </p:nvCxnSpPr>
        <p:spPr>
          <a:xfrm>
            <a:off x="452641" y="406868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>
            <a:off x="1205444" y="4070434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>
            <a:off x="1941572" y="407312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>
            <a:off x="2686988" y="4069101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>
            <a:off x="3435181" y="4070435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4128033" y="406868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4925636" y="406868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>
            <a:off x="5678439" y="4070434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>
            <a:off x="6414567" y="407312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7159983" y="4069101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7939442" y="4070435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8693390" y="406868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 flipV="1">
            <a:off x="444174" y="4068687"/>
            <a:ext cx="8268320" cy="2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 flipV="1">
            <a:off x="4551291" y="3457364"/>
            <a:ext cx="477909" cy="2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 flipV="1">
            <a:off x="34660" y="5157190"/>
            <a:ext cx="9019834" cy="2"/>
          </a:xfrm>
          <a:prstGeom prst="line">
            <a:avLst/>
          </a:prstGeom>
          <a:ln w="9525">
            <a:solidFill>
              <a:schemeClr val="tx2">
                <a:lumMod val="40000"/>
                <a:lumOff val="60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>
            <a:off x="5037916" y="1088740"/>
            <a:ext cx="1802412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Abrir llave"/>
          <p:cNvSpPr/>
          <p:nvPr/>
        </p:nvSpPr>
        <p:spPr>
          <a:xfrm>
            <a:off x="6876256" y="277348"/>
            <a:ext cx="72008" cy="162571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0" name="59 CuadroTexto"/>
          <p:cNvSpPr txBox="1"/>
          <p:nvPr/>
        </p:nvSpPr>
        <p:spPr>
          <a:xfrm>
            <a:off x="6949051" y="313606"/>
            <a:ext cx="1515158" cy="15927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Sindico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Carlos Jiménez Rodríguez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María Guadalupe Lázaro Casas</a:t>
            </a:r>
          </a:p>
          <a:p>
            <a:endParaRPr lang="es-MX" sz="65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Regidor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María Gabriela Moreno Mayorga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Alma Idalia Sánchez Pedraza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Eduardo Rafael Montoya Bolaños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Laura Angélica Dorantes Castillo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Ricardo Astudillo Suárez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María Deyanira Vega Tapia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Paola </a:t>
            </a:r>
            <a:r>
              <a:rPr lang="es-MX" sz="650" b="1" dirty="0" err="1" smtClean="0">
                <a:latin typeface="Arial" pitchFamily="34" charset="0"/>
                <a:cs typeface="Arial" pitchFamily="34" charset="0"/>
              </a:rPr>
              <a:t>Balostro</a:t>
            </a:r>
            <a:r>
              <a:rPr lang="es-MX" sz="650" b="1" dirty="0" smtClean="0">
                <a:latin typeface="Arial" pitchFamily="34" charset="0"/>
                <a:cs typeface="Arial" pitchFamily="34" charset="0"/>
              </a:rPr>
              <a:t> Suazo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Zacarías Ávila Corona</a:t>
            </a:r>
          </a:p>
          <a:p>
            <a:r>
              <a:rPr lang="es-MX" sz="650" b="1" dirty="0" err="1" smtClean="0">
                <a:latin typeface="Arial" pitchFamily="34" charset="0"/>
                <a:cs typeface="Arial" pitchFamily="34" charset="0"/>
              </a:rPr>
              <a:t>Lennyz</a:t>
            </a:r>
            <a:r>
              <a:rPr lang="es-MX" sz="650" b="1" dirty="0" smtClean="0">
                <a:latin typeface="Arial" pitchFamily="34" charset="0"/>
                <a:cs typeface="Arial" pitchFamily="34" charset="0"/>
              </a:rPr>
              <a:t> Meléndez Chacón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Patricia Valle Benítez</a:t>
            </a:r>
            <a:endParaRPr lang="es-MX" sz="65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86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114800" y="764704"/>
            <a:ext cx="9144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Ayuntamiento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98814" y="263493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Organigrama General</a:t>
            </a: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114800" y="1565176"/>
            <a:ext cx="9144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Presidente Municipal</a:t>
            </a:r>
          </a:p>
          <a:p>
            <a:pPr algn="ctr"/>
            <a:r>
              <a:rPr lang="es-MX" sz="650" b="1" dirty="0" smtClean="0">
                <a:latin typeface="Arial" pitchFamily="34" charset="0"/>
                <a:cs typeface="Arial" pitchFamily="34" charset="0"/>
              </a:rPr>
              <a:t>Eduardo Rafael Montoya Bolaños</a:t>
            </a:r>
            <a:endParaRPr lang="es-MX" sz="65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114800" y="2368976"/>
            <a:ext cx="9144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Jefatura de Gabinete</a:t>
            </a:r>
          </a:p>
        </p:txBody>
      </p:sp>
      <p:sp>
        <p:nvSpPr>
          <p:cNvPr id="6" name="5 Rectángulo"/>
          <p:cNvSpPr/>
          <p:nvPr/>
        </p:nvSpPr>
        <p:spPr>
          <a:xfrm>
            <a:off x="5037916" y="3140968"/>
            <a:ext cx="9144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Particular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06032" y="4221088"/>
            <a:ext cx="684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Movilidad, Desarrollo Urbano y Ecología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5352293" y="4221088"/>
            <a:ext cx="684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Desarrollo Social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6096043" y="4221088"/>
            <a:ext cx="684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Seguridad Pública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6840328" y="4221088"/>
            <a:ext cx="684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Gestión Delegacional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7584460" y="4221088"/>
            <a:ext cx="731955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Administración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8370494" y="4221088"/>
            <a:ext cx="684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Control y Evaluación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863444" y="4221088"/>
            <a:ext cx="684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Gobierno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1609705" y="4221088"/>
            <a:ext cx="684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Tesorería y Finanzas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2353455" y="4221088"/>
            <a:ext cx="684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Servicios Públicos Municipales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3097740" y="4221088"/>
            <a:ext cx="684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Obras Públicas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86664" y="4221088"/>
            <a:ext cx="731955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del Ayuntamiento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3815992" y="4221088"/>
            <a:ext cx="684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Secretaría de Desarrollo Sustentable</a:t>
            </a:r>
            <a:endParaRPr lang="es-MX" sz="6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101992" y="3569398"/>
            <a:ext cx="10903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 smtClean="0">
                <a:latin typeface="Arial" pitchFamily="34" charset="0"/>
                <a:cs typeface="Arial" pitchFamily="34" charset="0"/>
              </a:rPr>
              <a:t>Sector Centralizado</a:t>
            </a:r>
            <a:endParaRPr lang="es-MX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115081" y="5301208"/>
            <a:ext cx="116410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 smtClean="0">
                <a:latin typeface="Arial" pitchFamily="34" charset="0"/>
                <a:cs typeface="Arial" pitchFamily="34" charset="0"/>
              </a:rPr>
              <a:t>Sector Paramunicipal</a:t>
            </a:r>
            <a:endParaRPr lang="es-MX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4614776" y="5445224"/>
            <a:ext cx="88034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Instituto Municipal de la Mujer</a:t>
            </a:r>
          </a:p>
        </p:txBody>
      </p:sp>
      <p:sp>
        <p:nvSpPr>
          <p:cNvPr id="32" name="31 Rectángulo"/>
          <p:cNvSpPr/>
          <p:nvPr/>
        </p:nvSpPr>
        <p:spPr>
          <a:xfrm>
            <a:off x="3635896" y="5445224"/>
            <a:ext cx="882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50" dirty="0" smtClean="0">
                <a:latin typeface="Arial" pitchFamily="34" charset="0"/>
                <a:cs typeface="Arial" pitchFamily="34" charset="0"/>
              </a:rPr>
              <a:t>Sistema Municipal DIF</a:t>
            </a:r>
          </a:p>
        </p:txBody>
      </p:sp>
      <p:cxnSp>
        <p:nvCxnSpPr>
          <p:cNvPr id="34" name="33 Conector recto"/>
          <p:cNvCxnSpPr>
            <a:stCxn id="2" idx="2"/>
            <a:endCxn id="4" idx="0"/>
          </p:cNvCxnSpPr>
          <p:nvPr/>
        </p:nvCxnSpPr>
        <p:spPr>
          <a:xfrm>
            <a:off x="4572000" y="1412776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4568059" y="221324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4557785" y="3017048"/>
            <a:ext cx="7721" cy="2284161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5106681" y="5292824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>
            <a:off x="4082762" y="5292741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 flipV="1">
            <a:off x="4067944" y="5292741"/>
            <a:ext cx="1046252" cy="8469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/>
          <p:nvPr/>
        </p:nvCxnSpPr>
        <p:spPr>
          <a:xfrm>
            <a:off x="452641" y="406868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>
            <a:off x="1205444" y="4070434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>
            <a:off x="1941572" y="407312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>
            <a:off x="2686988" y="4069101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>
            <a:off x="3435181" y="4070435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4128033" y="406868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4925636" y="406868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>
            <a:off x="5678439" y="4070434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>
            <a:off x="6414567" y="407312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7159983" y="4069101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7939442" y="4070435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8693390" y="406868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 flipV="1">
            <a:off x="444174" y="4068687"/>
            <a:ext cx="8268320" cy="2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 flipV="1">
            <a:off x="4551291" y="3457364"/>
            <a:ext cx="477909" cy="2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 flipV="1">
            <a:off x="34660" y="5157190"/>
            <a:ext cx="9019834" cy="2"/>
          </a:xfrm>
          <a:prstGeom prst="line">
            <a:avLst/>
          </a:prstGeom>
          <a:ln w="9525">
            <a:solidFill>
              <a:schemeClr val="tx2">
                <a:lumMod val="40000"/>
                <a:lumOff val="60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>
            <a:off x="5037916" y="1088740"/>
            <a:ext cx="1802412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Abrir llave"/>
          <p:cNvSpPr/>
          <p:nvPr/>
        </p:nvSpPr>
        <p:spPr>
          <a:xfrm>
            <a:off x="6876256" y="277348"/>
            <a:ext cx="72008" cy="162571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0" name="59 CuadroTexto"/>
          <p:cNvSpPr txBox="1"/>
          <p:nvPr/>
        </p:nvSpPr>
        <p:spPr>
          <a:xfrm>
            <a:off x="6949051" y="313606"/>
            <a:ext cx="1515158" cy="15927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Sindico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Carlos Jiménez Rodríguez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Estela López Rodríguez</a:t>
            </a:r>
            <a:endParaRPr lang="es-MX" sz="650" b="1" dirty="0" smtClean="0">
              <a:latin typeface="Arial" pitchFamily="34" charset="0"/>
              <a:cs typeface="Arial" pitchFamily="34" charset="0"/>
            </a:endParaRPr>
          </a:p>
          <a:p>
            <a:endParaRPr lang="es-MX" sz="65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Regidor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María Gabriela Moreno Mayorga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Alma Idalia Sánchez Pedraza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Martha Guerrero Rangel</a:t>
            </a:r>
            <a:endParaRPr lang="es-MX" sz="65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Laura Angélica Dorantes Castillo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Ricardo Astudillo Suárez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María Deyanira Vega Tapia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Paola </a:t>
            </a:r>
            <a:r>
              <a:rPr lang="es-MX" sz="650" b="1" dirty="0" err="1" smtClean="0">
                <a:latin typeface="Arial" pitchFamily="34" charset="0"/>
                <a:cs typeface="Arial" pitchFamily="34" charset="0"/>
              </a:rPr>
              <a:t>Balostro</a:t>
            </a:r>
            <a:r>
              <a:rPr lang="es-MX" sz="650" b="1" dirty="0" smtClean="0">
                <a:latin typeface="Arial" pitchFamily="34" charset="0"/>
                <a:cs typeface="Arial" pitchFamily="34" charset="0"/>
              </a:rPr>
              <a:t> Suazo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Zacarías Ávila </a:t>
            </a:r>
            <a:r>
              <a:rPr lang="es-MX" sz="650" b="1" dirty="0" err="1" smtClean="0">
                <a:latin typeface="Arial" pitchFamily="34" charset="0"/>
                <a:cs typeface="Arial" pitchFamily="34" charset="0"/>
              </a:rPr>
              <a:t>Nuñez</a:t>
            </a:r>
            <a:endParaRPr lang="es-MX" sz="65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650" b="1" dirty="0" err="1" smtClean="0">
                <a:latin typeface="Arial" pitchFamily="34" charset="0"/>
                <a:cs typeface="Arial" pitchFamily="34" charset="0"/>
              </a:rPr>
              <a:t>Lennyz</a:t>
            </a:r>
            <a:r>
              <a:rPr lang="es-MX" sz="650" b="1" dirty="0" smtClean="0">
                <a:latin typeface="Arial" pitchFamily="34" charset="0"/>
                <a:cs typeface="Arial" pitchFamily="34" charset="0"/>
              </a:rPr>
              <a:t> Meléndez Chacón</a:t>
            </a:r>
          </a:p>
          <a:p>
            <a:r>
              <a:rPr lang="es-MX" sz="650" b="1" dirty="0" smtClean="0">
                <a:latin typeface="Arial" pitchFamily="34" charset="0"/>
                <a:cs typeface="Arial" pitchFamily="34" charset="0"/>
              </a:rPr>
              <a:t>Patricia Valle Benítez</a:t>
            </a:r>
            <a:endParaRPr lang="es-MX" sz="6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037966" y="6309320"/>
            <a:ext cx="7072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700" dirty="0" smtClean="0"/>
              <a:t>8  Marzo 2021</a:t>
            </a:r>
            <a:endParaRPr lang="es-MX" sz="700" dirty="0"/>
          </a:p>
        </p:txBody>
      </p:sp>
    </p:spTree>
    <p:extLst>
      <p:ext uri="{BB962C8B-B14F-4D97-AF65-F5344CB8AC3E}">
        <p14:creationId xmlns:p14="http://schemas.microsoft.com/office/powerpoint/2010/main" val="225665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51520" y="263493"/>
            <a:ext cx="2416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Jefatura de Gabinete</a:t>
            </a:r>
          </a:p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Organigrama</a:t>
            </a: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944306" y="904747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Jefatura de Gabinete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José Luis Báez Guerrero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010470" y="185320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Atención Ciudadana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Osiel Antonio Montoya Vallejo</a:t>
            </a:r>
          </a:p>
        </p:txBody>
      </p:sp>
      <p:sp>
        <p:nvSpPr>
          <p:cNvPr id="58" name="57 Rectángulo"/>
          <p:cNvSpPr/>
          <p:nvPr/>
        </p:nvSpPr>
        <p:spPr>
          <a:xfrm>
            <a:off x="4742970" y="1853208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Dirección de Planeación y Proyectos Estratégicos</a:t>
            </a:r>
          </a:p>
          <a:p>
            <a:pPr algn="ctr"/>
            <a:r>
              <a:rPr lang="es-MX" sz="8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Sergio Luis Ibarra González</a:t>
            </a:r>
          </a:p>
        </p:txBody>
      </p:sp>
      <p:sp>
        <p:nvSpPr>
          <p:cNvPr id="62" name="61 Rectángulo"/>
          <p:cNvSpPr/>
          <p:nvPr/>
        </p:nvSpPr>
        <p:spPr>
          <a:xfrm>
            <a:off x="3226494" y="2789312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Atención Personalizada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Gabriela Torres Morales</a:t>
            </a:r>
          </a:p>
        </p:txBody>
      </p:sp>
      <p:sp>
        <p:nvSpPr>
          <p:cNvPr id="66" name="65 Rectángulo"/>
          <p:cNvSpPr/>
          <p:nvPr/>
        </p:nvSpPr>
        <p:spPr>
          <a:xfrm>
            <a:off x="3221056" y="372541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Mejora Regulatoria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Jorge Salvador Avendaño Meléndez</a:t>
            </a:r>
          </a:p>
        </p:txBody>
      </p:sp>
      <p:sp>
        <p:nvSpPr>
          <p:cNvPr id="70" name="69 Rectángulo"/>
          <p:cNvSpPr/>
          <p:nvPr/>
        </p:nvSpPr>
        <p:spPr>
          <a:xfrm>
            <a:off x="3226494" y="466152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Centro de Atención Municipal II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Manuel Arturo Vélez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Saltijeral</a:t>
            </a:r>
            <a:endParaRPr lang="es-MX" sz="800" b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H="1">
            <a:off x="3086521" y="2501280"/>
            <a:ext cx="5482" cy="3330463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endCxn id="62" idx="1"/>
          </p:cNvCxnSpPr>
          <p:nvPr/>
        </p:nvCxnSpPr>
        <p:spPr>
          <a:xfrm>
            <a:off x="3092003" y="3113348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"/>
          <p:cNvCxnSpPr/>
          <p:nvPr/>
        </p:nvCxnSpPr>
        <p:spPr>
          <a:xfrm>
            <a:off x="3086521" y="4049452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>
            <a:off x="3090862" y="4976031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Rectángulo"/>
          <p:cNvSpPr/>
          <p:nvPr/>
        </p:nvSpPr>
        <p:spPr>
          <a:xfrm>
            <a:off x="3227635" y="5517232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Oficialía de Partes</a:t>
            </a:r>
          </a:p>
          <a:p>
            <a:pPr algn="ctr"/>
            <a:r>
              <a:rPr lang="es-MX" sz="8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Sandra Rivera Delgado</a:t>
            </a:r>
          </a:p>
        </p:txBody>
      </p:sp>
      <p:cxnSp>
        <p:nvCxnSpPr>
          <p:cNvPr id="37" name="36 Conector recto"/>
          <p:cNvCxnSpPr/>
          <p:nvPr/>
        </p:nvCxnSpPr>
        <p:spPr>
          <a:xfrm>
            <a:off x="3092003" y="5831743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5375802" y="1706360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3638085" y="1696835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3638085" y="1696835"/>
            <a:ext cx="1747242" cy="4762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4574189" y="1559461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94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86457" y="263493"/>
            <a:ext cx="2300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Secretaría Particular</a:t>
            </a:r>
          </a:p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Organigrama</a:t>
            </a: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936344" y="154207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Secretaría Particular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Jesús Meza Altamirano</a:t>
            </a:r>
          </a:p>
        </p:txBody>
      </p:sp>
      <p:cxnSp>
        <p:nvCxnSpPr>
          <p:cNvPr id="35" name="34 Conector recto"/>
          <p:cNvCxnSpPr/>
          <p:nvPr/>
        </p:nvCxnSpPr>
        <p:spPr>
          <a:xfrm>
            <a:off x="4566344" y="2190146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Rectángulo"/>
          <p:cNvSpPr/>
          <p:nvPr/>
        </p:nvSpPr>
        <p:spPr>
          <a:xfrm>
            <a:off x="2218172" y="249494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Relaciones Públicas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Juan Pablo Borja Garduño</a:t>
            </a:r>
          </a:p>
        </p:txBody>
      </p:sp>
      <p:sp>
        <p:nvSpPr>
          <p:cNvPr id="58" name="57 Rectángulo"/>
          <p:cNvSpPr/>
          <p:nvPr/>
        </p:nvSpPr>
        <p:spPr>
          <a:xfrm>
            <a:off x="3954424" y="249494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Giras y Eventos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Jesús Coria Alonso</a:t>
            </a:r>
          </a:p>
        </p:txBody>
      </p:sp>
      <p:cxnSp>
        <p:nvCxnSpPr>
          <p:cNvPr id="75" name="74 Conector recto"/>
          <p:cNvCxnSpPr/>
          <p:nvPr/>
        </p:nvCxnSpPr>
        <p:spPr>
          <a:xfrm>
            <a:off x="2848172" y="2342546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>
            <a:off x="4569100" y="2352071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2848172" y="2342546"/>
            <a:ext cx="3542100" cy="9525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5760272" y="2492896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Comunicación Social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Adolfo Colín Sánchez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5976296" y="3429000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Prensa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Ramsés Pérez Abarca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5970858" y="4365104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Comunicación Política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Salvador Vázquez Solís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976296" y="5301208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Vinculación</a:t>
            </a:r>
          </a:p>
        </p:txBody>
      </p:sp>
      <p:cxnSp>
        <p:nvCxnSpPr>
          <p:cNvPr id="15" name="14 Conector recto"/>
          <p:cNvCxnSpPr/>
          <p:nvPr/>
        </p:nvCxnSpPr>
        <p:spPr>
          <a:xfrm>
            <a:off x="6390272" y="2340496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5844633" y="3140968"/>
            <a:ext cx="0" cy="2484276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5844633" y="3753036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5839151" y="4689140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5843492" y="5615719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06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93786" y="263493"/>
            <a:ext cx="30787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Secretaría del Ayuntamiento</a:t>
            </a:r>
          </a:p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Organigrama</a:t>
            </a: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36 Rectángulo"/>
          <p:cNvSpPr/>
          <p:nvPr/>
        </p:nvSpPr>
        <p:spPr>
          <a:xfrm>
            <a:off x="3944306" y="962819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Secretaría del Ayuntamiento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Samuel Cárdenas Palacios</a:t>
            </a:r>
          </a:p>
        </p:txBody>
      </p:sp>
      <p:sp>
        <p:nvSpPr>
          <p:cNvPr id="38" name="37 Rectángulo"/>
          <p:cNvSpPr/>
          <p:nvPr/>
        </p:nvSpPr>
        <p:spPr>
          <a:xfrm>
            <a:off x="431680" y="2771403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Asuntos de Cabildo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María Elena Sánchez Trejo</a:t>
            </a:r>
          </a:p>
        </p:txBody>
      </p:sp>
      <p:cxnSp>
        <p:nvCxnSpPr>
          <p:cNvPr id="39" name="38 Conector recto"/>
          <p:cNvCxnSpPr>
            <a:stCxn id="37" idx="2"/>
            <a:endCxn id="73" idx="0"/>
          </p:cNvCxnSpPr>
          <p:nvPr/>
        </p:nvCxnSpPr>
        <p:spPr>
          <a:xfrm flipH="1">
            <a:off x="4572000" y="1610891"/>
            <a:ext cx="2306" cy="1170037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Rectángulo"/>
          <p:cNvSpPr/>
          <p:nvPr/>
        </p:nvSpPr>
        <p:spPr>
          <a:xfrm>
            <a:off x="2195736" y="2771403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Asuntos Reglamentarios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María del Carmen Maldonado García</a:t>
            </a:r>
          </a:p>
        </p:txBody>
      </p:sp>
      <p:sp>
        <p:nvSpPr>
          <p:cNvPr id="42" name="41 Rectángulo"/>
          <p:cNvSpPr/>
          <p:nvPr/>
        </p:nvSpPr>
        <p:spPr>
          <a:xfrm>
            <a:off x="5707314" y="2771403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del Registro Civil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Paola Bustamante Ortega</a:t>
            </a:r>
          </a:p>
        </p:txBody>
      </p:sp>
      <p:sp>
        <p:nvSpPr>
          <p:cNvPr id="44" name="43 Rectángulo"/>
          <p:cNvSpPr/>
          <p:nvPr/>
        </p:nvSpPr>
        <p:spPr>
          <a:xfrm>
            <a:off x="7442795" y="2771403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del Centro Municipal de Mediación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Guadalupe Alicia Castillo Cortez</a:t>
            </a:r>
            <a:endParaRPr lang="es-MX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44 Rectángulo"/>
          <p:cNvSpPr/>
          <p:nvPr/>
        </p:nvSpPr>
        <p:spPr>
          <a:xfrm>
            <a:off x="647704" y="3707507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Asuntos de Cabildo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Anahí Velasco Olvera</a:t>
            </a:r>
          </a:p>
        </p:txBody>
      </p:sp>
      <p:sp>
        <p:nvSpPr>
          <p:cNvPr id="46" name="45 Rectángulo"/>
          <p:cNvSpPr/>
          <p:nvPr/>
        </p:nvSpPr>
        <p:spPr>
          <a:xfrm>
            <a:off x="642266" y="4643611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Asuntos Inmobiliarios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Alejandro Morales Aguilar</a:t>
            </a:r>
          </a:p>
        </p:txBody>
      </p:sp>
      <p:cxnSp>
        <p:nvCxnSpPr>
          <p:cNvPr id="47" name="46 Conector recto"/>
          <p:cNvCxnSpPr/>
          <p:nvPr/>
        </p:nvCxnSpPr>
        <p:spPr>
          <a:xfrm>
            <a:off x="1061680" y="2619003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>
            <a:off x="2825736" y="2619003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>
            <a:off x="6321990" y="262852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>
            <a:off x="8072795" y="2619003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1061680" y="2619003"/>
            <a:ext cx="7011115" cy="9525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>
            <a:off x="513213" y="3419475"/>
            <a:ext cx="0" cy="1557697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>
            <a:endCxn id="45" idx="1"/>
          </p:cNvCxnSpPr>
          <p:nvPr/>
        </p:nvCxnSpPr>
        <p:spPr>
          <a:xfrm>
            <a:off x="513213" y="4031543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/>
          <p:nvPr/>
        </p:nvCxnSpPr>
        <p:spPr>
          <a:xfrm>
            <a:off x="507731" y="4967647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Rectángulo"/>
          <p:cNvSpPr/>
          <p:nvPr/>
        </p:nvSpPr>
        <p:spPr>
          <a:xfrm>
            <a:off x="3167984" y="1780637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Archivo Municipal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Francisco Valerio Olvera Alegría</a:t>
            </a:r>
          </a:p>
        </p:txBody>
      </p:sp>
      <p:sp>
        <p:nvSpPr>
          <p:cNvPr id="71" name="70 Rectángulo"/>
          <p:cNvSpPr/>
          <p:nvPr/>
        </p:nvSpPr>
        <p:spPr>
          <a:xfrm>
            <a:off x="4716016" y="178597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Cronista Municipal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Dulce María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Ardón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 Martínez</a:t>
            </a:r>
          </a:p>
        </p:txBody>
      </p:sp>
      <p:sp>
        <p:nvSpPr>
          <p:cNvPr id="73" name="72 Rectángulo"/>
          <p:cNvSpPr/>
          <p:nvPr/>
        </p:nvSpPr>
        <p:spPr>
          <a:xfrm>
            <a:off x="3942000" y="278092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Jurídica y Consultiva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Ma. de los Ángeles Morales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Morales</a:t>
            </a:r>
            <a:endParaRPr lang="es-MX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78 Rectángulo"/>
          <p:cNvSpPr/>
          <p:nvPr/>
        </p:nvSpPr>
        <p:spPr>
          <a:xfrm>
            <a:off x="4158024" y="3717032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Contencioso y Consultivo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Paulo César Montes Lugo</a:t>
            </a:r>
          </a:p>
        </p:txBody>
      </p:sp>
      <p:sp>
        <p:nvSpPr>
          <p:cNvPr id="80" name="79 Rectángulo"/>
          <p:cNvSpPr/>
          <p:nvPr/>
        </p:nvSpPr>
        <p:spPr>
          <a:xfrm>
            <a:off x="4152586" y="465313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Contratos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Lorena Aguilar Canela</a:t>
            </a:r>
          </a:p>
        </p:txBody>
      </p:sp>
      <p:sp>
        <p:nvSpPr>
          <p:cNvPr id="81" name="80 Rectángulo"/>
          <p:cNvSpPr/>
          <p:nvPr/>
        </p:nvSpPr>
        <p:spPr>
          <a:xfrm>
            <a:off x="4158024" y="558924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Juzgados Cívicos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José de Jesús Lomelí Rodríguez</a:t>
            </a:r>
          </a:p>
        </p:txBody>
      </p:sp>
      <p:cxnSp>
        <p:nvCxnSpPr>
          <p:cNvPr id="82" name="81 Conector recto"/>
          <p:cNvCxnSpPr/>
          <p:nvPr/>
        </p:nvCxnSpPr>
        <p:spPr>
          <a:xfrm>
            <a:off x="4572000" y="262852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>
            <a:off x="4026361" y="3429000"/>
            <a:ext cx="0" cy="2484276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>
            <a:off x="4026361" y="4041068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"/>
          <p:cNvCxnSpPr/>
          <p:nvPr/>
        </p:nvCxnSpPr>
        <p:spPr>
          <a:xfrm>
            <a:off x="4020879" y="4977172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"/>
          <p:cNvCxnSpPr/>
          <p:nvPr/>
        </p:nvCxnSpPr>
        <p:spPr>
          <a:xfrm>
            <a:off x="4025220" y="5903751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Conector recto"/>
          <p:cNvCxnSpPr/>
          <p:nvPr/>
        </p:nvCxnSpPr>
        <p:spPr>
          <a:xfrm>
            <a:off x="4442842" y="2099737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4585717" y="2102577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427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97888" y="263493"/>
            <a:ext cx="2595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Secretaría de Gobierno</a:t>
            </a:r>
          </a:p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Organigrama</a:t>
            </a: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944306" y="170080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Secretaría de Gobierno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Mauricio Herbert Pesquera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182597" y="357301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Gobierno</a:t>
            </a:r>
            <a:endParaRPr lang="es-MX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Aurora Cabello Barrón</a:t>
            </a:r>
          </a:p>
        </p:txBody>
      </p:sp>
      <p:cxnSp>
        <p:nvCxnSpPr>
          <p:cNvPr id="35" name="34 Conector recto"/>
          <p:cNvCxnSpPr>
            <a:stCxn id="5" idx="2"/>
          </p:cNvCxnSpPr>
          <p:nvPr/>
        </p:nvCxnSpPr>
        <p:spPr>
          <a:xfrm flipH="1">
            <a:off x="4566344" y="2348880"/>
            <a:ext cx="7962" cy="108012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Rectángulo"/>
          <p:cNvSpPr/>
          <p:nvPr/>
        </p:nvSpPr>
        <p:spPr>
          <a:xfrm>
            <a:off x="3932493" y="357301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Desarrollo Político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Edson Andrés Gómez Padilla</a:t>
            </a:r>
          </a:p>
        </p:txBody>
      </p:sp>
      <p:sp>
        <p:nvSpPr>
          <p:cNvPr id="60" name="59 Rectángulo"/>
          <p:cNvSpPr/>
          <p:nvPr/>
        </p:nvSpPr>
        <p:spPr>
          <a:xfrm>
            <a:off x="5688264" y="357301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Protección Civil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Omar Lugo Aguilar</a:t>
            </a:r>
          </a:p>
        </p:txBody>
      </p:sp>
      <p:sp>
        <p:nvSpPr>
          <p:cNvPr id="62" name="61 Rectángulo"/>
          <p:cNvSpPr/>
          <p:nvPr/>
        </p:nvSpPr>
        <p:spPr>
          <a:xfrm>
            <a:off x="2398621" y="450912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Regulación Territorial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Juana Lilia Camacho Salcedo</a:t>
            </a:r>
          </a:p>
        </p:txBody>
      </p:sp>
      <p:cxnSp>
        <p:nvCxnSpPr>
          <p:cNvPr id="74" name="73 Conector recto"/>
          <p:cNvCxnSpPr/>
          <p:nvPr/>
        </p:nvCxnSpPr>
        <p:spPr>
          <a:xfrm>
            <a:off x="2812597" y="3420616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4562493" y="3420616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>
            <a:off x="6318264" y="3420616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2812597" y="3420616"/>
            <a:ext cx="3505667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2264130" y="4221088"/>
            <a:ext cx="0" cy="613116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endCxn id="62" idx="1"/>
          </p:cNvCxnSpPr>
          <p:nvPr/>
        </p:nvCxnSpPr>
        <p:spPr>
          <a:xfrm>
            <a:off x="2264130" y="4833156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Rectángulo"/>
          <p:cNvSpPr/>
          <p:nvPr/>
        </p:nvSpPr>
        <p:spPr>
          <a:xfrm>
            <a:off x="3175273" y="256490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Oficina de Enlace de Relaciones Exteriores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Kenia Álvarez Romero</a:t>
            </a:r>
          </a:p>
        </p:txBody>
      </p:sp>
      <p:cxnSp>
        <p:nvCxnSpPr>
          <p:cNvPr id="42" name="41 Conector recto"/>
          <p:cNvCxnSpPr/>
          <p:nvPr/>
        </p:nvCxnSpPr>
        <p:spPr>
          <a:xfrm>
            <a:off x="4437509" y="2886844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"/>
          <p:cNvSpPr/>
          <p:nvPr/>
        </p:nvSpPr>
        <p:spPr>
          <a:xfrm>
            <a:off x="4151382" y="4500103"/>
            <a:ext cx="1260000" cy="648072"/>
          </a:xfrm>
          <a:prstGeom prst="rect">
            <a:avLst/>
          </a:prstGeom>
          <a:noFill/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Depto. de </a:t>
            </a:r>
            <a:r>
              <a:rPr lang="es-MX" sz="8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Asuntos y Organizaciones </a:t>
            </a:r>
            <a:r>
              <a:rPr lang="es-MX" sz="8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Religiosas</a:t>
            </a:r>
          </a:p>
          <a:p>
            <a:pPr algn="ctr"/>
            <a:r>
              <a:rPr lang="es-MX" sz="8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Braulio Ricardo Olvera De León</a:t>
            </a:r>
          </a:p>
        </p:txBody>
      </p:sp>
      <p:cxnSp>
        <p:nvCxnSpPr>
          <p:cNvPr id="26" name="25 Conector recto"/>
          <p:cNvCxnSpPr/>
          <p:nvPr/>
        </p:nvCxnSpPr>
        <p:spPr>
          <a:xfrm>
            <a:off x="4016891" y="4223646"/>
            <a:ext cx="0" cy="613116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>
            <a:endCxn id="25" idx="1"/>
          </p:cNvCxnSpPr>
          <p:nvPr/>
        </p:nvCxnSpPr>
        <p:spPr>
          <a:xfrm>
            <a:off x="4016891" y="4824139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86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01864" y="263493"/>
            <a:ext cx="3913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Secretaría de Tesorería y Finanzas</a:t>
            </a:r>
          </a:p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Organigrama</a:t>
            </a: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944306" y="407509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Secretaría de Tesorería y Finanzas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Gustavo Arturo Leal Maya</a:t>
            </a:r>
          </a:p>
        </p:txBody>
      </p:sp>
      <p:cxnSp>
        <p:nvCxnSpPr>
          <p:cNvPr id="35" name="34 Conector recto"/>
          <p:cNvCxnSpPr>
            <a:stCxn id="5" idx="2"/>
            <a:endCxn id="48" idx="0"/>
          </p:cNvCxnSpPr>
          <p:nvPr/>
        </p:nvCxnSpPr>
        <p:spPr>
          <a:xfrm flipH="1">
            <a:off x="4572000" y="1055581"/>
            <a:ext cx="2306" cy="1167192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Rectángulo"/>
          <p:cNvSpPr/>
          <p:nvPr/>
        </p:nvSpPr>
        <p:spPr>
          <a:xfrm>
            <a:off x="2195736" y="221324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Egresos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María Eugenia Rivas Bobadilla</a:t>
            </a:r>
          </a:p>
        </p:txBody>
      </p:sp>
      <p:sp>
        <p:nvSpPr>
          <p:cNvPr id="58" name="57 Rectángulo"/>
          <p:cNvSpPr/>
          <p:nvPr/>
        </p:nvSpPr>
        <p:spPr>
          <a:xfrm>
            <a:off x="5705078" y="221324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Fiscalización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Paulina de la Paz Samperio Pérez</a:t>
            </a:r>
          </a:p>
        </p:txBody>
      </p:sp>
      <p:cxnSp>
        <p:nvCxnSpPr>
          <p:cNvPr id="75" name="74 Conector recto"/>
          <p:cNvCxnSpPr/>
          <p:nvPr/>
        </p:nvCxnSpPr>
        <p:spPr>
          <a:xfrm>
            <a:off x="2825736" y="206084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>
            <a:off x="6319754" y="2070373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2825736" y="2060848"/>
            <a:ext cx="3494018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Rectángulo"/>
          <p:cNvSpPr/>
          <p:nvPr/>
        </p:nvSpPr>
        <p:spPr>
          <a:xfrm>
            <a:off x="2915816" y="1225327"/>
            <a:ext cx="1512168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Unidad Municipal del Sistema de Evaluación del Desempeño Financiero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Brenda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Elaine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 Luna Pacheco</a:t>
            </a:r>
          </a:p>
        </p:txBody>
      </p:sp>
      <p:sp>
        <p:nvSpPr>
          <p:cNvPr id="43" name="42 Rectángulo"/>
          <p:cNvSpPr/>
          <p:nvPr/>
        </p:nvSpPr>
        <p:spPr>
          <a:xfrm>
            <a:off x="4716016" y="1230660"/>
            <a:ext cx="1512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Coordinación de Proyectos y Sistema Financiero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Jesús Alberto Aguilar Corral</a:t>
            </a:r>
          </a:p>
        </p:txBody>
      </p:sp>
      <p:sp>
        <p:nvSpPr>
          <p:cNvPr id="48" name="47 Rectángulo"/>
          <p:cNvSpPr/>
          <p:nvPr/>
        </p:nvSpPr>
        <p:spPr>
          <a:xfrm>
            <a:off x="3942000" y="2222773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Ingresos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Diana Dolores Taboada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Coutiño</a:t>
            </a:r>
            <a:endParaRPr lang="es-MX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4158024" y="2996952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Recaudación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Ambar Belén Martínez Robles</a:t>
            </a:r>
          </a:p>
        </p:txBody>
      </p:sp>
      <p:sp>
        <p:nvSpPr>
          <p:cNvPr id="50" name="49 Rectángulo"/>
          <p:cNvSpPr/>
          <p:nvPr/>
        </p:nvSpPr>
        <p:spPr>
          <a:xfrm>
            <a:off x="4152586" y="378904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Impuestos Inmobiliarios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María del Socorro González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Guerero</a:t>
            </a:r>
            <a:endParaRPr lang="es-MX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50 Rectángulo"/>
          <p:cNvSpPr/>
          <p:nvPr/>
        </p:nvSpPr>
        <p:spPr>
          <a:xfrm>
            <a:off x="4158024" y="458112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Notificación y Cobranza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Carlos Alberto Lara Valdés</a:t>
            </a:r>
          </a:p>
        </p:txBody>
      </p:sp>
      <p:cxnSp>
        <p:nvCxnSpPr>
          <p:cNvPr id="52" name="51 Conector recto"/>
          <p:cNvCxnSpPr/>
          <p:nvPr/>
        </p:nvCxnSpPr>
        <p:spPr>
          <a:xfrm>
            <a:off x="4572000" y="2070373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4026361" y="2870845"/>
            <a:ext cx="3484" cy="360897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4026361" y="3320988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4020879" y="4113076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>
            <a:off x="4025220" y="4895639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>
            <a:off x="4442842" y="1544427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585717" y="1547267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"/>
          <p:cNvSpPr/>
          <p:nvPr/>
        </p:nvSpPr>
        <p:spPr>
          <a:xfrm>
            <a:off x="4157211" y="537321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Servicios Catastrales</a:t>
            </a:r>
          </a:p>
          <a:p>
            <a:pPr algn="ctr"/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Yael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 Sebastián Vega Reina</a:t>
            </a:r>
          </a:p>
        </p:txBody>
      </p:sp>
      <p:sp>
        <p:nvSpPr>
          <p:cNvPr id="38" name="37 Rectángulo"/>
          <p:cNvSpPr/>
          <p:nvPr/>
        </p:nvSpPr>
        <p:spPr>
          <a:xfrm>
            <a:off x="4162649" y="616530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Cartografía Digital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David Allende Tomás</a:t>
            </a:r>
          </a:p>
        </p:txBody>
      </p:sp>
      <p:cxnSp>
        <p:nvCxnSpPr>
          <p:cNvPr id="39" name="38 Conector recto"/>
          <p:cNvCxnSpPr/>
          <p:nvPr/>
        </p:nvCxnSpPr>
        <p:spPr>
          <a:xfrm>
            <a:off x="4025504" y="5697252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4029845" y="6479815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Rectángulo"/>
          <p:cNvSpPr/>
          <p:nvPr/>
        </p:nvSpPr>
        <p:spPr>
          <a:xfrm>
            <a:off x="5921102" y="300359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Normatividad Fiscal</a:t>
            </a:r>
          </a:p>
          <a:p>
            <a:pPr algn="ctr"/>
            <a:r>
              <a:rPr lang="es-MX" sz="800" b="1" dirty="0">
                <a:latin typeface="Arial" pitchFamily="34" charset="0"/>
                <a:cs typeface="Arial" pitchFamily="34" charset="0"/>
              </a:rPr>
              <a:t>María Nieto 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Acuña</a:t>
            </a:r>
            <a:endParaRPr lang="es-MX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44 Rectángulo"/>
          <p:cNvSpPr/>
          <p:nvPr/>
        </p:nvSpPr>
        <p:spPr>
          <a:xfrm>
            <a:off x="5915664" y="3795682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Fiscalización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Doria Andrea Pesquera Frías</a:t>
            </a:r>
          </a:p>
        </p:txBody>
      </p:sp>
      <p:sp>
        <p:nvSpPr>
          <p:cNvPr id="46" name="45 Rectángulo"/>
          <p:cNvSpPr/>
          <p:nvPr/>
        </p:nvSpPr>
        <p:spPr>
          <a:xfrm>
            <a:off x="5921102" y="458777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Jurídico Fiscal</a:t>
            </a:r>
          </a:p>
          <a:p>
            <a:pPr algn="ctr"/>
            <a:r>
              <a:rPr lang="es-MX" sz="800" b="1" dirty="0">
                <a:latin typeface="Arial" pitchFamily="34" charset="0"/>
                <a:cs typeface="Arial" pitchFamily="34" charset="0"/>
              </a:rPr>
              <a:t>María José López 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García</a:t>
            </a:r>
            <a:endParaRPr lang="es-MX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7" name="46 Conector recto"/>
          <p:cNvCxnSpPr/>
          <p:nvPr/>
        </p:nvCxnSpPr>
        <p:spPr>
          <a:xfrm flipH="1">
            <a:off x="5788298" y="2877487"/>
            <a:ext cx="1141" cy="2034319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>
            <a:off x="5789439" y="3327630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>
            <a:off x="5783957" y="4119718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5788298" y="4902281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Rectángulo"/>
          <p:cNvSpPr/>
          <p:nvPr/>
        </p:nvSpPr>
        <p:spPr>
          <a:xfrm>
            <a:off x="2447904" y="300359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Presupuesto</a:t>
            </a:r>
          </a:p>
          <a:p>
            <a:pPr algn="ctr"/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Citlali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 Martínez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Occhipinti</a:t>
            </a:r>
            <a:endParaRPr lang="es-MX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70 Rectángulo"/>
          <p:cNvSpPr/>
          <p:nvPr/>
        </p:nvSpPr>
        <p:spPr>
          <a:xfrm>
            <a:off x="2442466" y="3795682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Contabilidad General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José Antonio Mireles Aguilar</a:t>
            </a:r>
          </a:p>
        </p:txBody>
      </p:sp>
      <p:sp>
        <p:nvSpPr>
          <p:cNvPr id="73" name="72 Rectángulo"/>
          <p:cNvSpPr/>
          <p:nvPr/>
        </p:nvSpPr>
        <p:spPr>
          <a:xfrm>
            <a:off x="2447904" y="458777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Contabilidad de Obra Pública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Cristina Rodríguez García</a:t>
            </a:r>
          </a:p>
        </p:txBody>
      </p:sp>
      <p:cxnSp>
        <p:nvCxnSpPr>
          <p:cNvPr id="79" name="78 Conector recto"/>
          <p:cNvCxnSpPr/>
          <p:nvPr/>
        </p:nvCxnSpPr>
        <p:spPr>
          <a:xfrm>
            <a:off x="2316241" y="2877487"/>
            <a:ext cx="3484" cy="2819765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"/>
          <p:cNvCxnSpPr/>
          <p:nvPr/>
        </p:nvCxnSpPr>
        <p:spPr>
          <a:xfrm>
            <a:off x="2316241" y="3327630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>
            <a:off x="2310759" y="4119718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"/>
          <p:cNvCxnSpPr/>
          <p:nvPr/>
        </p:nvCxnSpPr>
        <p:spPr>
          <a:xfrm>
            <a:off x="2315100" y="4902281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Rectángulo"/>
          <p:cNvSpPr/>
          <p:nvPr/>
        </p:nvSpPr>
        <p:spPr>
          <a:xfrm>
            <a:off x="2447091" y="537985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Control Financiero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Leticia Jiménez Mandujano</a:t>
            </a:r>
          </a:p>
        </p:txBody>
      </p:sp>
      <p:cxnSp>
        <p:nvCxnSpPr>
          <p:cNvPr id="84" name="83 Conector recto"/>
          <p:cNvCxnSpPr/>
          <p:nvPr/>
        </p:nvCxnSpPr>
        <p:spPr>
          <a:xfrm>
            <a:off x="2315384" y="5703894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31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01864" y="263493"/>
            <a:ext cx="3913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Secretaría de Tesorería y Finanzas</a:t>
            </a:r>
          </a:p>
          <a:p>
            <a:pPr algn="ctr"/>
            <a:r>
              <a:rPr lang="es-MX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Organigrama</a:t>
            </a:r>
            <a:endParaRPr lang="es-MX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944306" y="407509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Secretaría de Tesorería y Finanzas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Gustavo Arturo Leal Maya</a:t>
            </a:r>
          </a:p>
        </p:txBody>
      </p:sp>
      <p:cxnSp>
        <p:nvCxnSpPr>
          <p:cNvPr id="35" name="34 Conector recto"/>
          <p:cNvCxnSpPr>
            <a:stCxn id="5" idx="2"/>
            <a:endCxn id="48" idx="0"/>
          </p:cNvCxnSpPr>
          <p:nvPr/>
        </p:nvCxnSpPr>
        <p:spPr>
          <a:xfrm flipH="1">
            <a:off x="4572000" y="1055581"/>
            <a:ext cx="2306" cy="1167192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Rectángulo"/>
          <p:cNvSpPr/>
          <p:nvPr/>
        </p:nvSpPr>
        <p:spPr>
          <a:xfrm>
            <a:off x="2195736" y="221324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Egresos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María Eugenia Rivas Bobadilla</a:t>
            </a:r>
          </a:p>
        </p:txBody>
      </p:sp>
      <p:sp>
        <p:nvSpPr>
          <p:cNvPr id="58" name="57 Rectángulo"/>
          <p:cNvSpPr/>
          <p:nvPr/>
        </p:nvSpPr>
        <p:spPr>
          <a:xfrm>
            <a:off x="5705078" y="221324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Fiscalización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Paulina de la Paz Samperio Pérez</a:t>
            </a:r>
          </a:p>
        </p:txBody>
      </p:sp>
      <p:cxnSp>
        <p:nvCxnSpPr>
          <p:cNvPr id="75" name="74 Conector recto"/>
          <p:cNvCxnSpPr/>
          <p:nvPr/>
        </p:nvCxnSpPr>
        <p:spPr>
          <a:xfrm>
            <a:off x="2825736" y="2060848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>
            <a:off x="6319754" y="2070373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2825736" y="2060848"/>
            <a:ext cx="3494018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Rectángulo"/>
          <p:cNvSpPr/>
          <p:nvPr/>
        </p:nvSpPr>
        <p:spPr>
          <a:xfrm>
            <a:off x="2915816" y="1225327"/>
            <a:ext cx="1512168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Unidad Municipal del Sistema de Evaluación del Desempeño Financiero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Brenda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Elaine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 Luna Pacheco</a:t>
            </a:r>
          </a:p>
        </p:txBody>
      </p:sp>
      <p:sp>
        <p:nvSpPr>
          <p:cNvPr id="43" name="42 Rectángulo"/>
          <p:cNvSpPr/>
          <p:nvPr/>
        </p:nvSpPr>
        <p:spPr>
          <a:xfrm>
            <a:off x="4716016" y="1230660"/>
            <a:ext cx="1512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Coordinación de Proyectos y Sistema Financiero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Jesús Alberto Aguilar Corral</a:t>
            </a:r>
          </a:p>
        </p:txBody>
      </p:sp>
      <p:sp>
        <p:nvSpPr>
          <p:cNvPr id="48" name="47 Rectángulo"/>
          <p:cNvSpPr/>
          <p:nvPr/>
        </p:nvSpPr>
        <p:spPr>
          <a:xfrm>
            <a:off x="3942000" y="2222773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Dirección de Ingresos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Diana Dolores Taboada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Coutiño</a:t>
            </a:r>
            <a:endParaRPr lang="es-MX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4158024" y="2996952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Recaudación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Ambar Belén Martínez Robles</a:t>
            </a:r>
          </a:p>
        </p:txBody>
      </p:sp>
      <p:sp>
        <p:nvSpPr>
          <p:cNvPr id="50" name="49 Rectángulo"/>
          <p:cNvSpPr/>
          <p:nvPr/>
        </p:nvSpPr>
        <p:spPr>
          <a:xfrm>
            <a:off x="4152586" y="378904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Impuestos Inmobiliarios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María del Socorro González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Guerero</a:t>
            </a:r>
            <a:endParaRPr lang="es-MX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50 Rectángulo"/>
          <p:cNvSpPr/>
          <p:nvPr/>
        </p:nvSpPr>
        <p:spPr>
          <a:xfrm>
            <a:off x="4158024" y="458112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Notificación y Cobranza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Carlos Alberto Lara Valdés</a:t>
            </a:r>
          </a:p>
        </p:txBody>
      </p:sp>
      <p:cxnSp>
        <p:nvCxnSpPr>
          <p:cNvPr id="52" name="51 Conector recto"/>
          <p:cNvCxnSpPr/>
          <p:nvPr/>
        </p:nvCxnSpPr>
        <p:spPr>
          <a:xfrm>
            <a:off x="4572000" y="2070373"/>
            <a:ext cx="0" cy="1524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4026361" y="2870845"/>
            <a:ext cx="3484" cy="360897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4026361" y="3320988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4020879" y="4113076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>
            <a:off x="4025220" y="4895639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>
            <a:off x="4442842" y="1544427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585717" y="1547267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"/>
          <p:cNvSpPr/>
          <p:nvPr/>
        </p:nvSpPr>
        <p:spPr>
          <a:xfrm>
            <a:off x="4157211" y="5373216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Servicios Catastrales</a:t>
            </a:r>
          </a:p>
          <a:p>
            <a:pPr algn="ctr"/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Yael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 Sebastián Vega Reina</a:t>
            </a:r>
          </a:p>
        </p:txBody>
      </p:sp>
      <p:sp>
        <p:nvSpPr>
          <p:cNvPr id="38" name="37 Rectángulo"/>
          <p:cNvSpPr/>
          <p:nvPr/>
        </p:nvSpPr>
        <p:spPr>
          <a:xfrm>
            <a:off x="4162649" y="616530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Cartografía Digital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David Allende Tomás</a:t>
            </a:r>
          </a:p>
        </p:txBody>
      </p:sp>
      <p:cxnSp>
        <p:nvCxnSpPr>
          <p:cNvPr id="39" name="38 Conector recto"/>
          <p:cNvCxnSpPr/>
          <p:nvPr/>
        </p:nvCxnSpPr>
        <p:spPr>
          <a:xfrm>
            <a:off x="4025504" y="5697252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4029845" y="6479815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Rectángulo"/>
          <p:cNvSpPr/>
          <p:nvPr/>
        </p:nvSpPr>
        <p:spPr>
          <a:xfrm>
            <a:off x="5921102" y="300359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Normatividad Fiscal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Gabriela Vázquez Romero</a:t>
            </a:r>
            <a:endParaRPr lang="es-MX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44 Rectángulo"/>
          <p:cNvSpPr/>
          <p:nvPr/>
        </p:nvSpPr>
        <p:spPr>
          <a:xfrm>
            <a:off x="5915664" y="3795682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Fiscalización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Doria Andrea Pesquera Frías</a:t>
            </a:r>
          </a:p>
        </p:txBody>
      </p:sp>
      <p:sp>
        <p:nvSpPr>
          <p:cNvPr id="46" name="45 Rectángulo"/>
          <p:cNvSpPr/>
          <p:nvPr/>
        </p:nvSpPr>
        <p:spPr>
          <a:xfrm>
            <a:off x="5921102" y="458777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Jurídico Fiscal</a:t>
            </a:r>
          </a:p>
          <a:p>
            <a:pPr algn="ctr"/>
            <a:r>
              <a:rPr lang="es-MX" sz="800" b="1" dirty="0">
                <a:latin typeface="Arial" pitchFamily="34" charset="0"/>
                <a:cs typeface="Arial" pitchFamily="34" charset="0"/>
              </a:rPr>
              <a:t>María José López 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García</a:t>
            </a:r>
            <a:endParaRPr lang="es-MX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7" name="46 Conector recto"/>
          <p:cNvCxnSpPr/>
          <p:nvPr/>
        </p:nvCxnSpPr>
        <p:spPr>
          <a:xfrm flipH="1">
            <a:off x="5788298" y="2877487"/>
            <a:ext cx="1141" cy="2034319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>
            <a:off x="5789439" y="3327630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>
            <a:off x="5783957" y="4119718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5788298" y="4902281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Rectángulo"/>
          <p:cNvSpPr/>
          <p:nvPr/>
        </p:nvSpPr>
        <p:spPr>
          <a:xfrm>
            <a:off x="2447904" y="3003594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Presupuesto</a:t>
            </a:r>
          </a:p>
          <a:p>
            <a:pPr algn="ctr"/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Citlali</a:t>
            </a:r>
            <a:r>
              <a:rPr lang="es-MX" sz="800" b="1" dirty="0" smtClean="0">
                <a:latin typeface="Arial" pitchFamily="34" charset="0"/>
                <a:cs typeface="Arial" pitchFamily="34" charset="0"/>
              </a:rPr>
              <a:t> Martínez </a:t>
            </a:r>
            <a:r>
              <a:rPr lang="es-MX" sz="800" b="1" dirty="0" err="1" smtClean="0">
                <a:latin typeface="Arial" pitchFamily="34" charset="0"/>
                <a:cs typeface="Arial" pitchFamily="34" charset="0"/>
              </a:rPr>
              <a:t>Occhipinti</a:t>
            </a:r>
            <a:endParaRPr lang="es-MX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70 Rectángulo"/>
          <p:cNvSpPr/>
          <p:nvPr/>
        </p:nvSpPr>
        <p:spPr>
          <a:xfrm>
            <a:off x="2442466" y="3795682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Contabilidad General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José Antonio Mireles Aguilar</a:t>
            </a:r>
          </a:p>
        </p:txBody>
      </p:sp>
      <p:sp>
        <p:nvSpPr>
          <p:cNvPr id="73" name="72 Rectángulo"/>
          <p:cNvSpPr/>
          <p:nvPr/>
        </p:nvSpPr>
        <p:spPr>
          <a:xfrm>
            <a:off x="2447904" y="4587770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Contabilidad de Obra Pública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Cristina Rodríguez García</a:t>
            </a:r>
          </a:p>
        </p:txBody>
      </p:sp>
      <p:cxnSp>
        <p:nvCxnSpPr>
          <p:cNvPr id="79" name="78 Conector recto"/>
          <p:cNvCxnSpPr/>
          <p:nvPr/>
        </p:nvCxnSpPr>
        <p:spPr>
          <a:xfrm>
            <a:off x="2316241" y="2877487"/>
            <a:ext cx="3484" cy="2819765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"/>
          <p:cNvCxnSpPr/>
          <p:nvPr/>
        </p:nvCxnSpPr>
        <p:spPr>
          <a:xfrm>
            <a:off x="2316241" y="3327630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>
            <a:off x="2310759" y="4119718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"/>
          <p:cNvCxnSpPr/>
          <p:nvPr/>
        </p:nvCxnSpPr>
        <p:spPr>
          <a:xfrm>
            <a:off x="2315100" y="4902281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Rectángulo"/>
          <p:cNvSpPr/>
          <p:nvPr/>
        </p:nvSpPr>
        <p:spPr>
          <a:xfrm>
            <a:off x="2447091" y="5379858"/>
            <a:ext cx="1260000" cy="64807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latin typeface="Arial" pitchFamily="34" charset="0"/>
                <a:cs typeface="Arial" pitchFamily="34" charset="0"/>
              </a:rPr>
              <a:t>Depto. de Control Financiero</a:t>
            </a:r>
          </a:p>
          <a:p>
            <a:pPr algn="ctr"/>
            <a:r>
              <a:rPr lang="es-MX" sz="800" b="1" dirty="0" smtClean="0">
                <a:latin typeface="Arial" pitchFamily="34" charset="0"/>
                <a:cs typeface="Arial" pitchFamily="34" charset="0"/>
              </a:rPr>
              <a:t>Leticia Jiménez Mandujano</a:t>
            </a:r>
          </a:p>
        </p:txBody>
      </p:sp>
      <p:cxnSp>
        <p:nvCxnSpPr>
          <p:cNvPr id="84" name="83 Conector recto"/>
          <p:cNvCxnSpPr/>
          <p:nvPr/>
        </p:nvCxnSpPr>
        <p:spPr>
          <a:xfrm>
            <a:off x="2315384" y="5703894"/>
            <a:ext cx="134491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CuadroTexto"/>
          <p:cNvSpPr txBox="1"/>
          <p:nvPr/>
        </p:nvSpPr>
        <p:spPr>
          <a:xfrm>
            <a:off x="8037966" y="6309320"/>
            <a:ext cx="7072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700" dirty="0" smtClean="0"/>
              <a:t>1  Marzo 2021</a:t>
            </a:r>
            <a:endParaRPr lang="es-MX" sz="700" dirty="0"/>
          </a:p>
        </p:txBody>
      </p:sp>
    </p:spTree>
    <p:extLst>
      <p:ext uri="{BB962C8B-B14F-4D97-AF65-F5344CB8AC3E}">
        <p14:creationId xmlns:p14="http://schemas.microsoft.com/office/powerpoint/2010/main" val="291943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1919</Words>
  <Application>Microsoft Office PowerPoint</Application>
  <PresentationFormat>Presentación en pantalla (4:3)</PresentationFormat>
  <Paragraphs>477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Goretti Margarita Marmolejo Rojas</dc:creator>
  <cp:lastModifiedBy>Goretti Margarita Marmolejo Rojas</cp:lastModifiedBy>
  <cp:revision>281</cp:revision>
  <cp:lastPrinted>2020-01-28T16:59:56Z</cp:lastPrinted>
  <dcterms:created xsi:type="dcterms:W3CDTF">2019-08-05T14:34:22Z</dcterms:created>
  <dcterms:modified xsi:type="dcterms:W3CDTF">2021-03-12T19:45:36Z</dcterms:modified>
</cp:coreProperties>
</file>