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6" r:id="rId5"/>
    <p:sldId id="259" r:id="rId6"/>
    <p:sldId id="275" r:id="rId7"/>
    <p:sldId id="277" r:id="rId8"/>
    <p:sldId id="262" r:id="rId9"/>
    <p:sldId id="290" r:id="rId10"/>
    <p:sldId id="285" r:id="rId11"/>
    <p:sldId id="264" r:id="rId12"/>
    <p:sldId id="287" r:id="rId13"/>
    <p:sldId id="282" r:id="rId14"/>
    <p:sldId id="274" r:id="rId15"/>
    <p:sldId id="289" r:id="rId16"/>
    <p:sldId id="283" r:id="rId17"/>
    <p:sldId id="280" r:id="rId18"/>
    <p:sldId id="270" r:id="rId19"/>
    <p:sldId id="271" r:id="rId20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413" autoAdjust="0"/>
    <p:restoredTop sz="97822" autoAdjust="0"/>
  </p:normalViewPr>
  <p:slideViewPr>
    <p:cSldViewPr showGuides="1">
      <p:cViewPr>
        <p:scale>
          <a:sx n="100" d="100"/>
          <a:sy n="100" d="100"/>
        </p:scale>
        <p:origin x="-918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97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58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36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65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60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81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6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2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72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06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73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3A79-BB22-4842-AFA4-5F945542AEEE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C72B-B033-4B3A-8E4D-7559CD5057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8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940" y="791740"/>
            <a:ext cx="2200180" cy="266429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294007" y="3848365"/>
            <a:ext cx="4536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Municipio de Corregidora</a:t>
            </a:r>
            <a:endParaRPr lang="es-MX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955027" y="4797152"/>
            <a:ext cx="3228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Estructura Orgánica</a:t>
            </a:r>
          </a:p>
        </p:txBody>
      </p:sp>
    </p:spTree>
    <p:extLst>
      <p:ext uri="{BB962C8B-B14F-4D97-AF65-F5344CB8AC3E}">
        <p14:creationId xmlns:p14="http://schemas.microsoft.com/office/powerpoint/2010/main" val="42241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2218" y="263493"/>
            <a:ext cx="509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Servicios Públicos Municipales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3944306" y="112474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Servicios Públicos Municipales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Gerardo Ortega Pacheco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31680" y="305943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Servicios Urbanos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Fernando Arreola Olvera</a:t>
            </a:r>
          </a:p>
        </p:txBody>
      </p:sp>
      <p:cxnSp>
        <p:nvCxnSpPr>
          <p:cNvPr id="44" name="43 Conector recto"/>
          <p:cNvCxnSpPr>
            <a:stCxn id="42" idx="2"/>
          </p:cNvCxnSpPr>
          <p:nvPr/>
        </p:nvCxnSpPr>
        <p:spPr>
          <a:xfrm>
            <a:off x="4574306" y="1772816"/>
            <a:ext cx="0" cy="1143744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2195736" y="305943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Mantenimiento Urbano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Francisco Villegas Solís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5705078" y="306896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Control y Protección Animal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Fernando Martínez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Calleros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7488464" y="306896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Administrativa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Teresa Zamora Martínez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2411760" y="400898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Limpia Urbana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Adolfo García Nieves</a:t>
            </a:r>
          </a:p>
        </p:txBody>
      </p:sp>
      <p:sp>
        <p:nvSpPr>
          <p:cNvPr id="61" name="60 Rectángulo"/>
          <p:cNvSpPr/>
          <p:nvPr/>
        </p:nvSpPr>
        <p:spPr>
          <a:xfrm>
            <a:off x="2406322" y="49450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Mantenimiento de Infraestructura Urbana</a:t>
            </a:r>
          </a:p>
        </p:txBody>
      </p:sp>
      <p:cxnSp>
        <p:nvCxnSpPr>
          <p:cNvPr id="63" name="62 Conector recto"/>
          <p:cNvCxnSpPr/>
          <p:nvPr/>
        </p:nvCxnSpPr>
        <p:spPr>
          <a:xfrm>
            <a:off x="1061680" y="29070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2825736" y="29070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319754" y="291656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8118464" y="29070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1061680" y="2907035"/>
            <a:ext cx="705678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>
            <a:off x="2271787" y="3720954"/>
            <a:ext cx="5482" cy="154425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>
            <a:endCxn id="59" idx="1"/>
          </p:cNvCxnSpPr>
          <p:nvPr/>
        </p:nvCxnSpPr>
        <p:spPr>
          <a:xfrm>
            <a:off x="2277269" y="433302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2271787" y="526912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3942000" y="306896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Rastro Municipal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676697" y="400506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Parques y Jardines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71259" y="494116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Alumbrado Público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Esteban Zúñiga Olvera</a:t>
            </a:r>
          </a:p>
        </p:txBody>
      </p:sp>
      <p:sp>
        <p:nvSpPr>
          <p:cNvPr id="80" name="79 Rectángulo"/>
          <p:cNvSpPr/>
          <p:nvPr/>
        </p:nvSpPr>
        <p:spPr>
          <a:xfrm>
            <a:off x="676697" y="587727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Panteones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Francisco Abel Hernández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Hernández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80 Conector recto"/>
          <p:cNvCxnSpPr/>
          <p:nvPr/>
        </p:nvCxnSpPr>
        <p:spPr>
          <a:xfrm>
            <a:off x="4572000" y="291656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545034" y="3717032"/>
            <a:ext cx="0" cy="248427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545034" y="432910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539552" y="526520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543893" y="619178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5957246" y="401851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de Control Animal</a:t>
            </a:r>
          </a:p>
        </p:txBody>
      </p:sp>
      <p:sp>
        <p:nvSpPr>
          <p:cNvPr id="87" name="86 Rectángulo"/>
          <p:cNvSpPr/>
          <p:nvPr/>
        </p:nvSpPr>
        <p:spPr>
          <a:xfrm>
            <a:off x="5951808" y="49546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Atención de Denuncias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Omar Alejandro Ayala Ramírez</a:t>
            </a:r>
          </a:p>
        </p:txBody>
      </p:sp>
      <p:cxnSp>
        <p:nvCxnSpPr>
          <p:cNvPr id="88" name="87 Conector recto"/>
          <p:cNvCxnSpPr/>
          <p:nvPr/>
        </p:nvCxnSpPr>
        <p:spPr>
          <a:xfrm>
            <a:off x="5822755" y="3730479"/>
            <a:ext cx="0" cy="1557697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>
            <a:endCxn id="86" idx="1"/>
          </p:cNvCxnSpPr>
          <p:nvPr/>
        </p:nvCxnSpPr>
        <p:spPr>
          <a:xfrm>
            <a:off x="5822755" y="434254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5817273" y="527865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4704804" y="2008295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Unidad de Mantenimiento Complementario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Víctor Homero Olvera Montoya</a:t>
            </a:r>
          </a:p>
        </p:txBody>
      </p:sp>
      <p:cxnSp>
        <p:nvCxnSpPr>
          <p:cNvPr id="38" name="37 Conector recto"/>
          <p:cNvCxnSpPr/>
          <p:nvPr/>
        </p:nvCxnSpPr>
        <p:spPr>
          <a:xfrm>
            <a:off x="4572000" y="233516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3147476" y="2013554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Unidad de Proyectos y Normatividad de Servicios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Karla Mejía </a:t>
            </a:r>
            <a:r>
              <a:rPr lang="es-MX" sz="8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Ambríz</a:t>
            </a:r>
            <a:endParaRPr lang="es-MX" sz="8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39 Conector recto"/>
          <p:cNvCxnSpPr/>
          <p:nvPr/>
        </p:nvCxnSpPr>
        <p:spPr>
          <a:xfrm>
            <a:off x="4427286" y="233828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0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3568" y="263493"/>
            <a:ext cx="3198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Obras Públicas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23928" y="170216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Obras Públicas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Carlos García Sánchez</a:t>
            </a:r>
          </a:p>
        </p:txBody>
      </p:sp>
      <p:cxnSp>
        <p:nvCxnSpPr>
          <p:cNvPr id="35" name="34 Conector recto"/>
          <p:cNvCxnSpPr>
            <a:endCxn id="48" idx="0"/>
          </p:cNvCxnSpPr>
          <p:nvPr/>
        </p:nvCxnSpPr>
        <p:spPr>
          <a:xfrm>
            <a:off x="4572000" y="2342238"/>
            <a:ext cx="0" cy="30594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195736" y="263865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Administración de Obra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Antonio Soto Ortega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5697789" y="263865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Normatividad de Obra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Efraín Serrato Malagon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825736" y="248625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316983" y="2495779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25736" y="2486254"/>
            <a:ext cx="3502053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3942000" y="264817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Ejecución de Obra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Sergio González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Aguiar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2495779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4176096" y="342900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Supervisión de Obras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Manuel García González</a:t>
            </a:r>
          </a:p>
        </p:txBody>
      </p:sp>
      <p:sp>
        <p:nvSpPr>
          <p:cNvPr id="45" name="44 Rectángulo"/>
          <p:cNvSpPr/>
          <p:nvPr/>
        </p:nvSpPr>
        <p:spPr>
          <a:xfrm>
            <a:off x="4170658" y="422108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Proyectos de Obra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Israel Antonio García Chaire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176096" y="501317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Expedientes Técnicos y Precios Unitarios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Iván Cruz Becerril</a:t>
            </a: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4043292" y="3302893"/>
            <a:ext cx="1141" cy="203431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4044433" y="375303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4038951" y="454512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4043292" y="532768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2447904" y="342900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Concursos y Contratos de Obra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Guadalupe Hernández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Hernández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2442466" y="422108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Control Presupuestal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Omar Ludim Durán Ogaz</a:t>
            </a:r>
          </a:p>
        </p:txBody>
      </p:sp>
      <p:cxnSp>
        <p:nvCxnSpPr>
          <p:cNvPr id="79" name="78 Conector recto"/>
          <p:cNvCxnSpPr/>
          <p:nvPr/>
        </p:nvCxnSpPr>
        <p:spPr>
          <a:xfrm>
            <a:off x="2316241" y="3302893"/>
            <a:ext cx="3484" cy="124223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316241" y="375303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2310759" y="454512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68 Conector recto"/>
          <p:cNvCxnSpPr/>
          <p:nvPr/>
        </p:nvCxnSpPr>
        <p:spPr>
          <a:xfrm>
            <a:off x="3582938" y="1409793"/>
            <a:ext cx="0" cy="12444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835696" y="1413301"/>
            <a:ext cx="0" cy="12444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107504" y="78487"/>
            <a:ext cx="3198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Movilidad, 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Desarrollo Urbano y Ecología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2000" y="69269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Movilidad, Desarrollo Urbano y Ecología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José Moisés Moreno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Melo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1187624" y="150505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Desarrollo Urbano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Rogelio Alcocer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Gómez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6" name="75 Conector recto"/>
          <p:cNvCxnSpPr/>
          <p:nvPr/>
        </p:nvCxnSpPr>
        <p:spPr>
          <a:xfrm>
            <a:off x="5300882" y="1404777"/>
            <a:ext cx="0" cy="12444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835696" y="1420630"/>
            <a:ext cx="5400600" cy="5047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2952938" y="151457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Movilidad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José Francisco Sánchez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Ortiz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3187034" y="22151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Mantenimiento Vial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Eduardo Bolaños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Rivera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3181596" y="29098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Ingeniería Vial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187034" y="361725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Movilidad Vecinal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César Javier Robles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Barrientos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3055372" y="2169291"/>
            <a:ext cx="1" cy="176247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3055371" y="253922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3049889" y="323390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054230" y="393176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1403648" y="219829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Planeación y Diseño Urbano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Mariana Esquivel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Cuevas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398210" y="290567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Administración Urbana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Ruth Mondragón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Sanabria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403648" y="360035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Control Urbano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Fernando Vargas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Salgado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1270844" y="2169291"/>
            <a:ext cx="1142" cy="1745578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271985" y="252233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266503" y="322971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270844" y="391486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5" idx="2"/>
          </p:cNvCxnSpPr>
          <p:nvPr/>
        </p:nvCxnSpPr>
        <p:spPr>
          <a:xfrm>
            <a:off x="4572000" y="1340768"/>
            <a:ext cx="0" cy="8238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4716016" y="152921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 Inspección Única</a:t>
            </a:r>
            <a:endParaRPr lang="es-MX" sz="8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Omar Herrera </a:t>
            </a:r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Maya</a:t>
            </a:r>
            <a:endParaRPr lang="es-MX" sz="8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37 Conector recto"/>
          <p:cNvCxnSpPr/>
          <p:nvPr/>
        </p:nvCxnSpPr>
        <p:spPr>
          <a:xfrm>
            <a:off x="7236296" y="1459076"/>
            <a:ext cx="0" cy="441819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4968184" y="222369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Depto. de Inspección en Comercio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Miguel Díaz Hernández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4962746" y="2917253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Depto. de Inspección en Espectáculos</a:t>
            </a:r>
          </a:p>
        </p:txBody>
      </p:sp>
      <p:cxnSp>
        <p:nvCxnSpPr>
          <p:cNvPr id="41" name="40 Conector recto"/>
          <p:cNvCxnSpPr/>
          <p:nvPr/>
        </p:nvCxnSpPr>
        <p:spPr>
          <a:xfrm>
            <a:off x="4840005" y="2177090"/>
            <a:ext cx="20027" cy="316863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4836521" y="254773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831039" y="324128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Rectángulo"/>
          <p:cNvSpPr/>
          <p:nvPr/>
        </p:nvSpPr>
        <p:spPr>
          <a:xfrm>
            <a:off x="4974027" y="362575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 Inspección en Desarrollo Urbano y Accesibilidad</a:t>
            </a:r>
          </a:p>
          <a:p>
            <a:pPr algn="ctr"/>
            <a:r>
              <a:rPr lang="es-MX" sz="8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Amibael</a:t>
            </a:r>
            <a:r>
              <a:rPr lang="es-MX" sz="8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Merlos </a:t>
            </a:r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Molina</a:t>
            </a:r>
            <a:endParaRPr lang="es-MX" sz="8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4980164" y="431602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 Inspección en </a:t>
            </a:r>
            <a:r>
              <a:rPr lang="es-MX" sz="80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Regulación Ambiental</a:t>
            </a:r>
            <a:endParaRPr lang="es-MX" sz="800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53 Conector recto"/>
          <p:cNvCxnSpPr/>
          <p:nvPr/>
        </p:nvCxnSpPr>
        <p:spPr>
          <a:xfrm>
            <a:off x="4842364" y="394979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848457" y="464006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4991739" y="5021684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 Inspección en Protección Civil</a:t>
            </a:r>
          </a:p>
        </p:txBody>
      </p:sp>
      <p:cxnSp>
        <p:nvCxnSpPr>
          <p:cNvPr id="59" name="58 Conector recto"/>
          <p:cNvCxnSpPr/>
          <p:nvPr/>
        </p:nvCxnSpPr>
        <p:spPr>
          <a:xfrm>
            <a:off x="4860032" y="534572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"/>
          <p:cNvSpPr/>
          <p:nvPr/>
        </p:nvSpPr>
        <p:spPr>
          <a:xfrm>
            <a:off x="6606296" y="587727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 Ecología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Dinorah Guerrero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Lecona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9259023" y="267117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flipV="1">
            <a:off x="34660" y="5769639"/>
            <a:ext cx="9019834" cy="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CuadroTexto"/>
          <p:cNvSpPr txBox="1"/>
          <p:nvPr/>
        </p:nvSpPr>
        <p:spPr>
          <a:xfrm>
            <a:off x="115081" y="5805844"/>
            <a:ext cx="1263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Desconcentrado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7735" y="263493"/>
            <a:ext cx="3994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Desarrollo Sustentable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2978" y="182360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Desarrollo Sustentable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Ricardo Alegre Bojórquez</a:t>
            </a:r>
          </a:p>
        </p:txBody>
      </p:sp>
      <p:cxnSp>
        <p:nvCxnSpPr>
          <p:cNvPr id="35" name="34 Conector recto"/>
          <p:cNvCxnSpPr>
            <a:endCxn id="48" idx="0"/>
          </p:cNvCxnSpPr>
          <p:nvPr/>
        </p:nvCxnSpPr>
        <p:spPr>
          <a:xfrm>
            <a:off x="5373613" y="261721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987824" y="27600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Desarrollo Económico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Mario Alberto Vargas Conde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3635896" y="260769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635896" y="2607690"/>
            <a:ext cx="1747242" cy="476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4743613" y="27696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Turismo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Álvaro Ugalde Herrera</a:t>
            </a: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247031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4977709" y="35504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Fomento Turístico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Pablo Pegueros Olvera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4846048" y="3424329"/>
            <a:ext cx="13984" cy="124223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4846046" y="38744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3203848" y="35504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Depto. de Emprendimiento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991739" y="4342524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Gestión de Proyectos Turísticos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Julio César Rivera Velázquez</a:t>
            </a: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3072188" y="3424329"/>
            <a:ext cx="1" cy="126481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2185" y="38744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4860032" y="46665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3201064" y="436510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Licencias de Funcionamiento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Mario Alberto Rivera Espinosa</a:t>
            </a:r>
          </a:p>
        </p:txBody>
      </p:sp>
      <p:cxnSp>
        <p:nvCxnSpPr>
          <p:cNvPr id="34" name="33 Conector recto"/>
          <p:cNvCxnSpPr/>
          <p:nvPr/>
        </p:nvCxnSpPr>
        <p:spPr>
          <a:xfrm>
            <a:off x="3069357" y="468914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6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863350" y="111088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Desarrollo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Erika de los Ángeles Díaz Villalón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499992" y="1764817"/>
            <a:ext cx="0" cy="13192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1979712" y="206123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Participación y Fomento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David Contreras Granados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3872901" y="20625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Educación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Humberto Camacho Ibarra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609712" y="190883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4492095" y="191971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09712" y="1908833"/>
            <a:ext cx="4698592" cy="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2208089" y="364883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Obra y Programas Sociales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Castillo Cortez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2205261" y="443711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Programas de Salud y Prevención de Adicciones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Fernanda Cedillo Acosta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4104088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Fomento Educativo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Cecilia Olvera Medina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087633" y="364502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Becas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Bernardo Calderón Guerrero</a:t>
            </a:r>
          </a:p>
        </p:txBody>
      </p:sp>
      <p:cxnSp>
        <p:nvCxnSpPr>
          <p:cNvPr id="79" name="78 Conector recto"/>
          <p:cNvCxnSpPr/>
          <p:nvPr/>
        </p:nvCxnSpPr>
        <p:spPr>
          <a:xfrm>
            <a:off x="3950391" y="2726829"/>
            <a:ext cx="3484" cy="124223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3950391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944909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2195736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Consejos Ciudadanos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Claudia Morales Limón</a:t>
            </a: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2062932" y="2726829"/>
            <a:ext cx="1141" cy="203431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064073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2058591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2062932" y="475162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1979712" y="55797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 Cultura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Víctor Ávila Uribe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5676834" y="55797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 la Juventud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Ricardo De la Vega López</a:t>
            </a:r>
          </a:p>
        </p:txBody>
      </p:sp>
      <p:cxnSp>
        <p:nvCxnSpPr>
          <p:cNvPr id="34" name="33 Conector recto"/>
          <p:cNvCxnSpPr/>
          <p:nvPr/>
        </p:nvCxnSpPr>
        <p:spPr>
          <a:xfrm>
            <a:off x="2609712" y="542731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291510" y="543684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2609712" y="5427315"/>
            <a:ext cx="4704832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3851920" y="55892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del Deporte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Antonio Gómez Ugalde</a:t>
            </a:r>
          </a:p>
        </p:txBody>
      </p:sp>
      <p:cxnSp>
        <p:nvCxnSpPr>
          <p:cNvPr id="39" name="38 Conector recto"/>
          <p:cNvCxnSpPr/>
          <p:nvPr/>
        </p:nvCxnSpPr>
        <p:spPr>
          <a:xfrm>
            <a:off x="4481920" y="543684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7311060" y="1896738"/>
            <a:ext cx="3484" cy="354051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V="1">
            <a:off x="34660" y="5259017"/>
            <a:ext cx="9019834" cy="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115081" y="5373796"/>
            <a:ext cx="1263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Desconcentrado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78873" y="263493"/>
            <a:ext cx="362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Desarrollo Social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44 Conector recto"/>
          <p:cNvCxnSpPr/>
          <p:nvPr/>
        </p:nvCxnSpPr>
        <p:spPr>
          <a:xfrm>
            <a:off x="6286648" y="191400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5652120" y="2066400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del Programa Corregidora Avanza Contigo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949833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Gestión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Enrique Sánchez González</a:t>
            </a:r>
          </a:p>
        </p:txBody>
      </p:sp>
      <p:cxnSp>
        <p:nvCxnSpPr>
          <p:cNvPr id="48" name="47 Conector recto"/>
          <p:cNvCxnSpPr/>
          <p:nvPr/>
        </p:nvCxnSpPr>
        <p:spPr>
          <a:xfrm>
            <a:off x="5796136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796136" y="2721277"/>
            <a:ext cx="0" cy="125159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5938860" y="364502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intervención y Acción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Guillermo Fernando Luján Montoya</a:t>
            </a:r>
          </a:p>
        </p:txBody>
      </p:sp>
      <p:cxnSp>
        <p:nvCxnSpPr>
          <p:cNvPr id="51" name="50 Conector recto"/>
          <p:cNvCxnSpPr/>
          <p:nvPr/>
        </p:nvCxnSpPr>
        <p:spPr>
          <a:xfrm>
            <a:off x="5796136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5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863350" y="111088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Desarrollo Social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David Contreras Granados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499992" y="1764817"/>
            <a:ext cx="0" cy="13192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1979712" y="206123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Participación y Fomento </a:t>
            </a:r>
            <a:r>
              <a:rPr lang="es-MX" sz="800" dirty="0" smtClean="0">
                <a:latin typeface="Arial" pitchFamily="34" charset="0"/>
                <a:cs typeface="Arial" pitchFamily="34" charset="0"/>
              </a:rPr>
              <a:t>Social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3872901" y="20625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Educación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Humberto Camacho Ibarra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609712" y="190883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4492095" y="191971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09712" y="1908833"/>
            <a:ext cx="4698592" cy="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2208089" y="364883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Obra y Programas Sociales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Castillo Cortez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2205261" y="443711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Programas de Salud y Prevención de Adicciones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Fernanda Cedillo Acosta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4104088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Fomento Educativo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Cecilia Olvera Medina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087633" y="364502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Becas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Bernardo Calderón Guerrero</a:t>
            </a:r>
          </a:p>
        </p:txBody>
      </p:sp>
      <p:cxnSp>
        <p:nvCxnSpPr>
          <p:cNvPr id="79" name="78 Conector recto"/>
          <p:cNvCxnSpPr/>
          <p:nvPr/>
        </p:nvCxnSpPr>
        <p:spPr>
          <a:xfrm>
            <a:off x="3950391" y="2726829"/>
            <a:ext cx="3484" cy="124223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3950391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944909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2195736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Consejos Ciudadanos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Claudia Morales Limón</a:t>
            </a: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2062932" y="2726829"/>
            <a:ext cx="1141" cy="203431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064073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2058591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2062932" y="475162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1979712" y="55797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 Cultura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Víctor Ávila Uribe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5676834" y="557971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 la Juventud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Ricardo De la Vega López</a:t>
            </a:r>
          </a:p>
        </p:txBody>
      </p:sp>
      <p:cxnSp>
        <p:nvCxnSpPr>
          <p:cNvPr id="34" name="33 Conector recto"/>
          <p:cNvCxnSpPr/>
          <p:nvPr/>
        </p:nvCxnSpPr>
        <p:spPr>
          <a:xfrm>
            <a:off x="2609712" y="542731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6291510" y="543684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2609712" y="5427315"/>
            <a:ext cx="4704832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3851920" y="55892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Instituto Municipal del Deporte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Antonio Gómez Ugalde</a:t>
            </a:r>
          </a:p>
        </p:txBody>
      </p:sp>
      <p:cxnSp>
        <p:nvCxnSpPr>
          <p:cNvPr id="39" name="38 Conector recto"/>
          <p:cNvCxnSpPr/>
          <p:nvPr/>
        </p:nvCxnSpPr>
        <p:spPr>
          <a:xfrm>
            <a:off x="4481920" y="543684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7311060" y="1896738"/>
            <a:ext cx="3484" cy="354051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flipV="1">
            <a:off x="34660" y="5259017"/>
            <a:ext cx="9019834" cy="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115081" y="5373796"/>
            <a:ext cx="12634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Desconcentrado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78873" y="263493"/>
            <a:ext cx="362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Desarrollo Social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44 Conector recto"/>
          <p:cNvCxnSpPr/>
          <p:nvPr/>
        </p:nvCxnSpPr>
        <p:spPr>
          <a:xfrm>
            <a:off x="6286648" y="191400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5652120" y="2066400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del Programa Corregidora Avanza Contigo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949833" y="28529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Gestión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Enrique Sánchez González</a:t>
            </a:r>
          </a:p>
        </p:txBody>
      </p:sp>
      <p:cxnSp>
        <p:nvCxnSpPr>
          <p:cNvPr id="48" name="47 Conector recto"/>
          <p:cNvCxnSpPr/>
          <p:nvPr/>
        </p:nvCxnSpPr>
        <p:spPr>
          <a:xfrm>
            <a:off x="5796136" y="31769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796136" y="2721277"/>
            <a:ext cx="0" cy="125159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5938860" y="364502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intervención y Acción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Guillermo Fernando Luján Montoya</a:t>
            </a:r>
          </a:p>
        </p:txBody>
      </p:sp>
      <p:cxnSp>
        <p:nvCxnSpPr>
          <p:cNvPr id="51" name="50 Conector recto"/>
          <p:cNvCxnSpPr/>
          <p:nvPr/>
        </p:nvCxnSpPr>
        <p:spPr>
          <a:xfrm>
            <a:off x="5796136" y="396906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8037966" y="6309320"/>
            <a:ext cx="7072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1  Marzo 2021</a:t>
            </a:r>
            <a:endParaRPr lang="es-MX" sz="700" dirty="0"/>
          </a:p>
        </p:txBody>
      </p:sp>
    </p:spTree>
    <p:extLst>
      <p:ext uri="{BB962C8B-B14F-4D97-AF65-F5344CB8AC3E}">
        <p14:creationId xmlns:p14="http://schemas.microsoft.com/office/powerpoint/2010/main" val="20241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088" y="263493"/>
            <a:ext cx="358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Seguridad Pública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1886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Seguridad Pública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Luis Rodríguez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Aboytes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1680" y="255177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Operativa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Alfredo Franco Ramírez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560025" y="836712"/>
            <a:ext cx="11975" cy="163183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195736" y="255177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Prevención del Delito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Eugenia Chávez Flores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5688264" y="255177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Administrativa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Luis Daniel Carbajal Barraza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7450364" y="2551775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del Servicio Profesional de Carrera Policial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Lucía Rosales Rodríguez</a:t>
            </a:r>
          </a:p>
        </p:txBody>
      </p:sp>
      <p:cxnSp>
        <p:nvCxnSpPr>
          <p:cNvPr id="74" name="73 Conector recto"/>
          <p:cNvCxnSpPr/>
          <p:nvPr/>
        </p:nvCxnSpPr>
        <p:spPr>
          <a:xfrm>
            <a:off x="1061680" y="239937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2825736" y="239937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302940" y="240890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080364" y="239937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061680" y="2399375"/>
            <a:ext cx="7018684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3167984" y="93445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de Asuntos Internos y Derechos Humanos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Yazmín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Rivera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Apanteco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716016" y="93025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Jurídica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Arsenio </a:t>
            </a:r>
            <a:r>
              <a:rPr lang="es-MX" sz="800" b="1" smtClean="0">
                <a:latin typeface="Arial" pitchFamily="34" charset="0"/>
                <a:cs typeface="Arial" pitchFamily="34" charset="0"/>
              </a:rPr>
              <a:t>Ayala Cabrera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3942000" y="256130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Tecnologías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Carlos Rafael Flores Ramírez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683763" y="4703631"/>
            <a:ext cx="1266697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del C4</a:t>
            </a:r>
            <a:endParaRPr lang="es-MX" sz="8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Horacio Villegas Ramirez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4171636" y="401914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Desarrollo de Sistemas Informáticos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4159711" y="328498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Infraestructura Tecnológica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Luis Vallejo Osornio</a:t>
            </a: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240890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26361" y="3209372"/>
            <a:ext cx="14298" cy="114233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endCxn id="49" idx="1"/>
          </p:cNvCxnSpPr>
          <p:nvPr/>
        </p:nvCxnSpPr>
        <p:spPr>
          <a:xfrm>
            <a:off x="530218" y="5027667"/>
            <a:ext cx="153545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039929" y="434318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026907" y="3599495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442842" y="125355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585717" y="1246865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693292" y="326347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Policía Preventiva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de Dios Alfonso Sánchez Merlos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687854" y="398355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de Análisis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Jericó Job Hernández Martínez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690460" y="542371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Infracciones y Hechos de Tránsito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J. Roberto Ledesma Mariño</a:t>
            </a:r>
          </a:p>
        </p:txBody>
      </p:sp>
      <p:cxnSp>
        <p:nvCxnSpPr>
          <p:cNvPr id="39" name="38 Conector recto"/>
          <p:cNvCxnSpPr/>
          <p:nvPr/>
        </p:nvCxnSpPr>
        <p:spPr>
          <a:xfrm>
            <a:off x="536915" y="3209780"/>
            <a:ext cx="14994" cy="325484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endCxn id="36" idx="1"/>
          </p:cNvCxnSpPr>
          <p:nvPr/>
        </p:nvCxnSpPr>
        <p:spPr>
          <a:xfrm>
            <a:off x="536915" y="3587507"/>
            <a:ext cx="156377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endCxn id="37" idx="1"/>
          </p:cNvCxnSpPr>
          <p:nvPr/>
        </p:nvCxnSpPr>
        <p:spPr>
          <a:xfrm>
            <a:off x="531433" y="4307587"/>
            <a:ext cx="15642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45299" y="573822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4711824" y="166587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de Comunicación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Mariana Alejandrina López Bárcenas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4581525" y="198247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2447904" y="400506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Especializada de Atención a Víctimas 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2435979" y="327262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Vinculación Ciudadana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Gilberto Sánchez Martínez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62 Conector recto"/>
          <p:cNvCxnSpPr/>
          <p:nvPr/>
        </p:nvCxnSpPr>
        <p:spPr>
          <a:xfrm>
            <a:off x="2302629" y="3209496"/>
            <a:ext cx="0" cy="1119604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2316197" y="432910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2303175" y="358713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3162651" y="165351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de Proyectos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Dalfer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Emir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Mosso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Gómez</a:t>
            </a:r>
          </a:p>
        </p:txBody>
      </p:sp>
      <p:cxnSp>
        <p:nvCxnSpPr>
          <p:cNvPr id="67" name="66 Conector recto"/>
          <p:cNvCxnSpPr/>
          <p:nvPr/>
        </p:nvCxnSpPr>
        <p:spPr>
          <a:xfrm>
            <a:off x="4437509" y="197261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Rectángulo"/>
          <p:cNvSpPr/>
          <p:nvPr/>
        </p:nvSpPr>
        <p:spPr>
          <a:xfrm>
            <a:off x="697070" y="614059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del Sistema de Emergencias 911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Edna Nallely Santillan Sanvicente</a:t>
            </a:r>
          </a:p>
        </p:txBody>
      </p:sp>
      <p:cxnSp>
        <p:nvCxnSpPr>
          <p:cNvPr id="69" name="68 Conector recto"/>
          <p:cNvCxnSpPr/>
          <p:nvPr/>
        </p:nvCxnSpPr>
        <p:spPr>
          <a:xfrm>
            <a:off x="551909" y="645510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3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2400" y="263493"/>
            <a:ext cx="3866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Gestión Delegacional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23928" y="2157955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Gestión Delegacional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Cristina Fernández de Cevallos Y Chavarría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3005896" y="3104941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 Gestión Delegacional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Mariel Monserrat Jordán Zavala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743613" y="3105907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 Desarrollo Agropecuario</a:t>
            </a:r>
            <a:endParaRPr lang="es-MX" sz="8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Rodolfo Morales </a:t>
            </a:r>
            <a:r>
              <a:rPr lang="es-MX" sz="8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Alcantar</a:t>
            </a:r>
            <a:endParaRPr lang="es-MX" sz="8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H="1">
            <a:off x="3072185" y="3762569"/>
            <a:ext cx="2" cy="42251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072185" y="418031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572000" y="279764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03848" y="386104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 Gestión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Sobeida Talavera Lira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5373613" y="295254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3635896" y="294301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635896" y="2943016"/>
            <a:ext cx="1747242" cy="476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616" y="263493"/>
            <a:ext cx="3134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Administración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133867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Administración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Adrián González Chaparro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971600" y="2355168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Recursos Humanos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Francisco Pérez Uribe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572000" y="1986744"/>
            <a:ext cx="0" cy="22554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915816" y="2355168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Adquisiciones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Saraih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Uribe Ramírez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4860381" y="2355168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Administración Patrimonial y Servicios Internos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Jorge Luis González Álvarez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6811058" y="2355168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Tecnologías de Información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Delfina Guardiola González</a:t>
            </a:r>
          </a:p>
        </p:txBody>
      </p:sp>
      <p:sp>
        <p:nvSpPr>
          <p:cNvPr id="64" name="63 Rectángulo"/>
          <p:cNvSpPr/>
          <p:nvPr/>
        </p:nvSpPr>
        <p:spPr>
          <a:xfrm>
            <a:off x="7093699" y="330193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Infraestructura y Redes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Patricia Mendoza Rojas</a:t>
            </a:r>
          </a:p>
        </p:txBody>
      </p:sp>
      <p:sp>
        <p:nvSpPr>
          <p:cNvPr id="68" name="67 Rectángulo"/>
          <p:cNvSpPr/>
          <p:nvPr/>
        </p:nvSpPr>
        <p:spPr>
          <a:xfrm>
            <a:off x="7088261" y="423804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Proyectos y Soporte Técnico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Gibrand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David Valencia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Espetía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73 Conector recto"/>
          <p:cNvCxnSpPr/>
          <p:nvPr/>
        </p:nvCxnSpPr>
        <p:spPr>
          <a:xfrm>
            <a:off x="1601600" y="220276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545816" y="220276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5475057" y="221229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7441058" y="220276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595679" y="2202768"/>
            <a:ext cx="5845379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953827" y="3014954"/>
            <a:ext cx="0" cy="154817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6953827" y="362702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6948345" y="456312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3157023" y="330979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Adquisiciones Directas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Eloy Ibáñez López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3151585" y="424590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Concursos y Contratos</a:t>
            </a:r>
            <a:endParaRPr lang="es-MX" sz="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Andrea Patricia Díaz Zamora</a:t>
            </a:r>
          </a:p>
        </p:txBody>
      </p:sp>
      <p:cxnSp>
        <p:nvCxnSpPr>
          <p:cNvPr id="27" name="26 Conector recto"/>
          <p:cNvCxnSpPr/>
          <p:nvPr/>
        </p:nvCxnSpPr>
        <p:spPr>
          <a:xfrm>
            <a:off x="3017151" y="3022814"/>
            <a:ext cx="0" cy="154817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17151" y="363488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011669" y="457098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5141192" y="3309798"/>
            <a:ext cx="1375024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Administración de Bienes Muebles e Inmuebles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Berenice García Mendoza 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5135755" y="424590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Servicios Internos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Guadalupe Hernández Zúñiga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5141193" y="518200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Transportes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Abraham Rodríguez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Áviles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5009530" y="3021766"/>
            <a:ext cx="0" cy="248427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5009530" y="363383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004048" y="456993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5008389" y="549651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Rectángulo"/>
          <p:cNvSpPr/>
          <p:nvPr/>
        </p:nvSpPr>
        <p:spPr>
          <a:xfrm>
            <a:off x="1205472" y="314096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Organización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68 Rectángulo"/>
          <p:cNvSpPr/>
          <p:nvPr/>
        </p:nvSpPr>
        <p:spPr>
          <a:xfrm>
            <a:off x="1200034" y="393305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Nóminas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Jorge Ortega Martínez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1205472" y="472514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Relaciones Laborales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Rosa Erika Roldán Fuentes</a:t>
            </a:r>
          </a:p>
        </p:txBody>
      </p:sp>
      <p:cxnSp>
        <p:nvCxnSpPr>
          <p:cNvPr id="71" name="70 Conector recto"/>
          <p:cNvCxnSpPr/>
          <p:nvPr/>
        </p:nvCxnSpPr>
        <p:spPr>
          <a:xfrm flipH="1">
            <a:off x="1072668" y="3014861"/>
            <a:ext cx="1141" cy="2815217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073809" y="346500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1068327" y="425709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1072668" y="5039655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Rectángulo"/>
          <p:cNvSpPr/>
          <p:nvPr/>
        </p:nvSpPr>
        <p:spPr>
          <a:xfrm>
            <a:off x="1204659" y="551723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Capacitación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Pablo Del Bosque Casillas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80 Conector recto"/>
          <p:cNvCxnSpPr/>
          <p:nvPr/>
        </p:nvCxnSpPr>
        <p:spPr>
          <a:xfrm>
            <a:off x="1072952" y="584126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08052" y="263493"/>
            <a:ext cx="373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Control y Evaluación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30908" y="17728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Control y Evaluación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Oscar García González</a:t>
            </a:r>
          </a:p>
        </p:txBody>
      </p:sp>
      <p:cxnSp>
        <p:nvCxnSpPr>
          <p:cNvPr id="35" name="34 Conector recto"/>
          <p:cNvCxnSpPr>
            <a:stCxn id="5" idx="2"/>
          </p:cNvCxnSpPr>
          <p:nvPr/>
        </p:nvCxnSpPr>
        <p:spPr>
          <a:xfrm>
            <a:off x="4560908" y="2420888"/>
            <a:ext cx="11092" cy="100811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1991287" y="3587361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Responsabilidades Administrativas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Lucero Durán Arias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5868304" y="3587361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Evaluación de Obra Pública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Joaquín </a:t>
            </a:r>
            <a:r>
              <a:rPr lang="es-MX" sz="800" b="1" smtClean="0">
                <a:latin typeface="Arial" pitchFamily="34" charset="0"/>
                <a:cs typeface="Arial" pitchFamily="34" charset="0"/>
              </a:rPr>
              <a:t>Garduño Ortiz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74 Conector recto"/>
          <p:cNvCxnSpPr/>
          <p:nvPr/>
        </p:nvCxnSpPr>
        <p:spPr>
          <a:xfrm>
            <a:off x="2621287" y="343496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487498" y="344448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21287" y="3439723"/>
            <a:ext cx="3866211" cy="4763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3942000" y="3596886"/>
            <a:ext cx="144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Evaluación de Administrativa y Financiera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Gabriela Jiménez Toledo</a:t>
            </a: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344448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186056" y="260090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Unidad de Transparencia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Karen Aida Osornio Sánchez</a:t>
            </a:r>
          </a:p>
        </p:txBody>
      </p:sp>
      <p:cxnSp>
        <p:nvCxnSpPr>
          <p:cNvPr id="14" name="13 Conector recto"/>
          <p:cNvCxnSpPr/>
          <p:nvPr/>
        </p:nvCxnSpPr>
        <p:spPr>
          <a:xfrm>
            <a:off x="4439745" y="294075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7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14800" y="764704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Ayuntamiento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8814" y="263493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 General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114800" y="1565176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Presidente Municipal</a:t>
            </a:r>
          </a:p>
          <a:p>
            <a:pPr algn="ctr"/>
            <a:r>
              <a:rPr lang="es-MX" sz="650" b="1" dirty="0" smtClean="0">
                <a:latin typeface="Arial" pitchFamily="34" charset="0"/>
                <a:cs typeface="Arial" pitchFamily="34" charset="0"/>
              </a:rPr>
              <a:t>Roberto Sosa Pichardo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114800" y="2368976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Jefatura de Gabinete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037916" y="3140968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Particular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06032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Movilidad, Desarrollo Urbano y Ecología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352293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Desarrollo Social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096043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Seguridad Pública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840328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Gestión Delegacional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7584460" y="4221088"/>
            <a:ext cx="731955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Administración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8370494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Control y Evaluación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863444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Gobierno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609705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Tesorería y Finanzas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353455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Servicios Públicos Municipales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097740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Obras Públicas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86664" y="4221088"/>
            <a:ext cx="731955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del Ayuntamiento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815992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Desarrollo Sustentable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01992" y="3569398"/>
            <a:ext cx="10903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Centralizado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5081" y="5301208"/>
            <a:ext cx="1164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Paramunicipal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614776" y="5445224"/>
            <a:ext cx="88034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Instituto Municipal de la Mujer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5896" y="5445224"/>
            <a:ext cx="882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Sistema Municipal DIF</a:t>
            </a:r>
          </a:p>
        </p:txBody>
      </p:sp>
      <p:cxnSp>
        <p:nvCxnSpPr>
          <p:cNvPr id="34" name="33 Conector recto"/>
          <p:cNvCxnSpPr>
            <a:stCxn id="2" idx="2"/>
            <a:endCxn id="4" idx="0"/>
          </p:cNvCxnSpPr>
          <p:nvPr/>
        </p:nvCxnSpPr>
        <p:spPr>
          <a:xfrm>
            <a:off x="4572000" y="141277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4568059" y="221324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557785" y="3017048"/>
            <a:ext cx="7721" cy="228416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5106681" y="529282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082762" y="529274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V="1">
            <a:off x="4067944" y="5292741"/>
            <a:ext cx="1046252" cy="846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452641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1205444" y="407043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1941572" y="40731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2686988" y="406910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3435181" y="40704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128033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925636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678439" y="407043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414567" y="40731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7159983" y="406910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7939442" y="40704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8693390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444174" y="4068687"/>
            <a:ext cx="8268320" cy="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4551291" y="3457364"/>
            <a:ext cx="477909" cy="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34660" y="5157190"/>
            <a:ext cx="9019834" cy="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5037916" y="1088740"/>
            <a:ext cx="18024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Abrir llave"/>
          <p:cNvSpPr/>
          <p:nvPr/>
        </p:nvSpPr>
        <p:spPr>
          <a:xfrm>
            <a:off x="6876256" y="277348"/>
            <a:ext cx="72008" cy="162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59 CuadroTexto"/>
          <p:cNvSpPr txBox="1"/>
          <p:nvPr/>
        </p:nvSpPr>
        <p:spPr>
          <a:xfrm>
            <a:off x="6949051" y="313606"/>
            <a:ext cx="151515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Sindico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Carlos Jiménez Rodríguez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María Guadalupe Lázaro Casas</a:t>
            </a:r>
          </a:p>
          <a:p>
            <a:endParaRPr lang="es-MX" sz="6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Regidor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María Gabriela Moreno Mayorga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Alma Idalia Sánchez Pedraza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Eduardo Rafael Montoya Bolaños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Laura Angélica Dorantes Castillo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Ricardo Astudillo Suárez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María Deyanira Vega Tapia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Paola </a:t>
            </a:r>
            <a:r>
              <a:rPr lang="es-MX" sz="650" b="1" dirty="0" err="1" smtClean="0">
                <a:latin typeface="Arial" pitchFamily="34" charset="0"/>
                <a:cs typeface="Arial" pitchFamily="34" charset="0"/>
              </a:rPr>
              <a:t>Balostro</a:t>
            </a:r>
            <a:r>
              <a:rPr lang="es-MX" sz="650" b="1" dirty="0" smtClean="0">
                <a:latin typeface="Arial" pitchFamily="34" charset="0"/>
                <a:cs typeface="Arial" pitchFamily="34" charset="0"/>
              </a:rPr>
              <a:t> Suazo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Zacarías Ávila Corona</a:t>
            </a:r>
          </a:p>
          <a:p>
            <a:r>
              <a:rPr lang="es-MX" sz="650" b="1" dirty="0" err="1" smtClean="0">
                <a:latin typeface="Arial" pitchFamily="34" charset="0"/>
                <a:cs typeface="Arial" pitchFamily="34" charset="0"/>
              </a:rPr>
              <a:t>Lennyz</a:t>
            </a:r>
            <a:r>
              <a:rPr lang="es-MX" sz="650" b="1" dirty="0" smtClean="0">
                <a:latin typeface="Arial" pitchFamily="34" charset="0"/>
                <a:cs typeface="Arial" pitchFamily="34" charset="0"/>
              </a:rPr>
              <a:t> Meléndez Chacón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Patricia Valle Benítez</a:t>
            </a:r>
            <a:endParaRPr lang="es-MX" sz="6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14800" y="764704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Ayuntamiento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98814" y="263493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 General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114800" y="1565176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Presidente Municipal</a:t>
            </a:r>
          </a:p>
          <a:p>
            <a:pPr algn="ctr"/>
            <a:r>
              <a:rPr lang="es-MX" sz="650" b="1" dirty="0" smtClean="0">
                <a:latin typeface="Arial" pitchFamily="34" charset="0"/>
                <a:cs typeface="Arial" pitchFamily="34" charset="0"/>
              </a:rPr>
              <a:t>Eduardo Rafael Montoya Bolaños</a:t>
            </a:r>
            <a:endParaRPr lang="es-MX" sz="65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14800" y="2368976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Jefatura de Gabinete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037916" y="3140968"/>
            <a:ext cx="9144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Particular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06032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Movilidad, Desarrollo Urbano y Ecología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352293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Desarrollo Social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6096043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Seguridad Pública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840328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Gestión Delegacional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7584460" y="4221088"/>
            <a:ext cx="731955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Administración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8370494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Control y Evaluación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863444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Gobierno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609705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Tesorería y Finanzas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353455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Servicios Públicos Municipales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097740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Obras Públicas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86664" y="4221088"/>
            <a:ext cx="731955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del Ayuntamiento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815992" y="4221088"/>
            <a:ext cx="684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Secretaría de Desarrollo Sustentable</a:t>
            </a:r>
            <a:endParaRPr lang="es-MX" sz="6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101992" y="3569398"/>
            <a:ext cx="10903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Centralizado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5081" y="5301208"/>
            <a:ext cx="11641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Sector Paramunicipal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614776" y="5445224"/>
            <a:ext cx="88034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Instituto Municipal de la Mujer</a:t>
            </a:r>
          </a:p>
        </p:txBody>
      </p:sp>
      <p:sp>
        <p:nvSpPr>
          <p:cNvPr id="32" name="31 Rectángulo"/>
          <p:cNvSpPr/>
          <p:nvPr/>
        </p:nvSpPr>
        <p:spPr>
          <a:xfrm>
            <a:off x="3635896" y="5445224"/>
            <a:ext cx="882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50" dirty="0" smtClean="0">
                <a:latin typeface="Arial" pitchFamily="34" charset="0"/>
                <a:cs typeface="Arial" pitchFamily="34" charset="0"/>
              </a:rPr>
              <a:t>Sistema Municipal DIF</a:t>
            </a:r>
          </a:p>
        </p:txBody>
      </p:sp>
      <p:cxnSp>
        <p:nvCxnSpPr>
          <p:cNvPr id="34" name="33 Conector recto"/>
          <p:cNvCxnSpPr>
            <a:stCxn id="2" idx="2"/>
            <a:endCxn id="4" idx="0"/>
          </p:cNvCxnSpPr>
          <p:nvPr/>
        </p:nvCxnSpPr>
        <p:spPr>
          <a:xfrm>
            <a:off x="4572000" y="141277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4568059" y="221324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557785" y="3017048"/>
            <a:ext cx="7721" cy="2284161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5106681" y="529282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082762" y="529274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flipV="1">
            <a:off x="4067944" y="5292741"/>
            <a:ext cx="1046252" cy="846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452641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1205444" y="407043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1941572" y="40731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2686988" y="406910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3435181" y="40704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128033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925636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678439" y="4070434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414567" y="40731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7159983" y="406910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7939442" y="40704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8693390" y="406868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444174" y="4068687"/>
            <a:ext cx="8268320" cy="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V="1">
            <a:off x="4551291" y="3457364"/>
            <a:ext cx="477909" cy="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34660" y="5157190"/>
            <a:ext cx="9019834" cy="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5037916" y="1088740"/>
            <a:ext cx="180241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Abrir llave"/>
          <p:cNvSpPr/>
          <p:nvPr/>
        </p:nvSpPr>
        <p:spPr>
          <a:xfrm>
            <a:off x="6876256" y="277348"/>
            <a:ext cx="72008" cy="162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59 CuadroTexto"/>
          <p:cNvSpPr txBox="1"/>
          <p:nvPr/>
        </p:nvSpPr>
        <p:spPr>
          <a:xfrm>
            <a:off x="6949051" y="313606"/>
            <a:ext cx="151515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Sindico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Carlos Jiménez Rodríguez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Estela López Rodríguez</a:t>
            </a:r>
            <a:endParaRPr lang="es-MX" sz="650" b="1" dirty="0" smtClean="0">
              <a:latin typeface="Arial" pitchFamily="34" charset="0"/>
              <a:cs typeface="Arial" pitchFamily="34" charset="0"/>
            </a:endParaRPr>
          </a:p>
          <a:p>
            <a:endParaRPr lang="es-MX" sz="6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Regidor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María Gabriela Moreno Mayorga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Alma Idalia Sánchez Pedraza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Martha Guerrero Rangel</a:t>
            </a:r>
            <a:endParaRPr lang="es-MX" sz="6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Laura Angélica Dorantes Castillo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Ricardo Astudillo Suárez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María Deyanira Vega Tapia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Paola </a:t>
            </a:r>
            <a:r>
              <a:rPr lang="es-MX" sz="650" b="1" dirty="0" err="1" smtClean="0">
                <a:latin typeface="Arial" pitchFamily="34" charset="0"/>
                <a:cs typeface="Arial" pitchFamily="34" charset="0"/>
              </a:rPr>
              <a:t>Balostro</a:t>
            </a:r>
            <a:r>
              <a:rPr lang="es-MX" sz="650" b="1" dirty="0" smtClean="0">
                <a:latin typeface="Arial" pitchFamily="34" charset="0"/>
                <a:cs typeface="Arial" pitchFamily="34" charset="0"/>
              </a:rPr>
              <a:t> Suazo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Zacarías Ávila </a:t>
            </a:r>
            <a:r>
              <a:rPr lang="es-MX" sz="650" b="1" dirty="0" err="1" smtClean="0">
                <a:latin typeface="Arial" pitchFamily="34" charset="0"/>
                <a:cs typeface="Arial" pitchFamily="34" charset="0"/>
              </a:rPr>
              <a:t>Nuñez</a:t>
            </a:r>
            <a:endParaRPr lang="es-MX" sz="6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650" b="1" dirty="0" err="1" smtClean="0">
                <a:latin typeface="Arial" pitchFamily="34" charset="0"/>
                <a:cs typeface="Arial" pitchFamily="34" charset="0"/>
              </a:rPr>
              <a:t>Lennyz</a:t>
            </a:r>
            <a:r>
              <a:rPr lang="es-MX" sz="650" b="1" dirty="0" smtClean="0">
                <a:latin typeface="Arial" pitchFamily="34" charset="0"/>
                <a:cs typeface="Arial" pitchFamily="34" charset="0"/>
              </a:rPr>
              <a:t> Meléndez Chacón</a:t>
            </a:r>
          </a:p>
          <a:p>
            <a:r>
              <a:rPr lang="es-MX" sz="650" b="1" dirty="0" smtClean="0">
                <a:latin typeface="Arial" pitchFamily="34" charset="0"/>
                <a:cs typeface="Arial" pitchFamily="34" charset="0"/>
              </a:rPr>
              <a:t>Patricia Valle Benítez</a:t>
            </a:r>
            <a:endParaRPr lang="es-MX" sz="6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037966" y="6309320"/>
            <a:ext cx="7072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8  Marzo 2021</a:t>
            </a:r>
            <a:endParaRPr lang="es-MX" sz="700" dirty="0"/>
          </a:p>
        </p:txBody>
      </p:sp>
    </p:spTree>
    <p:extLst>
      <p:ext uri="{BB962C8B-B14F-4D97-AF65-F5344CB8AC3E}">
        <p14:creationId xmlns:p14="http://schemas.microsoft.com/office/powerpoint/2010/main" val="22566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263493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Jefatura de Gabinete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90474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Jefatura de Gabinete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Luis Báez Guerrero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10470" y="185320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Atención Ciudadana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Osiel Antonio Montoya Vallejo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4742970" y="185320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Dirección de Planeación y Proyectos Estratégicos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Sergio Luis Ibarra González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3226494" y="278931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Atención Personalizada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Gabriela Torres Morales</a:t>
            </a:r>
          </a:p>
        </p:txBody>
      </p:sp>
      <p:sp>
        <p:nvSpPr>
          <p:cNvPr id="66" name="65 Rectángulo"/>
          <p:cNvSpPr/>
          <p:nvPr/>
        </p:nvSpPr>
        <p:spPr>
          <a:xfrm>
            <a:off x="3221056" y="37254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Mejora Regulatoria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Jorge Salvador Avendaño Meléndez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3226494" y="466152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Centro de Atención Municipal II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Manuel Arturo Vélez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Saltijeral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H="1">
            <a:off x="3086521" y="2501280"/>
            <a:ext cx="5482" cy="3330463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62" idx="1"/>
          </p:cNvCxnSpPr>
          <p:nvPr/>
        </p:nvCxnSpPr>
        <p:spPr>
          <a:xfrm>
            <a:off x="3092003" y="311334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3086521" y="404945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3090862" y="497603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"/>
          <p:cNvSpPr/>
          <p:nvPr/>
        </p:nvSpPr>
        <p:spPr>
          <a:xfrm>
            <a:off x="3227635" y="5517232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Oficialía de Partes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Sandra Rivera Delgado</a:t>
            </a:r>
          </a:p>
        </p:txBody>
      </p:sp>
      <p:cxnSp>
        <p:nvCxnSpPr>
          <p:cNvPr id="37" name="36 Conector recto"/>
          <p:cNvCxnSpPr/>
          <p:nvPr/>
        </p:nvCxnSpPr>
        <p:spPr>
          <a:xfrm>
            <a:off x="3092003" y="583174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375802" y="1706360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638085" y="1696835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638085" y="1696835"/>
            <a:ext cx="1747242" cy="476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574189" y="155946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9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6457" y="263493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Particular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36344" y="154207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Particular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Jesús Meza Altamirano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4566344" y="219014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218172" y="249494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Relaciones Públicas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 Pablo Borja Garduño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3954424" y="249494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Giras y Eventos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Jesús Coria Alonso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848172" y="234254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4569100" y="2352071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48172" y="2342546"/>
            <a:ext cx="3542100" cy="952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5760272" y="2492896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Comunicación Social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Adolfo Colín Sánchez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976296" y="3429000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Prensa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Ramsés Pérez Abarca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970858" y="4365104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Comunicación Política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Salvador Vázquez Solís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976296" y="5301208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Vinculación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6390272" y="234049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844633" y="3140968"/>
            <a:ext cx="0" cy="248427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5844633" y="375303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839151" y="468914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843492" y="561571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0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3786" y="263493"/>
            <a:ext cx="3078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del Ayuntamiento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3944306" y="96281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del Ayuntamiento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Samuel Cárdenas Palacios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31680" y="277140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Asuntos de Cabildo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Elena Sánchez Trejo</a:t>
            </a:r>
          </a:p>
        </p:txBody>
      </p:sp>
      <p:cxnSp>
        <p:nvCxnSpPr>
          <p:cNvPr id="39" name="38 Conector recto"/>
          <p:cNvCxnSpPr>
            <a:stCxn id="37" idx="2"/>
            <a:endCxn id="73" idx="0"/>
          </p:cNvCxnSpPr>
          <p:nvPr/>
        </p:nvCxnSpPr>
        <p:spPr>
          <a:xfrm flipH="1">
            <a:off x="4572000" y="1610891"/>
            <a:ext cx="2306" cy="1170037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2195736" y="277140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Asuntos Reglamentarios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del Carmen Maldonado García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707314" y="277140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del Registro Civil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Paola Bustamante Ortega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7442795" y="277140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del Centro Municipal de Mediación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Guadalupe Alicia Castillo Cortez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647704" y="370750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Asuntos de Cabildo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Anahí Velasco Olvera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642266" y="4643611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Asuntos Inmobiliarios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Alejandro Morales Aguilar</a:t>
            </a:r>
          </a:p>
        </p:txBody>
      </p:sp>
      <p:cxnSp>
        <p:nvCxnSpPr>
          <p:cNvPr id="47" name="46 Conector recto"/>
          <p:cNvCxnSpPr/>
          <p:nvPr/>
        </p:nvCxnSpPr>
        <p:spPr>
          <a:xfrm>
            <a:off x="1061680" y="261900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2825736" y="261900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6321990" y="26285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8072795" y="261900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1061680" y="2619003"/>
            <a:ext cx="7011115" cy="952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513213" y="3419475"/>
            <a:ext cx="0" cy="1557697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endCxn id="45" idx="1"/>
          </p:cNvCxnSpPr>
          <p:nvPr/>
        </p:nvCxnSpPr>
        <p:spPr>
          <a:xfrm>
            <a:off x="513213" y="4031543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507731" y="496764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3167984" y="1780637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Archivo Municipal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Francisco Valerio Olvera Alegría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716016" y="17859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Cronista Municipal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Dulce María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Ardón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Martínez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3942000" y="278092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Jurídica y Consultiva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Ma. de los Ángeles Morales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Morales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4158024" y="371703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Contencioso y Consultivo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Paulo César Montes Lugo</a:t>
            </a:r>
          </a:p>
        </p:txBody>
      </p:sp>
      <p:sp>
        <p:nvSpPr>
          <p:cNvPr id="80" name="79 Rectángulo"/>
          <p:cNvSpPr/>
          <p:nvPr/>
        </p:nvSpPr>
        <p:spPr>
          <a:xfrm>
            <a:off x="4152586" y="465313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Contratos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Lorena Aguilar Canela</a:t>
            </a:r>
          </a:p>
        </p:txBody>
      </p:sp>
      <p:sp>
        <p:nvSpPr>
          <p:cNvPr id="81" name="80 Rectángulo"/>
          <p:cNvSpPr/>
          <p:nvPr/>
        </p:nvSpPr>
        <p:spPr>
          <a:xfrm>
            <a:off x="4158024" y="55892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Juzgados Cívicos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de Jesús Lomelí Rodríguez</a:t>
            </a:r>
          </a:p>
        </p:txBody>
      </p:sp>
      <p:cxnSp>
        <p:nvCxnSpPr>
          <p:cNvPr id="82" name="81 Conector recto"/>
          <p:cNvCxnSpPr/>
          <p:nvPr/>
        </p:nvCxnSpPr>
        <p:spPr>
          <a:xfrm>
            <a:off x="4572000" y="262852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4026361" y="3429000"/>
            <a:ext cx="0" cy="248427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4026361" y="404106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4020879" y="497717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4025220" y="590375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4442842" y="209973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4585717" y="210257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2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7888" y="263493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Gobierno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170080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Gobierno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Mauricio Herbert Pesquera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82597" y="35730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Gobierno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Aurora Cabello Barrón</a:t>
            </a:r>
          </a:p>
        </p:txBody>
      </p:sp>
      <p:cxnSp>
        <p:nvCxnSpPr>
          <p:cNvPr id="35" name="34 Conector recto"/>
          <p:cNvCxnSpPr>
            <a:stCxn id="5" idx="2"/>
          </p:cNvCxnSpPr>
          <p:nvPr/>
        </p:nvCxnSpPr>
        <p:spPr>
          <a:xfrm flipH="1">
            <a:off x="4566344" y="2348880"/>
            <a:ext cx="7962" cy="108012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3932493" y="35730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Desarrollo Político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Edson Andrés Gómez Padilla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5688264" y="35730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Protección Civil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Omar Lugo Aguilar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2398621" y="450912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Regulación Territorial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Juana Lilia Camacho Salcedo</a:t>
            </a:r>
          </a:p>
        </p:txBody>
      </p:sp>
      <p:cxnSp>
        <p:nvCxnSpPr>
          <p:cNvPr id="74" name="73 Conector recto"/>
          <p:cNvCxnSpPr/>
          <p:nvPr/>
        </p:nvCxnSpPr>
        <p:spPr>
          <a:xfrm>
            <a:off x="2812597" y="342061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4562493" y="342061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6318264" y="3420616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12597" y="3420616"/>
            <a:ext cx="3505667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264130" y="4221088"/>
            <a:ext cx="0" cy="61311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endCxn id="62" idx="1"/>
          </p:cNvCxnSpPr>
          <p:nvPr/>
        </p:nvCxnSpPr>
        <p:spPr>
          <a:xfrm>
            <a:off x="2264130" y="483315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3175273" y="256490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Oficina de Enlace de Relaciones Exteriores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Kenia Álvarez Romero</a:t>
            </a:r>
          </a:p>
        </p:txBody>
      </p:sp>
      <p:cxnSp>
        <p:nvCxnSpPr>
          <p:cNvPr id="42" name="41 Conector recto"/>
          <p:cNvCxnSpPr/>
          <p:nvPr/>
        </p:nvCxnSpPr>
        <p:spPr>
          <a:xfrm>
            <a:off x="4437509" y="288684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4151382" y="4500103"/>
            <a:ext cx="1260000" cy="64807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Depto. de </a:t>
            </a:r>
            <a:r>
              <a:rPr lang="es-MX" sz="8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Asuntos y Organizaciones </a:t>
            </a:r>
            <a:r>
              <a:rPr lang="es-MX" sz="8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Religiosas</a:t>
            </a:r>
          </a:p>
          <a:p>
            <a:pPr algn="ctr"/>
            <a:r>
              <a:rPr lang="es-MX" sz="8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Braulio Ricardo Olvera De León</a:t>
            </a:r>
          </a:p>
        </p:txBody>
      </p:sp>
      <p:cxnSp>
        <p:nvCxnSpPr>
          <p:cNvPr id="26" name="25 Conector recto"/>
          <p:cNvCxnSpPr/>
          <p:nvPr/>
        </p:nvCxnSpPr>
        <p:spPr>
          <a:xfrm>
            <a:off x="4016891" y="4223646"/>
            <a:ext cx="0" cy="613116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endCxn id="25" idx="1"/>
          </p:cNvCxnSpPr>
          <p:nvPr/>
        </p:nvCxnSpPr>
        <p:spPr>
          <a:xfrm>
            <a:off x="4016891" y="482413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86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1864" y="263493"/>
            <a:ext cx="391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Tesorería y Finanzas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40750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Tesorería y Finanzas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Gustavo Arturo Leal Maya</a:t>
            </a:r>
          </a:p>
        </p:txBody>
      </p:sp>
      <p:cxnSp>
        <p:nvCxnSpPr>
          <p:cNvPr id="35" name="34 Conector recto"/>
          <p:cNvCxnSpPr>
            <a:stCxn id="5" idx="2"/>
            <a:endCxn id="48" idx="0"/>
          </p:cNvCxnSpPr>
          <p:nvPr/>
        </p:nvCxnSpPr>
        <p:spPr>
          <a:xfrm flipH="1">
            <a:off x="4572000" y="1055581"/>
            <a:ext cx="2306" cy="116719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195736" y="221324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Egresos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Eugenia Rivas Bobadilla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5705078" y="221324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Fiscalización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Paulina de la Paz Samperio Pérez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825736" y="206084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319754" y="207037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25736" y="2060848"/>
            <a:ext cx="3494018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2915816" y="1225327"/>
            <a:ext cx="1512168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Municipal del Sistema de Evaluación del Desempeño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Brenda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Elaine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Luna Pacheco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716016" y="1230660"/>
            <a:ext cx="1512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Coordinación de Proyectos y Sistema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Jesús Alberto Aguilar Corral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3942000" y="222277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Ingresos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Diana Dolores Taboada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Coutiño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4158024" y="299695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Recaudación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Ambar Belén Martínez Robles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4152586" y="37890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Impuestos Inmobiliarios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del Socorro González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Guerero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4158024" y="458112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Notificación y Cobranza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Carlos Alberto Lara Valdés</a:t>
            </a: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207037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26361" y="2870845"/>
            <a:ext cx="3484" cy="360897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026361" y="332098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020879" y="411307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025220" y="489563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442842" y="154442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585717" y="154726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4157211" y="53732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Servicios Catastrales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Yael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Sebastián Vega Reina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162649" y="616530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Cartografía Digital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David Allende Tomás</a:t>
            </a:r>
          </a:p>
        </p:txBody>
      </p:sp>
      <p:cxnSp>
        <p:nvCxnSpPr>
          <p:cNvPr id="39" name="38 Conector recto"/>
          <p:cNvCxnSpPr/>
          <p:nvPr/>
        </p:nvCxnSpPr>
        <p:spPr>
          <a:xfrm>
            <a:off x="4025504" y="569725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029845" y="6479815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5921102" y="300359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Normatividad Fiscal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María Nieto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Acuña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5915664" y="379568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Fiscalización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Doria Andrea Pesquera Frías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5921102" y="45877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Jurídico Fiscal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María José López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García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5788298" y="2877487"/>
            <a:ext cx="1141" cy="203431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5789439" y="332763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5783957" y="411971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5788298" y="490228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2447904" y="300359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Presupuesto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Citlali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Martínez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Occhipinti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2442466" y="379568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Contabilidad General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Antonio Mireles Aguilar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2447904" y="45877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Contabilidad de Obra Pública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Cristina Rodríguez García</a:t>
            </a:r>
          </a:p>
        </p:txBody>
      </p:sp>
      <p:cxnSp>
        <p:nvCxnSpPr>
          <p:cNvPr id="79" name="78 Conector recto"/>
          <p:cNvCxnSpPr/>
          <p:nvPr/>
        </p:nvCxnSpPr>
        <p:spPr>
          <a:xfrm>
            <a:off x="2316241" y="2877487"/>
            <a:ext cx="3484" cy="281976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316241" y="332763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2310759" y="411971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2315100" y="490228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ctángulo"/>
          <p:cNvSpPr/>
          <p:nvPr/>
        </p:nvSpPr>
        <p:spPr>
          <a:xfrm>
            <a:off x="2447091" y="537985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Control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Leticia Jiménez Mandujano</a:t>
            </a:r>
          </a:p>
        </p:txBody>
      </p:sp>
      <p:cxnSp>
        <p:nvCxnSpPr>
          <p:cNvPr id="84" name="83 Conector recto"/>
          <p:cNvCxnSpPr/>
          <p:nvPr/>
        </p:nvCxnSpPr>
        <p:spPr>
          <a:xfrm>
            <a:off x="2315384" y="570389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31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01864" y="263493"/>
            <a:ext cx="391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Secretaría de Tesorería y Finanzas</a:t>
            </a:r>
          </a:p>
          <a:p>
            <a:pPr algn="ctr"/>
            <a:r>
              <a:rPr lang="es-MX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  <a:endParaRPr lang="es-MX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44306" y="407509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Secretaría de Tesorería y Finanzas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Gustavo Arturo Leal Maya</a:t>
            </a:r>
          </a:p>
        </p:txBody>
      </p:sp>
      <p:cxnSp>
        <p:nvCxnSpPr>
          <p:cNvPr id="35" name="34 Conector recto"/>
          <p:cNvCxnSpPr>
            <a:stCxn id="5" idx="2"/>
            <a:endCxn id="48" idx="0"/>
          </p:cNvCxnSpPr>
          <p:nvPr/>
        </p:nvCxnSpPr>
        <p:spPr>
          <a:xfrm flipH="1">
            <a:off x="4572000" y="1055581"/>
            <a:ext cx="2306" cy="1167192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"/>
          <p:cNvSpPr/>
          <p:nvPr/>
        </p:nvSpPr>
        <p:spPr>
          <a:xfrm>
            <a:off x="2195736" y="221324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Egresos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Eugenia Rivas Bobadilla</a:t>
            </a:r>
          </a:p>
        </p:txBody>
      </p:sp>
      <p:sp>
        <p:nvSpPr>
          <p:cNvPr id="58" name="57 Rectángulo"/>
          <p:cNvSpPr/>
          <p:nvPr/>
        </p:nvSpPr>
        <p:spPr>
          <a:xfrm>
            <a:off x="5705078" y="221324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Fiscalización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Paulina de la Paz Samperio Pérez</a:t>
            </a:r>
          </a:p>
        </p:txBody>
      </p:sp>
      <p:cxnSp>
        <p:nvCxnSpPr>
          <p:cNvPr id="75" name="74 Conector recto"/>
          <p:cNvCxnSpPr/>
          <p:nvPr/>
        </p:nvCxnSpPr>
        <p:spPr>
          <a:xfrm>
            <a:off x="2825736" y="2060848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6319754" y="207037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825736" y="2060848"/>
            <a:ext cx="3494018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2915816" y="1225327"/>
            <a:ext cx="1512168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Unidad Municipal del Sistema de Evaluación del Desempeño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Brenda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Elaine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Luna Pacheco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716016" y="1230660"/>
            <a:ext cx="1512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Coordinación de Proyectos y Sistema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Jesús Alberto Aguilar Corral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3942000" y="2222773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Dirección de Ingresos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Diana Dolores Taboada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Coutiño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4158024" y="299695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Recaudación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Ambar Belén Martínez Robles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4152586" y="378904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Impuestos Inmobiliarios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María del Socorro González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Guerero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4158024" y="458112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Notificación y Cobranza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Carlos Alberto Lara Valdés</a:t>
            </a:r>
          </a:p>
        </p:txBody>
      </p:sp>
      <p:cxnSp>
        <p:nvCxnSpPr>
          <p:cNvPr id="52" name="51 Conector recto"/>
          <p:cNvCxnSpPr/>
          <p:nvPr/>
        </p:nvCxnSpPr>
        <p:spPr>
          <a:xfrm>
            <a:off x="4572000" y="2070373"/>
            <a:ext cx="0" cy="1524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26361" y="2870845"/>
            <a:ext cx="3484" cy="360897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026361" y="332098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>
            <a:off x="4020879" y="4113076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025220" y="4895639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442842" y="154442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585717" y="1547267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4157211" y="5373216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Servicios Catastrales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Yael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Sebastián Vega Reina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4162649" y="616530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Cartografía Digital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David Allende Tomás</a:t>
            </a:r>
          </a:p>
        </p:txBody>
      </p:sp>
      <p:cxnSp>
        <p:nvCxnSpPr>
          <p:cNvPr id="39" name="38 Conector recto"/>
          <p:cNvCxnSpPr/>
          <p:nvPr/>
        </p:nvCxnSpPr>
        <p:spPr>
          <a:xfrm>
            <a:off x="4025504" y="5697252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029845" y="6479815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Rectángulo"/>
          <p:cNvSpPr/>
          <p:nvPr/>
        </p:nvSpPr>
        <p:spPr>
          <a:xfrm>
            <a:off x="5921102" y="300359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Normatividad Fiscal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Gabriela Vázquez Romero</a:t>
            </a:r>
            <a:endParaRPr lang="es-MX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5915664" y="379568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Fiscalización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Doria Andrea Pesquera Frías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5921102" y="45877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Jurídico Fiscal</a:t>
            </a:r>
          </a:p>
          <a:p>
            <a:pPr algn="ctr"/>
            <a:r>
              <a:rPr lang="es-MX" sz="800" b="1" dirty="0">
                <a:latin typeface="Arial" pitchFamily="34" charset="0"/>
                <a:cs typeface="Arial" pitchFamily="34" charset="0"/>
              </a:rPr>
              <a:t>María José López 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García</a:t>
            </a:r>
            <a:endParaRPr lang="es-MX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5788298" y="2877487"/>
            <a:ext cx="1141" cy="2034319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5789439" y="332763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5783957" y="411971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5788298" y="490228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2447904" y="3003594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Presupuesto</a:t>
            </a:r>
          </a:p>
          <a:p>
            <a:pPr algn="ctr"/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Citlali</a:t>
            </a:r>
            <a:r>
              <a:rPr lang="es-MX" sz="800" b="1" dirty="0" smtClean="0">
                <a:latin typeface="Arial" pitchFamily="34" charset="0"/>
                <a:cs typeface="Arial" pitchFamily="34" charset="0"/>
              </a:rPr>
              <a:t> Martínez </a:t>
            </a:r>
            <a:r>
              <a:rPr lang="es-MX" sz="800" b="1" dirty="0" err="1" smtClean="0">
                <a:latin typeface="Arial" pitchFamily="34" charset="0"/>
                <a:cs typeface="Arial" pitchFamily="34" charset="0"/>
              </a:rPr>
              <a:t>Occhipinti</a:t>
            </a:r>
            <a:endParaRPr lang="es-MX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2442466" y="3795682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Contabilidad General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José Antonio Mireles Aguilar</a:t>
            </a:r>
          </a:p>
        </p:txBody>
      </p:sp>
      <p:sp>
        <p:nvSpPr>
          <p:cNvPr id="73" name="72 Rectángulo"/>
          <p:cNvSpPr/>
          <p:nvPr/>
        </p:nvSpPr>
        <p:spPr>
          <a:xfrm>
            <a:off x="2447904" y="4587770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Contabilidad de Obra Pública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Cristina Rodríguez García</a:t>
            </a:r>
          </a:p>
        </p:txBody>
      </p:sp>
      <p:cxnSp>
        <p:nvCxnSpPr>
          <p:cNvPr id="79" name="78 Conector recto"/>
          <p:cNvCxnSpPr/>
          <p:nvPr/>
        </p:nvCxnSpPr>
        <p:spPr>
          <a:xfrm>
            <a:off x="2316241" y="2877487"/>
            <a:ext cx="3484" cy="2819765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>
            <a:off x="2316241" y="3327630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2310759" y="4119718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2315100" y="4902281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ctángulo"/>
          <p:cNvSpPr/>
          <p:nvPr/>
        </p:nvSpPr>
        <p:spPr>
          <a:xfrm>
            <a:off x="2447091" y="5379858"/>
            <a:ext cx="1260000" cy="64807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800" dirty="0" smtClean="0">
                <a:latin typeface="Arial" pitchFamily="34" charset="0"/>
                <a:cs typeface="Arial" pitchFamily="34" charset="0"/>
              </a:rPr>
              <a:t>Depto. de Control Financiero</a:t>
            </a:r>
          </a:p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Leticia Jiménez Mandujano</a:t>
            </a:r>
          </a:p>
        </p:txBody>
      </p:sp>
      <p:cxnSp>
        <p:nvCxnSpPr>
          <p:cNvPr id="84" name="83 Conector recto"/>
          <p:cNvCxnSpPr/>
          <p:nvPr/>
        </p:nvCxnSpPr>
        <p:spPr>
          <a:xfrm>
            <a:off x="2315384" y="5703894"/>
            <a:ext cx="134491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8037966" y="6309320"/>
            <a:ext cx="70724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1  Marzo 2021</a:t>
            </a:r>
            <a:endParaRPr lang="es-MX" sz="700" dirty="0"/>
          </a:p>
        </p:txBody>
      </p:sp>
    </p:spTree>
    <p:extLst>
      <p:ext uri="{BB962C8B-B14F-4D97-AF65-F5344CB8AC3E}">
        <p14:creationId xmlns:p14="http://schemas.microsoft.com/office/powerpoint/2010/main" val="29194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1919</Words>
  <Application>Microsoft Office PowerPoint</Application>
  <PresentationFormat>Presentación en pantalla (4:3)</PresentationFormat>
  <Paragraphs>477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Goretti Margarita Marmolejo Rojas</dc:creator>
  <cp:lastModifiedBy>Goretti Margarita Marmolejo Rojas</cp:lastModifiedBy>
  <cp:revision>281</cp:revision>
  <cp:lastPrinted>2020-01-28T16:59:56Z</cp:lastPrinted>
  <dcterms:created xsi:type="dcterms:W3CDTF">2019-08-05T14:34:22Z</dcterms:created>
  <dcterms:modified xsi:type="dcterms:W3CDTF">2021-03-12T19:45:36Z</dcterms:modified>
</cp:coreProperties>
</file>