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40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40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40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516110" cy="806450"/>
          </a:xfrm>
          <a:custGeom>
            <a:avLst/>
            <a:gdLst/>
            <a:ahLst/>
            <a:cxnLst/>
            <a:rect l="l" t="t" r="r" b="b"/>
            <a:pathLst>
              <a:path w="9516110" h="806450">
                <a:moveTo>
                  <a:pt x="9506712" y="0"/>
                </a:moveTo>
                <a:lnTo>
                  <a:pt x="398513" y="0"/>
                </a:lnTo>
                <a:lnTo>
                  <a:pt x="0" y="398526"/>
                </a:lnTo>
                <a:lnTo>
                  <a:pt x="407657" y="806196"/>
                </a:lnTo>
                <a:lnTo>
                  <a:pt x="9515856" y="806196"/>
                </a:lnTo>
                <a:lnTo>
                  <a:pt x="9108186" y="398525"/>
                </a:lnTo>
                <a:lnTo>
                  <a:pt x="9506712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10133330" cy="815340"/>
          </a:xfrm>
          <a:custGeom>
            <a:avLst/>
            <a:gdLst/>
            <a:ahLst/>
            <a:cxnLst/>
            <a:rect l="l" t="t" r="r" b="b"/>
            <a:pathLst>
              <a:path w="10133330" h="815340">
                <a:moveTo>
                  <a:pt x="1008888" y="0"/>
                </a:moveTo>
                <a:lnTo>
                  <a:pt x="0" y="0"/>
                </a:lnTo>
                <a:lnTo>
                  <a:pt x="0" y="806196"/>
                </a:lnTo>
                <a:lnTo>
                  <a:pt x="1008888" y="806196"/>
                </a:lnTo>
                <a:lnTo>
                  <a:pt x="1008888" y="0"/>
                </a:lnTo>
                <a:close/>
              </a:path>
              <a:path w="10133330" h="815340">
                <a:moveTo>
                  <a:pt x="10133076" y="0"/>
                </a:moveTo>
                <a:lnTo>
                  <a:pt x="9691878" y="0"/>
                </a:lnTo>
                <a:lnTo>
                  <a:pt x="9284208" y="407670"/>
                </a:lnTo>
                <a:lnTo>
                  <a:pt x="9691878" y="815340"/>
                </a:lnTo>
                <a:lnTo>
                  <a:pt x="10133076" y="815340"/>
                </a:lnTo>
                <a:lnTo>
                  <a:pt x="1013307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6045708"/>
            <a:ext cx="11925300" cy="579120"/>
          </a:xfrm>
          <a:custGeom>
            <a:avLst/>
            <a:gdLst/>
            <a:ahLst/>
            <a:cxnLst/>
            <a:rect l="l" t="t" r="r" b="b"/>
            <a:pathLst>
              <a:path w="11925300" h="579120">
                <a:moveTo>
                  <a:pt x="11925300" y="0"/>
                </a:moveTo>
                <a:lnTo>
                  <a:pt x="11362944" y="0"/>
                </a:lnTo>
                <a:lnTo>
                  <a:pt x="11362944" y="243840"/>
                </a:lnTo>
                <a:lnTo>
                  <a:pt x="0" y="243840"/>
                </a:lnTo>
                <a:lnTo>
                  <a:pt x="0" y="289560"/>
                </a:lnTo>
                <a:lnTo>
                  <a:pt x="11362944" y="289560"/>
                </a:lnTo>
                <a:lnTo>
                  <a:pt x="11362944" y="384048"/>
                </a:lnTo>
                <a:lnTo>
                  <a:pt x="0" y="384048"/>
                </a:lnTo>
                <a:lnTo>
                  <a:pt x="0" y="429768"/>
                </a:lnTo>
                <a:lnTo>
                  <a:pt x="11362944" y="429768"/>
                </a:lnTo>
                <a:lnTo>
                  <a:pt x="11362944" y="579120"/>
                </a:lnTo>
                <a:lnTo>
                  <a:pt x="11925300" y="579120"/>
                </a:lnTo>
                <a:lnTo>
                  <a:pt x="119253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5691" y="228727"/>
            <a:ext cx="850061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40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3617" y="1881504"/>
            <a:ext cx="5643245" cy="325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91214" y="6228308"/>
            <a:ext cx="308609" cy="25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orregidora.gob.mx/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jp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4.png"/><Relationship Id="rId4" Type="http://schemas.openxmlformats.org/officeDocument/2006/relationships/image" Target="../media/image2.png"/><Relationship Id="rId5" Type="http://schemas.openxmlformats.org/officeDocument/2006/relationships/hyperlink" Target="http://www.corregidora.gob.mx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regidora.gob.mx/portal/" TargetMode="External"/><Relationship Id="rId3" Type="http://schemas.openxmlformats.org/officeDocument/2006/relationships/hyperlink" Target="http://www.corregidora.gob.mx/Transparencia/" TargetMode="Externa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073" y="1205941"/>
            <a:ext cx="5076825" cy="1402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18159" marR="511809" indent="1905">
              <a:lnSpc>
                <a:spcPct val="100000"/>
              </a:lnSpc>
              <a:spcBef>
                <a:spcPts val="100"/>
              </a:spcBef>
            </a:pPr>
            <a:r>
              <a:rPr dirty="0" sz="3600" spc="30">
                <a:solidFill>
                  <a:srgbClr val="001F5F"/>
                </a:solidFill>
              </a:rPr>
              <a:t>PRESUPUESTO </a:t>
            </a:r>
            <a:r>
              <a:rPr dirty="0" sz="3600" spc="35">
                <a:solidFill>
                  <a:srgbClr val="001F5F"/>
                </a:solidFill>
              </a:rPr>
              <a:t> CIUDADANO</a:t>
            </a:r>
            <a:r>
              <a:rPr dirty="0" sz="3600" spc="-204">
                <a:solidFill>
                  <a:srgbClr val="001F5F"/>
                </a:solidFill>
              </a:rPr>
              <a:t> </a:t>
            </a:r>
            <a:r>
              <a:rPr dirty="0" sz="3600" spc="135">
                <a:solidFill>
                  <a:srgbClr val="001F5F"/>
                </a:solidFill>
              </a:rPr>
              <a:t>2023</a:t>
            </a:r>
            <a:endParaRPr sz="36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800" spc="40">
                <a:solidFill>
                  <a:srgbClr val="001F5F"/>
                </a:solidFill>
              </a:rPr>
              <a:t>MUNICIPIO</a:t>
            </a:r>
            <a:r>
              <a:rPr dirty="0" sz="1800" spc="-100">
                <a:solidFill>
                  <a:srgbClr val="001F5F"/>
                </a:solidFill>
              </a:rPr>
              <a:t> </a:t>
            </a:r>
            <a:r>
              <a:rPr dirty="0" sz="1800" spc="20">
                <a:solidFill>
                  <a:srgbClr val="001F5F"/>
                </a:solidFill>
              </a:rPr>
              <a:t>DE</a:t>
            </a:r>
            <a:r>
              <a:rPr dirty="0" sz="1800" spc="-70">
                <a:solidFill>
                  <a:srgbClr val="001F5F"/>
                </a:solidFill>
              </a:rPr>
              <a:t> </a:t>
            </a:r>
            <a:r>
              <a:rPr dirty="0" sz="1800" spc="25">
                <a:solidFill>
                  <a:srgbClr val="001F5F"/>
                </a:solidFill>
              </a:rPr>
              <a:t>CORREGIDORA,</a:t>
            </a:r>
            <a:r>
              <a:rPr dirty="0" sz="1800" spc="-100">
                <a:solidFill>
                  <a:srgbClr val="001F5F"/>
                </a:solidFill>
              </a:rPr>
              <a:t> </a:t>
            </a:r>
            <a:r>
              <a:rPr dirty="0" sz="1800">
                <a:solidFill>
                  <a:srgbClr val="001F5F"/>
                </a:solidFill>
              </a:rPr>
              <a:t>QUERÉTARO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647691" y="6374993"/>
            <a:ext cx="2432050" cy="373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marR="5080" indent="-368935">
              <a:lnSpc>
                <a:spcPct val="108600"/>
              </a:lnSpc>
              <a:spcBef>
                <a:spcPts val="95"/>
              </a:spcBef>
            </a:pPr>
            <a:r>
              <a:rPr dirty="0" sz="1050" spc="10" b="1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dirty="0" sz="1050" b="1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dirty="0" sz="1050" spc="5" b="1">
                <a:solidFill>
                  <a:srgbClr val="001F5F"/>
                </a:solidFill>
                <a:latin typeface="Arial"/>
                <a:cs typeface="Arial"/>
              </a:rPr>
              <a:t>icipio</a:t>
            </a:r>
            <a:r>
              <a:rPr dirty="0" sz="105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050" spc="40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05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050" b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050" spc="50" b="1">
                <a:solidFill>
                  <a:srgbClr val="001F5F"/>
                </a:solidFill>
                <a:latin typeface="Arial"/>
                <a:cs typeface="Arial"/>
              </a:rPr>
              <a:t>rr</a:t>
            </a:r>
            <a:r>
              <a:rPr dirty="0" sz="1050" spc="35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050" spc="25" b="1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dirty="0" sz="1050" spc="15" b="1">
                <a:solidFill>
                  <a:srgbClr val="001F5F"/>
                </a:solidFill>
                <a:latin typeface="Arial"/>
                <a:cs typeface="Arial"/>
              </a:rPr>
              <a:t>ido</a:t>
            </a:r>
            <a:r>
              <a:rPr dirty="0" sz="1050" b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050" spc="35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05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001F5F"/>
                </a:solidFill>
                <a:latin typeface="Arial"/>
                <a:cs typeface="Arial"/>
              </a:rPr>
              <a:t>Q</a:t>
            </a:r>
            <a:r>
              <a:rPr dirty="0" sz="1050" b="1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z="1050" spc="45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050" spc="50" b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050" spc="35" b="1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dirty="0" sz="1050" spc="25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050" spc="50" b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dirty="0" u="sng" sz="1050" spc="20" b="1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"/>
                <a:cs typeface="Arial"/>
                <a:hlinkClick r:id="rId2"/>
              </a:rPr>
              <a:t>www.corregidora.gob.mx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61670"/>
            <a:chOff x="0" y="0"/>
            <a:chExt cx="12192000" cy="6616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77540" cy="661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0100" y="0"/>
              <a:ext cx="1594103" cy="656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7539" y="0"/>
              <a:ext cx="1443227" cy="656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5059" y="0"/>
              <a:ext cx="3070860" cy="656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51235" y="0"/>
              <a:ext cx="1540763" cy="6522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5919" y="0"/>
              <a:ext cx="1395983" cy="65227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2122932"/>
            <a:ext cx="12192000" cy="4285615"/>
            <a:chOff x="0" y="2122932"/>
            <a:chExt cx="12192000" cy="428561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283708"/>
              <a:ext cx="12191999" cy="11247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5286755"/>
              <a:ext cx="12192000" cy="1022985"/>
            </a:xfrm>
            <a:custGeom>
              <a:avLst/>
              <a:gdLst/>
              <a:ahLst/>
              <a:cxnLst/>
              <a:rect l="l" t="t" r="r" b="b"/>
              <a:pathLst>
                <a:path w="12192000" h="1022985">
                  <a:moveTo>
                    <a:pt x="12192000" y="0"/>
                  </a:moveTo>
                  <a:lnTo>
                    <a:pt x="0" y="0"/>
                  </a:lnTo>
                  <a:lnTo>
                    <a:pt x="0" y="1022604"/>
                  </a:lnTo>
                  <a:lnTo>
                    <a:pt x="12192000" y="10226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CD26E">
                <a:alpha val="8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86159" y="4067555"/>
              <a:ext cx="1005838" cy="1219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753868"/>
              <a:ext cx="2987040" cy="26075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9576" y="2122932"/>
              <a:ext cx="6667500" cy="3784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1267" y="3691128"/>
              <a:ext cx="3831335" cy="2612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7" y="5759196"/>
              <a:ext cx="513588" cy="5440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4111" y="5759196"/>
              <a:ext cx="515111" cy="5440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37576" y="5879591"/>
              <a:ext cx="405383" cy="429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50308" y="5879591"/>
              <a:ext cx="403860" cy="429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05428"/>
            <a:ext cx="11925300" cy="2819400"/>
            <a:chOff x="0" y="3805428"/>
            <a:chExt cx="11925300" cy="281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183" y="3805428"/>
              <a:ext cx="6251448" cy="1917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2915" y="4255008"/>
              <a:ext cx="1188719" cy="1402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79" y="4942332"/>
              <a:ext cx="1063752" cy="10637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6811" y="4064508"/>
              <a:ext cx="952499" cy="954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4408" y="4064508"/>
              <a:ext cx="934212" cy="10378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5769" y="228727"/>
            <a:ext cx="31559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¿EN</a:t>
            </a:r>
            <a:r>
              <a:rPr dirty="0" spc="-140"/>
              <a:t> </a:t>
            </a:r>
            <a:r>
              <a:rPr dirty="0" spc="45"/>
              <a:t>QUÉ</a:t>
            </a:r>
            <a:r>
              <a:rPr dirty="0" spc="-135"/>
              <a:t> </a:t>
            </a:r>
            <a:r>
              <a:rPr dirty="0"/>
              <a:t>SE</a:t>
            </a:r>
            <a:r>
              <a:rPr dirty="0" spc="-114"/>
              <a:t> </a:t>
            </a:r>
            <a:r>
              <a:rPr dirty="0" spc="-50"/>
              <a:t>GASTA?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365885" y="1391793"/>
            <a:ext cx="7691755" cy="21647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6350" indent="101600">
              <a:lnSpc>
                <a:spcPct val="101099"/>
              </a:lnSpc>
              <a:spcBef>
                <a:spcPts val="85"/>
              </a:spcBef>
            </a:pP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municipio ejerce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recursos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financieros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prestación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bienes y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servicios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población,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como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son: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seguridad pública,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obras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públicas,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alumbrado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público,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limpia y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recolección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basura,</a:t>
            </a:r>
            <a:r>
              <a:rPr dirty="0" sz="1400" spc="-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mercados,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panteones,</a:t>
            </a:r>
            <a:r>
              <a:rPr dirty="0" sz="1400" spc="-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rastro,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algn="just" marL="12700" marR="5080" indent="88265">
              <a:lnSpc>
                <a:spcPct val="100000"/>
              </a:lnSpc>
            </a:pP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Debe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organizar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presupuesto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acuerdo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clasificaciones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establecidas </a:t>
            </a:r>
            <a:r>
              <a:rPr dirty="0" sz="1400" spc="100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Consejo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Nacional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Armonización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Contable</a:t>
            </a:r>
            <a:r>
              <a:rPr dirty="0" sz="14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35">
                <a:solidFill>
                  <a:srgbClr val="FF9933"/>
                </a:solidFill>
                <a:latin typeface="Arial MT"/>
                <a:cs typeface="Arial MT"/>
              </a:rPr>
              <a:t>(CONAC)</a:t>
            </a:r>
            <a:r>
              <a:rPr dirty="0" sz="1400" spc="-40">
                <a:solidFill>
                  <a:srgbClr val="FF9933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conformidad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establecido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Ley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General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Contabilidad Gubernamental, quien establece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presentar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el gasto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ordenado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acuerdo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al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Clasificador </a:t>
            </a:r>
            <a:r>
              <a:rPr dirty="0" sz="1400" spc="100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Objeto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Gasto,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esta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muestra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presupuesto que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ejercerá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acuerdo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 naturaleza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bienes,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servicios,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activos</a:t>
            </a:r>
            <a:r>
              <a:rPr dirty="0" sz="14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pasivos</a:t>
            </a:r>
            <a:r>
              <a:rPr dirty="0" sz="1400" spc="-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financieros.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5769" y="228727"/>
            <a:ext cx="31559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¿EN</a:t>
            </a:r>
            <a:r>
              <a:rPr dirty="0" spc="-140"/>
              <a:t> </a:t>
            </a:r>
            <a:r>
              <a:rPr dirty="0" spc="45"/>
              <a:t>QUÉ</a:t>
            </a:r>
            <a:r>
              <a:rPr dirty="0" spc="-135"/>
              <a:t> </a:t>
            </a:r>
            <a:r>
              <a:rPr dirty="0"/>
              <a:t>SE</a:t>
            </a:r>
            <a:r>
              <a:rPr dirty="0" spc="-114"/>
              <a:t> </a:t>
            </a:r>
            <a:r>
              <a:rPr dirty="0" spc="-50"/>
              <a:t>GASTA?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0276" y="1385696"/>
            <a:ext cx="719645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3815">
              <a:lnSpc>
                <a:spcPct val="100000"/>
              </a:lnSpc>
              <a:spcBef>
                <a:spcPts val="105"/>
              </a:spcBef>
            </a:pPr>
            <a:r>
              <a:rPr dirty="0" sz="1400" spc="35">
                <a:solidFill>
                  <a:srgbClr val="17406C"/>
                </a:solidFill>
                <a:latin typeface="Arial MT"/>
                <a:cs typeface="Arial MT"/>
              </a:rPr>
              <a:t>Así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como,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asignaciones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destinadas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mejorar</a:t>
            </a: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calidad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vida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bienestar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ciudadanos,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través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programas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sociales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,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infraestructura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social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proyectos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estratégicos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,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mismos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encuentran considerados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dentro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del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presupuesto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aprobado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distribuido</a:t>
            </a: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diferentes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Dependencias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que</a:t>
            </a: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conforman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Municipio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Corregidora.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6117" y="3264408"/>
            <a:ext cx="3207385" cy="601980"/>
            <a:chOff x="1746117" y="3264408"/>
            <a:chExt cx="3207385" cy="601980"/>
          </a:xfrm>
        </p:grpSpPr>
        <p:sp>
          <p:nvSpPr>
            <p:cNvPr id="5" name="object 5"/>
            <p:cNvSpPr/>
            <p:nvPr/>
          </p:nvSpPr>
          <p:spPr>
            <a:xfrm>
              <a:off x="1746117" y="3264408"/>
              <a:ext cx="3207385" cy="601980"/>
            </a:xfrm>
            <a:custGeom>
              <a:avLst/>
              <a:gdLst/>
              <a:ahLst/>
              <a:cxnLst/>
              <a:rect l="l" t="t" r="r" b="b"/>
              <a:pathLst>
                <a:path w="3207385" h="601979">
                  <a:moveTo>
                    <a:pt x="3009397" y="0"/>
                  </a:moveTo>
                  <a:lnTo>
                    <a:pt x="19055" y="0"/>
                  </a:lnTo>
                  <a:lnTo>
                    <a:pt x="9782" y="1879"/>
                  </a:lnTo>
                  <a:lnTo>
                    <a:pt x="3069" y="6842"/>
                  </a:lnTo>
                  <a:lnTo>
                    <a:pt x="0" y="13876"/>
                  </a:lnTo>
                  <a:lnTo>
                    <a:pt x="1656" y="21970"/>
                  </a:lnTo>
                  <a:lnTo>
                    <a:pt x="177805" y="293115"/>
                  </a:lnTo>
                  <a:lnTo>
                    <a:pt x="375417" y="601979"/>
                  </a:lnTo>
                  <a:lnTo>
                    <a:pt x="3009397" y="601979"/>
                  </a:lnTo>
                  <a:lnTo>
                    <a:pt x="3017144" y="598804"/>
                  </a:lnTo>
                  <a:lnTo>
                    <a:pt x="3019049" y="594105"/>
                  </a:lnTo>
                  <a:lnTo>
                    <a:pt x="3204977" y="307213"/>
                  </a:lnTo>
                  <a:lnTo>
                    <a:pt x="3206882" y="304164"/>
                  </a:lnTo>
                  <a:lnTo>
                    <a:pt x="3206882" y="297814"/>
                  </a:lnTo>
                  <a:lnTo>
                    <a:pt x="3204977" y="293115"/>
                  </a:lnTo>
                  <a:lnTo>
                    <a:pt x="3019049" y="7874"/>
                  </a:lnTo>
                  <a:lnTo>
                    <a:pt x="3017144" y="3175"/>
                  </a:lnTo>
                  <a:lnTo>
                    <a:pt x="3009397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46117" y="3558540"/>
              <a:ext cx="375285" cy="307975"/>
            </a:xfrm>
            <a:custGeom>
              <a:avLst/>
              <a:gdLst/>
              <a:ahLst/>
              <a:cxnLst/>
              <a:rect l="l" t="t" r="r" b="b"/>
              <a:pathLst>
                <a:path w="375285" h="307975">
                  <a:moveTo>
                    <a:pt x="177805" y="0"/>
                  </a:moveTo>
                  <a:lnTo>
                    <a:pt x="179710" y="4699"/>
                  </a:lnTo>
                  <a:lnTo>
                    <a:pt x="179710" y="10922"/>
                  </a:lnTo>
                  <a:lnTo>
                    <a:pt x="177805" y="14097"/>
                  </a:lnTo>
                  <a:lnTo>
                    <a:pt x="1656" y="286004"/>
                  </a:lnTo>
                  <a:lnTo>
                    <a:pt x="0" y="293381"/>
                  </a:lnTo>
                  <a:lnTo>
                    <a:pt x="3069" y="300450"/>
                  </a:lnTo>
                  <a:lnTo>
                    <a:pt x="9782" y="305756"/>
                  </a:lnTo>
                  <a:lnTo>
                    <a:pt x="19055" y="307848"/>
                  </a:lnTo>
                  <a:lnTo>
                    <a:pt x="375290" y="307848"/>
                  </a:lnTo>
                  <a:lnTo>
                    <a:pt x="177805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588" y="3441204"/>
              <a:ext cx="328409" cy="3146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7869" y="3488436"/>
              <a:ext cx="184912" cy="167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3441204"/>
              <a:ext cx="1732026" cy="3146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6552" y="3488436"/>
              <a:ext cx="1619377" cy="1676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746117" y="4104132"/>
            <a:ext cx="3207385" cy="601980"/>
            <a:chOff x="1746117" y="4104132"/>
            <a:chExt cx="3207385" cy="601980"/>
          </a:xfrm>
        </p:grpSpPr>
        <p:sp>
          <p:nvSpPr>
            <p:cNvPr id="12" name="object 12"/>
            <p:cNvSpPr/>
            <p:nvPr/>
          </p:nvSpPr>
          <p:spPr>
            <a:xfrm>
              <a:off x="1746117" y="4104132"/>
              <a:ext cx="3207385" cy="601980"/>
            </a:xfrm>
            <a:custGeom>
              <a:avLst/>
              <a:gdLst/>
              <a:ahLst/>
              <a:cxnLst/>
              <a:rect l="l" t="t" r="r" b="b"/>
              <a:pathLst>
                <a:path w="3207385" h="601979">
                  <a:moveTo>
                    <a:pt x="3009397" y="0"/>
                  </a:moveTo>
                  <a:lnTo>
                    <a:pt x="19055" y="0"/>
                  </a:lnTo>
                  <a:lnTo>
                    <a:pt x="9782" y="1879"/>
                  </a:lnTo>
                  <a:lnTo>
                    <a:pt x="3069" y="6842"/>
                  </a:lnTo>
                  <a:lnTo>
                    <a:pt x="0" y="13876"/>
                  </a:lnTo>
                  <a:lnTo>
                    <a:pt x="1656" y="21971"/>
                  </a:lnTo>
                  <a:lnTo>
                    <a:pt x="177805" y="293116"/>
                  </a:lnTo>
                  <a:lnTo>
                    <a:pt x="375417" y="601980"/>
                  </a:lnTo>
                  <a:lnTo>
                    <a:pt x="3009397" y="601980"/>
                  </a:lnTo>
                  <a:lnTo>
                    <a:pt x="3017144" y="598805"/>
                  </a:lnTo>
                  <a:lnTo>
                    <a:pt x="3019049" y="594106"/>
                  </a:lnTo>
                  <a:lnTo>
                    <a:pt x="3204977" y="307213"/>
                  </a:lnTo>
                  <a:lnTo>
                    <a:pt x="3206882" y="304165"/>
                  </a:lnTo>
                  <a:lnTo>
                    <a:pt x="3206882" y="297815"/>
                  </a:lnTo>
                  <a:lnTo>
                    <a:pt x="3204977" y="293116"/>
                  </a:lnTo>
                  <a:lnTo>
                    <a:pt x="3019049" y="7874"/>
                  </a:lnTo>
                  <a:lnTo>
                    <a:pt x="3017144" y="3175"/>
                  </a:lnTo>
                  <a:lnTo>
                    <a:pt x="3009397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46117" y="4396740"/>
              <a:ext cx="375285" cy="309880"/>
            </a:xfrm>
            <a:custGeom>
              <a:avLst/>
              <a:gdLst/>
              <a:ahLst/>
              <a:cxnLst/>
              <a:rect l="l" t="t" r="r" b="b"/>
              <a:pathLst>
                <a:path w="375285" h="309879">
                  <a:moveTo>
                    <a:pt x="177805" y="0"/>
                  </a:moveTo>
                  <a:lnTo>
                    <a:pt x="179710" y="4699"/>
                  </a:lnTo>
                  <a:lnTo>
                    <a:pt x="179710" y="11049"/>
                  </a:lnTo>
                  <a:lnTo>
                    <a:pt x="177805" y="14097"/>
                  </a:lnTo>
                  <a:lnTo>
                    <a:pt x="1656" y="287401"/>
                  </a:lnTo>
                  <a:lnTo>
                    <a:pt x="0" y="294798"/>
                  </a:lnTo>
                  <a:lnTo>
                    <a:pt x="3069" y="301910"/>
                  </a:lnTo>
                  <a:lnTo>
                    <a:pt x="9782" y="307260"/>
                  </a:lnTo>
                  <a:lnTo>
                    <a:pt x="19055" y="309372"/>
                  </a:lnTo>
                  <a:lnTo>
                    <a:pt x="375290" y="309372"/>
                  </a:lnTo>
                  <a:lnTo>
                    <a:pt x="177805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7504" y="4285475"/>
              <a:ext cx="363474" cy="3162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6150" y="4333367"/>
              <a:ext cx="231648" cy="167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1240" y="4285475"/>
              <a:ext cx="2251710" cy="3162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9886" y="4333367"/>
              <a:ext cx="2144776" cy="16763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746117" y="4864608"/>
            <a:ext cx="3207385" cy="601980"/>
            <a:chOff x="1746117" y="4864608"/>
            <a:chExt cx="3207385" cy="601980"/>
          </a:xfrm>
        </p:grpSpPr>
        <p:sp>
          <p:nvSpPr>
            <p:cNvPr id="19" name="object 19"/>
            <p:cNvSpPr/>
            <p:nvPr/>
          </p:nvSpPr>
          <p:spPr>
            <a:xfrm>
              <a:off x="1746117" y="4864608"/>
              <a:ext cx="3207385" cy="601980"/>
            </a:xfrm>
            <a:custGeom>
              <a:avLst/>
              <a:gdLst/>
              <a:ahLst/>
              <a:cxnLst/>
              <a:rect l="l" t="t" r="r" b="b"/>
              <a:pathLst>
                <a:path w="3207385" h="601979">
                  <a:moveTo>
                    <a:pt x="3009397" y="0"/>
                  </a:moveTo>
                  <a:lnTo>
                    <a:pt x="19055" y="0"/>
                  </a:lnTo>
                  <a:lnTo>
                    <a:pt x="9782" y="1879"/>
                  </a:lnTo>
                  <a:lnTo>
                    <a:pt x="3069" y="6842"/>
                  </a:lnTo>
                  <a:lnTo>
                    <a:pt x="0" y="13876"/>
                  </a:lnTo>
                  <a:lnTo>
                    <a:pt x="1656" y="21971"/>
                  </a:lnTo>
                  <a:lnTo>
                    <a:pt x="177805" y="293116"/>
                  </a:lnTo>
                  <a:lnTo>
                    <a:pt x="375417" y="601980"/>
                  </a:lnTo>
                  <a:lnTo>
                    <a:pt x="3009397" y="601980"/>
                  </a:lnTo>
                  <a:lnTo>
                    <a:pt x="3017144" y="598805"/>
                  </a:lnTo>
                  <a:lnTo>
                    <a:pt x="3019049" y="594106"/>
                  </a:lnTo>
                  <a:lnTo>
                    <a:pt x="3204977" y="307213"/>
                  </a:lnTo>
                  <a:lnTo>
                    <a:pt x="3206882" y="304165"/>
                  </a:lnTo>
                  <a:lnTo>
                    <a:pt x="3206882" y="297815"/>
                  </a:lnTo>
                  <a:lnTo>
                    <a:pt x="3204977" y="293116"/>
                  </a:lnTo>
                  <a:lnTo>
                    <a:pt x="3019049" y="7874"/>
                  </a:lnTo>
                  <a:lnTo>
                    <a:pt x="3017144" y="3175"/>
                  </a:lnTo>
                  <a:lnTo>
                    <a:pt x="3009397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46117" y="5157216"/>
              <a:ext cx="375285" cy="309880"/>
            </a:xfrm>
            <a:custGeom>
              <a:avLst/>
              <a:gdLst/>
              <a:ahLst/>
              <a:cxnLst/>
              <a:rect l="l" t="t" r="r" b="b"/>
              <a:pathLst>
                <a:path w="375285" h="309879">
                  <a:moveTo>
                    <a:pt x="177805" y="0"/>
                  </a:moveTo>
                  <a:lnTo>
                    <a:pt x="179710" y="4698"/>
                  </a:lnTo>
                  <a:lnTo>
                    <a:pt x="179710" y="11048"/>
                  </a:lnTo>
                  <a:lnTo>
                    <a:pt x="177805" y="14096"/>
                  </a:lnTo>
                  <a:lnTo>
                    <a:pt x="1656" y="287400"/>
                  </a:lnTo>
                  <a:lnTo>
                    <a:pt x="0" y="294798"/>
                  </a:lnTo>
                  <a:lnTo>
                    <a:pt x="3069" y="301910"/>
                  </a:lnTo>
                  <a:lnTo>
                    <a:pt x="9782" y="307260"/>
                  </a:lnTo>
                  <a:lnTo>
                    <a:pt x="19055" y="309371"/>
                  </a:lnTo>
                  <a:lnTo>
                    <a:pt x="375290" y="309371"/>
                  </a:lnTo>
                  <a:lnTo>
                    <a:pt x="177805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0280" y="4974348"/>
              <a:ext cx="2198370" cy="3146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9561" y="5021834"/>
              <a:ext cx="2089277" cy="1676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0988" y="5141988"/>
              <a:ext cx="1536953" cy="3146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0269" y="5189169"/>
              <a:ext cx="1437385" cy="16794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146803" y="2667000"/>
            <a:ext cx="7269480" cy="3152140"/>
            <a:chOff x="4146803" y="2667000"/>
            <a:chExt cx="7269480" cy="315214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75903" y="2778252"/>
              <a:ext cx="3040379" cy="30403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04656" y="3279648"/>
              <a:ext cx="3208655" cy="600710"/>
            </a:xfrm>
            <a:custGeom>
              <a:avLst/>
              <a:gdLst/>
              <a:ahLst/>
              <a:cxnLst/>
              <a:rect l="l" t="t" r="r" b="b"/>
              <a:pathLst>
                <a:path w="3208654" h="600710">
                  <a:moveTo>
                    <a:pt x="3010794" y="0"/>
                  </a:moveTo>
                  <a:lnTo>
                    <a:pt x="19055" y="0"/>
                  </a:lnTo>
                  <a:lnTo>
                    <a:pt x="9782" y="1877"/>
                  </a:lnTo>
                  <a:lnTo>
                    <a:pt x="3069" y="6826"/>
                  </a:lnTo>
                  <a:lnTo>
                    <a:pt x="0" y="13823"/>
                  </a:lnTo>
                  <a:lnTo>
                    <a:pt x="1656" y="21843"/>
                  </a:lnTo>
                  <a:lnTo>
                    <a:pt x="177932" y="292353"/>
                  </a:lnTo>
                  <a:lnTo>
                    <a:pt x="375544" y="600456"/>
                  </a:lnTo>
                  <a:lnTo>
                    <a:pt x="3010794" y="600456"/>
                  </a:lnTo>
                  <a:lnTo>
                    <a:pt x="3018541" y="597281"/>
                  </a:lnTo>
                  <a:lnTo>
                    <a:pt x="3020446" y="592582"/>
                  </a:lnTo>
                  <a:lnTo>
                    <a:pt x="3206501" y="306450"/>
                  </a:lnTo>
                  <a:lnTo>
                    <a:pt x="3208406" y="303402"/>
                  </a:lnTo>
                  <a:lnTo>
                    <a:pt x="3208406" y="297052"/>
                  </a:lnTo>
                  <a:lnTo>
                    <a:pt x="3206501" y="292353"/>
                  </a:lnTo>
                  <a:lnTo>
                    <a:pt x="3020446" y="7874"/>
                  </a:lnTo>
                  <a:lnTo>
                    <a:pt x="3018541" y="3175"/>
                  </a:lnTo>
                  <a:lnTo>
                    <a:pt x="3010794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304676" y="3572255"/>
              <a:ext cx="377190" cy="307975"/>
            </a:xfrm>
            <a:custGeom>
              <a:avLst/>
              <a:gdLst/>
              <a:ahLst/>
              <a:cxnLst/>
              <a:rect l="l" t="t" r="r" b="b"/>
              <a:pathLst>
                <a:path w="377189" h="307975">
                  <a:moveTo>
                    <a:pt x="178548" y="0"/>
                  </a:moveTo>
                  <a:lnTo>
                    <a:pt x="180453" y="4699"/>
                  </a:lnTo>
                  <a:lnTo>
                    <a:pt x="180453" y="10922"/>
                  </a:lnTo>
                  <a:lnTo>
                    <a:pt x="178548" y="14097"/>
                  </a:lnTo>
                  <a:lnTo>
                    <a:pt x="1637" y="286004"/>
                  </a:lnTo>
                  <a:lnTo>
                    <a:pt x="0" y="293381"/>
                  </a:lnTo>
                  <a:lnTo>
                    <a:pt x="3113" y="300450"/>
                  </a:lnTo>
                  <a:lnTo>
                    <a:pt x="9870" y="305756"/>
                  </a:lnTo>
                  <a:lnTo>
                    <a:pt x="19163" y="307848"/>
                  </a:lnTo>
                  <a:lnTo>
                    <a:pt x="376795" y="307848"/>
                  </a:lnTo>
                  <a:lnTo>
                    <a:pt x="178548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6251" y="3413747"/>
              <a:ext cx="1460753" cy="31624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4897" y="3461893"/>
              <a:ext cx="1341627" cy="1676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97267" y="3413747"/>
              <a:ext cx="250685" cy="3162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85913" y="3461893"/>
              <a:ext cx="121920" cy="1676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2423" y="3413747"/>
              <a:ext cx="982218" cy="3162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91069" y="3461893"/>
              <a:ext cx="872058" cy="1676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94347" y="3578339"/>
              <a:ext cx="774953" cy="31624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4517" y="3626485"/>
              <a:ext cx="668820" cy="1676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304656" y="4133088"/>
              <a:ext cx="3208655" cy="600710"/>
            </a:xfrm>
            <a:custGeom>
              <a:avLst/>
              <a:gdLst/>
              <a:ahLst/>
              <a:cxnLst/>
              <a:rect l="l" t="t" r="r" b="b"/>
              <a:pathLst>
                <a:path w="3208654" h="600710">
                  <a:moveTo>
                    <a:pt x="3010794" y="0"/>
                  </a:moveTo>
                  <a:lnTo>
                    <a:pt x="19055" y="0"/>
                  </a:lnTo>
                  <a:lnTo>
                    <a:pt x="9782" y="1877"/>
                  </a:lnTo>
                  <a:lnTo>
                    <a:pt x="3069" y="6826"/>
                  </a:lnTo>
                  <a:lnTo>
                    <a:pt x="0" y="13823"/>
                  </a:lnTo>
                  <a:lnTo>
                    <a:pt x="1656" y="21843"/>
                  </a:lnTo>
                  <a:lnTo>
                    <a:pt x="177932" y="292354"/>
                  </a:lnTo>
                  <a:lnTo>
                    <a:pt x="375544" y="600456"/>
                  </a:lnTo>
                  <a:lnTo>
                    <a:pt x="3010794" y="600456"/>
                  </a:lnTo>
                  <a:lnTo>
                    <a:pt x="3018541" y="597281"/>
                  </a:lnTo>
                  <a:lnTo>
                    <a:pt x="3020446" y="592582"/>
                  </a:lnTo>
                  <a:lnTo>
                    <a:pt x="3206501" y="306450"/>
                  </a:lnTo>
                  <a:lnTo>
                    <a:pt x="3208406" y="303403"/>
                  </a:lnTo>
                  <a:lnTo>
                    <a:pt x="3208406" y="297053"/>
                  </a:lnTo>
                  <a:lnTo>
                    <a:pt x="3206501" y="292354"/>
                  </a:lnTo>
                  <a:lnTo>
                    <a:pt x="3020446" y="7874"/>
                  </a:lnTo>
                  <a:lnTo>
                    <a:pt x="3018541" y="3175"/>
                  </a:lnTo>
                  <a:lnTo>
                    <a:pt x="3010794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304676" y="4425695"/>
              <a:ext cx="377190" cy="307975"/>
            </a:xfrm>
            <a:custGeom>
              <a:avLst/>
              <a:gdLst/>
              <a:ahLst/>
              <a:cxnLst/>
              <a:rect l="l" t="t" r="r" b="b"/>
              <a:pathLst>
                <a:path w="377189" h="307975">
                  <a:moveTo>
                    <a:pt x="178548" y="0"/>
                  </a:moveTo>
                  <a:lnTo>
                    <a:pt x="180453" y="4698"/>
                  </a:lnTo>
                  <a:lnTo>
                    <a:pt x="180453" y="10921"/>
                  </a:lnTo>
                  <a:lnTo>
                    <a:pt x="178548" y="14096"/>
                  </a:lnTo>
                  <a:lnTo>
                    <a:pt x="1637" y="286003"/>
                  </a:lnTo>
                  <a:lnTo>
                    <a:pt x="0" y="293381"/>
                  </a:lnTo>
                  <a:lnTo>
                    <a:pt x="3113" y="300450"/>
                  </a:lnTo>
                  <a:lnTo>
                    <a:pt x="9870" y="305756"/>
                  </a:lnTo>
                  <a:lnTo>
                    <a:pt x="19163" y="307847"/>
                  </a:lnTo>
                  <a:lnTo>
                    <a:pt x="376795" y="307847"/>
                  </a:lnTo>
                  <a:lnTo>
                    <a:pt x="178548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2703" y="4241279"/>
              <a:ext cx="371106" cy="31624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21349" y="4289805"/>
              <a:ext cx="242214" cy="1676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14059" y="4241279"/>
              <a:ext cx="2353817" cy="31624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03086" y="4289805"/>
              <a:ext cx="2241422" cy="1676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44411" y="4408919"/>
              <a:ext cx="1111758" cy="31624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33438" y="4457445"/>
              <a:ext cx="992949" cy="16763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304656" y="4864607"/>
              <a:ext cx="3208655" cy="601980"/>
            </a:xfrm>
            <a:custGeom>
              <a:avLst/>
              <a:gdLst/>
              <a:ahLst/>
              <a:cxnLst/>
              <a:rect l="l" t="t" r="r" b="b"/>
              <a:pathLst>
                <a:path w="3208654" h="601979">
                  <a:moveTo>
                    <a:pt x="3010794" y="0"/>
                  </a:moveTo>
                  <a:lnTo>
                    <a:pt x="19055" y="0"/>
                  </a:lnTo>
                  <a:lnTo>
                    <a:pt x="9782" y="1879"/>
                  </a:lnTo>
                  <a:lnTo>
                    <a:pt x="3069" y="6842"/>
                  </a:lnTo>
                  <a:lnTo>
                    <a:pt x="0" y="13876"/>
                  </a:lnTo>
                  <a:lnTo>
                    <a:pt x="1656" y="21971"/>
                  </a:lnTo>
                  <a:lnTo>
                    <a:pt x="177932" y="293116"/>
                  </a:lnTo>
                  <a:lnTo>
                    <a:pt x="375544" y="601980"/>
                  </a:lnTo>
                  <a:lnTo>
                    <a:pt x="3010794" y="601980"/>
                  </a:lnTo>
                  <a:lnTo>
                    <a:pt x="3018541" y="598805"/>
                  </a:lnTo>
                  <a:lnTo>
                    <a:pt x="3020446" y="594106"/>
                  </a:lnTo>
                  <a:lnTo>
                    <a:pt x="3206501" y="307213"/>
                  </a:lnTo>
                  <a:lnTo>
                    <a:pt x="3208406" y="304165"/>
                  </a:lnTo>
                  <a:lnTo>
                    <a:pt x="3208406" y="297815"/>
                  </a:lnTo>
                  <a:lnTo>
                    <a:pt x="3206501" y="293116"/>
                  </a:lnTo>
                  <a:lnTo>
                    <a:pt x="3020446" y="7874"/>
                  </a:lnTo>
                  <a:lnTo>
                    <a:pt x="3018541" y="3175"/>
                  </a:lnTo>
                  <a:lnTo>
                    <a:pt x="3010794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304676" y="5157216"/>
              <a:ext cx="377190" cy="309880"/>
            </a:xfrm>
            <a:custGeom>
              <a:avLst/>
              <a:gdLst/>
              <a:ahLst/>
              <a:cxnLst/>
              <a:rect l="l" t="t" r="r" b="b"/>
              <a:pathLst>
                <a:path w="377189" h="309879">
                  <a:moveTo>
                    <a:pt x="178548" y="0"/>
                  </a:moveTo>
                  <a:lnTo>
                    <a:pt x="180453" y="4698"/>
                  </a:lnTo>
                  <a:lnTo>
                    <a:pt x="180453" y="11048"/>
                  </a:lnTo>
                  <a:lnTo>
                    <a:pt x="178548" y="14096"/>
                  </a:lnTo>
                  <a:lnTo>
                    <a:pt x="1637" y="287400"/>
                  </a:lnTo>
                  <a:lnTo>
                    <a:pt x="0" y="294798"/>
                  </a:lnTo>
                  <a:lnTo>
                    <a:pt x="3113" y="301910"/>
                  </a:lnTo>
                  <a:lnTo>
                    <a:pt x="9870" y="307260"/>
                  </a:lnTo>
                  <a:lnTo>
                    <a:pt x="19163" y="309371"/>
                  </a:lnTo>
                  <a:lnTo>
                    <a:pt x="376795" y="309371"/>
                  </a:lnTo>
                  <a:lnTo>
                    <a:pt x="178548" y="0"/>
                  </a:lnTo>
                  <a:close/>
                </a:path>
              </a:pathLst>
            </a:custGeom>
            <a:solidFill>
              <a:srgbClr val="005E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34227" y="5035308"/>
              <a:ext cx="2672333" cy="31469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22873" y="5083175"/>
              <a:ext cx="2560447" cy="1676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146803" y="2667000"/>
              <a:ext cx="1679575" cy="372110"/>
            </a:xfrm>
            <a:custGeom>
              <a:avLst/>
              <a:gdLst/>
              <a:ahLst/>
              <a:cxnLst/>
              <a:rect l="l" t="t" r="r" b="b"/>
              <a:pathLst>
                <a:path w="1679575" h="372110">
                  <a:moveTo>
                    <a:pt x="1679448" y="0"/>
                  </a:moveTo>
                  <a:lnTo>
                    <a:pt x="0" y="0"/>
                  </a:lnTo>
                  <a:lnTo>
                    <a:pt x="0" y="371855"/>
                  </a:lnTo>
                  <a:lnTo>
                    <a:pt x="1679448" y="371855"/>
                  </a:lnTo>
                  <a:lnTo>
                    <a:pt x="1679448" y="0"/>
                  </a:lnTo>
                  <a:close/>
                </a:path>
              </a:pathLst>
            </a:custGeom>
            <a:solidFill>
              <a:srgbClr val="3C8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25695" y="2721851"/>
              <a:ext cx="1133094" cy="31624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14341" y="2769743"/>
              <a:ext cx="1048169" cy="167639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62600"/>
            <a:ext cx="11925300" cy="1062355"/>
            <a:chOff x="0" y="5562600"/>
            <a:chExt cx="11925300" cy="1062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3776" y="5658611"/>
              <a:ext cx="2937510" cy="4823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147" y="5682995"/>
              <a:ext cx="1555242" cy="4838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13859" y="5562600"/>
              <a:ext cx="2936875" cy="481965"/>
            </a:xfrm>
            <a:custGeom>
              <a:avLst/>
              <a:gdLst/>
              <a:ahLst/>
              <a:cxnLst/>
              <a:rect l="l" t="t" r="r" b="b"/>
              <a:pathLst>
                <a:path w="2936875" h="481964">
                  <a:moveTo>
                    <a:pt x="2856484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19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4"/>
                  </a:lnTo>
                  <a:lnTo>
                    <a:pt x="2856484" y="481584"/>
                  </a:lnTo>
                  <a:lnTo>
                    <a:pt x="2887724" y="475275"/>
                  </a:lnTo>
                  <a:lnTo>
                    <a:pt x="2913237" y="458073"/>
                  </a:lnTo>
                  <a:lnTo>
                    <a:pt x="2930439" y="432560"/>
                  </a:lnTo>
                  <a:lnTo>
                    <a:pt x="2936747" y="401319"/>
                  </a:lnTo>
                  <a:lnTo>
                    <a:pt x="2936747" y="80263"/>
                  </a:lnTo>
                  <a:lnTo>
                    <a:pt x="2930439" y="49023"/>
                  </a:lnTo>
                  <a:lnTo>
                    <a:pt x="2913237" y="23510"/>
                  </a:lnTo>
                  <a:lnTo>
                    <a:pt x="2887724" y="6308"/>
                  </a:lnTo>
                  <a:lnTo>
                    <a:pt x="2856484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9219" y="228727"/>
            <a:ext cx="63671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CLASIFICACIÓN</a:t>
            </a:r>
            <a:r>
              <a:rPr dirty="0" spc="-114"/>
              <a:t> </a:t>
            </a:r>
            <a:r>
              <a:rPr dirty="0" spc="5"/>
              <a:t>POR</a:t>
            </a:r>
            <a:r>
              <a:rPr dirty="0" spc="-114"/>
              <a:t> </a:t>
            </a:r>
            <a:r>
              <a:rPr dirty="0" spc="15"/>
              <a:t>OBJETO</a:t>
            </a:r>
            <a:r>
              <a:rPr dirty="0" spc="-125"/>
              <a:t> </a:t>
            </a:r>
            <a:r>
              <a:rPr dirty="0" spc="10"/>
              <a:t>DEL</a:t>
            </a:r>
            <a:r>
              <a:rPr dirty="0" spc="-110"/>
              <a:t> </a:t>
            </a:r>
            <a:r>
              <a:rPr dirty="0" spc="-10"/>
              <a:t>GASTO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04672" y="1694688"/>
            <a:ext cx="9627235" cy="3322320"/>
            <a:chOff x="804672" y="1694688"/>
            <a:chExt cx="9627235" cy="33223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2" y="2453640"/>
              <a:ext cx="1374648" cy="2561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319" y="1722120"/>
              <a:ext cx="1376171" cy="25618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5492" y="2449068"/>
              <a:ext cx="1374648" cy="25603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0139" y="1697736"/>
              <a:ext cx="1376172" cy="2561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6312" y="2456688"/>
              <a:ext cx="1374647" cy="2560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960" y="1694688"/>
              <a:ext cx="1376172" cy="2561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7131" y="2449068"/>
              <a:ext cx="1374648" cy="25603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67206" y="2631185"/>
            <a:ext cx="860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Servicios 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P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65" b="1">
                <a:solidFill>
                  <a:srgbClr val="0A5294"/>
                </a:solidFill>
                <a:latin typeface="Arial"/>
                <a:cs typeface="Arial"/>
              </a:rPr>
              <a:t>r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r>
              <a:rPr dirty="0" sz="1200" spc="-25" b="1">
                <a:solidFill>
                  <a:srgbClr val="0A5294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le</a:t>
            </a:r>
            <a:r>
              <a:rPr dirty="0" sz="1200" spc="-2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4176" y="1850897"/>
            <a:ext cx="920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0A5294"/>
                </a:solidFill>
                <a:latin typeface="Arial"/>
                <a:cs typeface="Arial"/>
              </a:rPr>
              <a:t>M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t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25" b="1">
                <a:solidFill>
                  <a:srgbClr val="0A5294"/>
                </a:solidFill>
                <a:latin typeface="Arial"/>
                <a:cs typeface="Arial"/>
              </a:rPr>
              <a:t>ri</a:t>
            </a:r>
            <a:r>
              <a:rPr dirty="0" sz="1200" spc="45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l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-2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r>
              <a:rPr dirty="0" sz="1200" spc="-7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y 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u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i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0A5294"/>
                </a:solidFill>
                <a:latin typeface="Arial"/>
                <a:cs typeface="Arial"/>
              </a:rPr>
              <a:t>ist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1909" y="2568702"/>
            <a:ext cx="795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Servicios </a:t>
            </a:r>
            <a:r>
              <a:rPr dirty="0" sz="1200" spc="-320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0A5294"/>
                </a:solidFill>
                <a:latin typeface="Arial"/>
                <a:cs typeface="Arial"/>
              </a:rPr>
              <a:t>G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ra</a:t>
            </a:r>
            <a:r>
              <a:rPr dirty="0" sz="1200" spc="25" b="1">
                <a:solidFill>
                  <a:srgbClr val="0A5294"/>
                </a:solidFill>
                <a:latin typeface="Arial"/>
                <a:cs typeface="Arial"/>
              </a:rPr>
              <a:t>l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-2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00625" y="1798701"/>
            <a:ext cx="11995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T</a:t>
            </a:r>
            <a:r>
              <a:rPr dirty="0" sz="1200" spc="65" b="1">
                <a:solidFill>
                  <a:srgbClr val="0A5294"/>
                </a:solidFill>
                <a:latin typeface="Arial"/>
                <a:cs typeface="Arial"/>
              </a:rPr>
              <a:t>r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-10" b="1">
                <a:solidFill>
                  <a:srgbClr val="0A5294"/>
                </a:solidFill>
                <a:latin typeface="Arial"/>
                <a:cs typeface="Arial"/>
              </a:rPr>
              <a:t>sf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25" b="1">
                <a:solidFill>
                  <a:srgbClr val="0A5294"/>
                </a:solidFill>
                <a:latin typeface="Arial"/>
                <a:cs typeface="Arial"/>
              </a:rPr>
              <a:t>re</a:t>
            </a:r>
            <a:r>
              <a:rPr dirty="0" sz="1200" spc="2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c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i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s,  </a:t>
            </a:r>
            <a:r>
              <a:rPr dirty="0" sz="1200" spc="5" b="1">
                <a:solidFill>
                  <a:srgbClr val="0A5294"/>
                </a:solidFill>
                <a:latin typeface="Arial"/>
                <a:cs typeface="Arial"/>
              </a:rPr>
              <a:t>Asignaciones,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 S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u</a:t>
            </a: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b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si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d</a:t>
            </a:r>
            <a:r>
              <a:rPr dirty="0" sz="1200" spc="-10" b="1">
                <a:solidFill>
                  <a:srgbClr val="0A5294"/>
                </a:solidFill>
                <a:latin typeface="Arial"/>
                <a:cs typeface="Arial"/>
              </a:rPr>
              <a:t>io</a:t>
            </a:r>
            <a:r>
              <a:rPr dirty="0" sz="1200" spc="-2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r>
              <a:rPr dirty="0" sz="1200" spc="-7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y  </a:t>
            </a: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Otras</a:t>
            </a:r>
            <a:r>
              <a:rPr dirty="0" sz="1200" spc="-8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ayudas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2438" y="2514422"/>
            <a:ext cx="9201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Bienes 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 Muebles, </a:t>
            </a:r>
            <a:r>
              <a:rPr dirty="0" sz="1200" spc="20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0A5294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u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b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l</a:t>
            </a:r>
            <a:r>
              <a:rPr dirty="0" sz="1200" spc="35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-20" b="1">
                <a:solidFill>
                  <a:srgbClr val="0A5294"/>
                </a:solidFill>
                <a:latin typeface="Arial"/>
                <a:cs typeface="Arial"/>
              </a:rPr>
              <a:t>s</a:t>
            </a:r>
            <a:r>
              <a:rPr dirty="0" sz="1200" spc="-7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e 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Intangibles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6620" y="1896617"/>
            <a:ext cx="717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0A5294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dirty="0" sz="1200" spc="-15" b="1">
                <a:solidFill>
                  <a:srgbClr val="0A5294"/>
                </a:solidFill>
                <a:latin typeface="Arial"/>
                <a:cs typeface="Arial"/>
              </a:rPr>
              <a:t>v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5" b="1">
                <a:solidFill>
                  <a:srgbClr val="0A5294"/>
                </a:solidFill>
                <a:latin typeface="Arial"/>
                <a:cs typeface="Arial"/>
              </a:rPr>
              <a:t>rsió</a:t>
            </a:r>
            <a:r>
              <a:rPr dirty="0" sz="1200" spc="-10" b="1">
                <a:solidFill>
                  <a:srgbClr val="0A5294"/>
                </a:solidFill>
                <a:latin typeface="Arial"/>
                <a:cs typeface="Arial"/>
              </a:rPr>
              <a:t>n 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Pública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88577" y="2712846"/>
            <a:ext cx="1101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0A5294"/>
                </a:solidFill>
                <a:latin typeface="Arial"/>
                <a:cs typeface="Arial"/>
              </a:rPr>
              <a:t>D</a:t>
            </a:r>
            <a:r>
              <a:rPr dirty="0" sz="1200" spc="50" b="1">
                <a:solidFill>
                  <a:srgbClr val="0A5294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u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d</a:t>
            </a:r>
            <a:r>
              <a:rPr dirty="0" sz="1200" spc="45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dirty="0" sz="1200" spc="-65" b="1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0A5294"/>
                </a:solidFill>
                <a:latin typeface="Arial"/>
                <a:cs typeface="Arial"/>
              </a:rPr>
              <a:t>P</a:t>
            </a:r>
            <a:r>
              <a:rPr dirty="0" sz="1200" spc="-5" b="1">
                <a:solidFill>
                  <a:srgbClr val="0A5294"/>
                </a:solidFill>
                <a:latin typeface="Arial"/>
                <a:cs typeface="Arial"/>
              </a:rPr>
              <a:t>ú</a:t>
            </a:r>
            <a:r>
              <a:rPr dirty="0" sz="1200" spc="15" b="1">
                <a:solidFill>
                  <a:srgbClr val="0A5294"/>
                </a:solidFill>
                <a:latin typeface="Arial"/>
                <a:cs typeface="Arial"/>
              </a:rPr>
              <a:t>b</a:t>
            </a:r>
            <a:r>
              <a:rPr dirty="0" sz="1200" spc="5" b="1">
                <a:solidFill>
                  <a:srgbClr val="0A5294"/>
                </a:solidFill>
                <a:latin typeface="Arial"/>
                <a:cs typeface="Arial"/>
              </a:rPr>
              <a:t>lic</a:t>
            </a:r>
            <a:r>
              <a:rPr dirty="0" sz="1200" spc="45" b="1">
                <a:solidFill>
                  <a:srgbClr val="0A5294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579" y="4495927"/>
            <a:ext cx="1257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$619,755,981.00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3967" y="3738117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$98,076,566.00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7246" y="4526407"/>
            <a:ext cx="1257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$504,128,968.00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4053" y="3738117"/>
            <a:ext cx="1261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$129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3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8994" y="4495927"/>
            <a:ext cx="1169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$17,542,261.00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41157" y="3750055"/>
            <a:ext cx="1257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$337,569,483.00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54159" y="4494657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$15,000,000.00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38783" y="2318004"/>
            <a:ext cx="9281160" cy="1920239"/>
            <a:chOff x="938783" y="2318004"/>
            <a:chExt cx="9281160" cy="1920239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783" y="3061716"/>
              <a:ext cx="1080516" cy="10972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3716" y="3057144"/>
              <a:ext cx="929639" cy="11369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3772" y="2668524"/>
              <a:ext cx="1123188" cy="6446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8336" y="3272028"/>
              <a:ext cx="967739" cy="9662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0772" y="2389632"/>
              <a:ext cx="1327403" cy="9022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68967" y="3191256"/>
              <a:ext cx="950976" cy="7787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567672" y="3666744"/>
              <a:ext cx="273050" cy="218440"/>
            </a:xfrm>
            <a:custGeom>
              <a:avLst/>
              <a:gdLst/>
              <a:ahLst/>
              <a:cxnLst/>
              <a:rect l="l" t="t" r="r" b="b"/>
              <a:pathLst>
                <a:path w="273050" h="218439">
                  <a:moveTo>
                    <a:pt x="136398" y="0"/>
                  </a:moveTo>
                  <a:lnTo>
                    <a:pt x="83313" y="8560"/>
                  </a:lnTo>
                  <a:lnTo>
                    <a:pt x="39957" y="31908"/>
                  </a:lnTo>
                  <a:lnTo>
                    <a:pt x="10721" y="66544"/>
                  </a:lnTo>
                  <a:lnTo>
                    <a:pt x="0" y="108965"/>
                  </a:lnTo>
                  <a:lnTo>
                    <a:pt x="10721" y="151387"/>
                  </a:lnTo>
                  <a:lnTo>
                    <a:pt x="39957" y="186023"/>
                  </a:lnTo>
                  <a:lnTo>
                    <a:pt x="83313" y="209371"/>
                  </a:lnTo>
                  <a:lnTo>
                    <a:pt x="136398" y="217931"/>
                  </a:lnTo>
                  <a:lnTo>
                    <a:pt x="189482" y="209371"/>
                  </a:lnTo>
                  <a:lnTo>
                    <a:pt x="232838" y="186023"/>
                  </a:lnTo>
                  <a:lnTo>
                    <a:pt x="262074" y="151387"/>
                  </a:lnTo>
                  <a:lnTo>
                    <a:pt x="272796" y="108965"/>
                  </a:lnTo>
                  <a:lnTo>
                    <a:pt x="262074" y="66544"/>
                  </a:lnTo>
                  <a:lnTo>
                    <a:pt x="232838" y="31908"/>
                  </a:lnTo>
                  <a:lnTo>
                    <a:pt x="189482" y="8560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8380" y="2318004"/>
              <a:ext cx="1286256" cy="112623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983860" y="5614212"/>
            <a:ext cx="139509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1320"/>
              </a:lnSpc>
              <a:spcBef>
                <a:spcPts val="100"/>
              </a:spcBef>
            </a:pP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r>
              <a:rPr dirty="0" sz="11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GEN</a:t>
            </a:r>
            <a:r>
              <a:rPr dirty="0" sz="1100" spc="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100" spc="25">
                <a:solidFill>
                  <a:srgbClr val="17406C"/>
                </a:solidFill>
                <a:latin typeface="Arial MT"/>
                <a:cs typeface="Arial MT"/>
              </a:rPr>
              <a:t>RA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440"/>
              </a:lnSpc>
            </a:pPr>
            <a:r>
              <a:rPr dirty="0" sz="1200" spc="40" b="1">
                <a:solidFill>
                  <a:srgbClr val="17406C"/>
                </a:solidFill>
                <a:latin typeface="Arial"/>
                <a:cs typeface="Arial"/>
              </a:rPr>
              <a:t>$1,721,511,143.00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24583"/>
            <a:ext cx="11925300" cy="5000625"/>
            <a:chOff x="0" y="1624583"/>
            <a:chExt cx="11925300" cy="5000625"/>
          </a:xfrm>
        </p:grpSpPr>
        <p:sp>
          <p:nvSpPr>
            <p:cNvPr id="3" name="object 3"/>
            <p:cNvSpPr/>
            <p:nvPr/>
          </p:nvSpPr>
          <p:spPr>
            <a:xfrm>
              <a:off x="669036" y="1624583"/>
              <a:ext cx="2258060" cy="2095500"/>
            </a:xfrm>
            <a:custGeom>
              <a:avLst/>
              <a:gdLst/>
              <a:ahLst/>
              <a:cxnLst/>
              <a:rect l="l" t="t" r="r" b="b"/>
              <a:pathLst>
                <a:path w="2258060" h="2095500">
                  <a:moveTo>
                    <a:pt x="1154430" y="0"/>
                  </a:moveTo>
                  <a:lnTo>
                    <a:pt x="1128902" y="380"/>
                  </a:lnTo>
                  <a:lnTo>
                    <a:pt x="1118743" y="0"/>
                  </a:lnTo>
                  <a:lnTo>
                    <a:pt x="1103376" y="0"/>
                  </a:lnTo>
                  <a:lnTo>
                    <a:pt x="989457" y="29463"/>
                  </a:lnTo>
                  <a:lnTo>
                    <a:pt x="884808" y="115696"/>
                  </a:lnTo>
                  <a:lnTo>
                    <a:pt x="846708" y="173481"/>
                  </a:lnTo>
                  <a:lnTo>
                    <a:pt x="816863" y="236854"/>
                  </a:lnTo>
                  <a:lnTo>
                    <a:pt x="794130" y="302640"/>
                  </a:lnTo>
                  <a:lnTo>
                    <a:pt x="777621" y="367791"/>
                  </a:lnTo>
                  <a:lnTo>
                    <a:pt x="766318" y="429005"/>
                  </a:lnTo>
                  <a:lnTo>
                    <a:pt x="759205" y="483235"/>
                  </a:lnTo>
                  <a:lnTo>
                    <a:pt x="752221" y="505205"/>
                  </a:lnTo>
                  <a:lnTo>
                    <a:pt x="737235" y="522858"/>
                  </a:lnTo>
                  <a:lnTo>
                    <a:pt x="716280" y="534542"/>
                  </a:lnTo>
                  <a:lnTo>
                    <a:pt x="691261" y="538861"/>
                  </a:lnTo>
                  <a:lnTo>
                    <a:pt x="673989" y="538606"/>
                  </a:lnTo>
                  <a:lnTo>
                    <a:pt x="605917" y="544829"/>
                  </a:lnTo>
                  <a:lnTo>
                    <a:pt x="456844" y="594105"/>
                  </a:lnTo>
                  <a:lnTo>
                    <a:pt x="394055" y="636269"/>
                  </a:lnTo>
                  <a:lnTo>
                    <a:pt x="334873" y="733678"/>
                  </a:lnTo>
                  <a:lnTo>
                    <a:pt x="318338" y="797687"/>
                  </a:lnTo>
                  <a:lnTo>
                    <a:pt x="308698" y="867155"/>
                  </a:lnTo>
                  <a:lnTo>
                    <a:pt x="304660" y="938402"/>
                  </a:lnTo>
                  <a:lnTo>
                    <a:pt x="304863" y="1008126"/>
                  </a:lnTo>
                  <a:lnTo>
                    <a:pt x="307975" y="1072514"/>
                  </a:lnTo>
                  <a:lnTo>
                    <a:pt x="312661" y="1128267"/>
                  </a:lnTo>
                  <a:lnTo>
                    <a:pt x="308800" y="1153921"/>
                  </a:lnTo>
                  <a:lnTo>
                    <a:pt x="293827" y="1175003"/>
                  </a:lnTo>
                  <a:lnTo>
                    <a:pt x="270459" y="1189227"/>
                  </a:lnTo>
                  <a:lnTo>
                    <a:pt x="238277" y="1194435"/>
                  </a:lnTo>
                  <a:lnTo>
                    <a:pt x="142938" y="1216278"/>
                  </a:lnTo>
                  <a:lnTo>
                    <a:pt x="80098" y="1264285"/>
                  </a:lnTo>
                  <a:lnTo>
                    <a:pt x="45504" y="1312290"/>
                  </a:lnTo>
                  <a:lnTo>
                    <a:pt x="12471" y="1390268"/>
                  </a:lnTo>
                  <a:lnTo>
                    <a:pt x="1079" y="1446656"/>
                  </a:lnTo>
                  <a:lnTo>
                    <a:pt x="0" y="1503299"/>
                  </a:lnTo>
                  <a:lnTo>
                    <a:pt x="8432" y="1559814"/>
                  </a:lnTo>
                  <a:lnTo>
                    <a:pt x="30403" y="1628775"/>
                  </a:lnTo>
                  <a:lnTo>
                    <a:pt x="63284" y="1693037"/>
                  </a:lnTo>
                  <a:lnTo>
                    <a:pt x="106260" y="1752473"/>
                  </a:lnTo>
                  <a:lnTo>
                    <a:pt x="158559" y="1807210"/>
                  </a:lnTo>
                  <a:lnTo>
                    <a:pt x="219430" y="1857120"/>
                  </a:lnTo>
                  <a:lnTo>
                    <a:pt x="288074" y="1902332"/>
                  </a:lnTo>
                  <a:lnTo>
                    <a:pt x="363715" y="1942845"/>
                  </a:lnTo>
                  <a:lnTo>
                    <a:pt x="445579" y="1978532"/>
                  </a:lnTo>
                  <a:lnTo>
                    <a:pt x="532892" y="2009520"/>
                  </a:lnTo>
                  <a:lnTo>
                    <a:pt x="624840" y="2035683"/>
                  </a:lnTo>
                  <a:lnTo>
                    <a:pt x="720725" y="2057145"/>
                  </a:lnTo>
                  <a:lnTo>
                    <a:pt x="819785" y="2073783"/>
                  </a:lnTo>
                  <a:lnTo>
                    <a:pt x="921131" y="2085720"/>
                  </a:lnTo>
                  <a:lnTo>
                    <a:pt x="1024001" y="2092833"/>
                  </a:lnTo>
                  <a:lnTo>
                    <a:pt x="1127633" y="2095245"/>
                  </a:lnTo>
                  <a:lnTo>
                    <a:pt x="1231138" y="2092833"/>
                  </a:lnTo>
                  <a:lnTo>
                    <a:pt x="1333881" y="2085720"/>
                  </a:lnTo>
                  <a:lnTo>
                    <a:pt x="1435100" y="2073783"/>
                  </a:lnTo>
                  <a:lnTo>
                    <a:pt x="1534033" y="2057272"/>
                  </a:lnTo>
                  <a:lnTo>
                    <a:pt x="1629918" y="2035809"/>
                  </a:lnTo>
                  <a:lnTo>
                    <a:pt x="1721865" y="2009774"/>
                  </a:lnTo>
                  <a:lnTo>
                    <a:pt x="1809241" y="1978914"/>
                  </a:lnTo>
                  <a:lnTo>
                    <a:pt x="1891157" y="1943353"/>
                  </a:lnTo>
                  <a:lnTo>
                    <a:pt x="1966976" y="1902967"/>
                  </a:lnTo>
                  <a:lnTo>
                    <a:pt x="2035809" y="1857882"/>
                  </a:lnTo>
                  <a:lnTo>
                    <a:pt x="2096896" y="1808099"/>
                  </a:lnTo>
                  <a:lnTo>
                    <a:pt x="2149602" y="1753489"/>
                  </a:lnTo>
                  <a:lnTo>
                    <a:pt x="2192909" y="1694179"/>
                  </a:lnTo>
                  <a:lnTo>
                    <a:pt x="2226310" y="1630171"/>
                  </a:lnTo>
                  <a:lnTo>
                    <a:pt x="2248789" y="1561338"/>
                  </a:lnTo>
                  <a:lnTo>
                    <a:pt x="2257679" y="1504441"/>
                  </a:lnTo>
                  <a:lnTo>
                    <a:pt x="2256916" y="1447418"/>
                  </a:lnTo>
                  <a:lnTo>
                    <a:pt x="2245614" y="1390650"/>
                  </a:lnTo>
                  <a:lnTo>
                    <a:pt x="2223262" y="1334135"/>
                  </a:lnTo>
                  <a:lnTo>
                    <a:pt x="2177922" y="1264285"/>
                  </a:lnTo>
                  <a:lnTo>
                    <a:pt x="2114931" y="1216278"/>
                  </a:lnTo>
                  <a:lnTo>
                    <a:pt x="2019553" y="1194435"/>
                  </a:lnTo>
                  <a:lnTo>
                    <a:pt x="2016378" y="1194435"/>
                  </a:lnTo>
                  <a:lnTo>
                    <a:pt x="1987422" y="1189227"/>
                  </a:lnTo>
                  <a:lnTo>
                    <a:pt x="1964055" y="1175003"/>
                  </a:lnTo>
                  <a:lnTo>
                    <a:pt x="1949069" y="1153921"/>
                  </a:lnTo>
                  <a:lnTo>
                    <a:pt x="1945258" y="1128267"/>
                  </a:lnTo>
                  <a:lnTo>
                    <a:pt x="1949958" y="1072514"/>
                  </a:lnTo>
                  <a:lnTo>
                    <a:pt x="1953006" y="1008126"/>
                  </a:lnTo>
                  <a:lnTo>
                    <a:pt x="1953259" y="938402"/>
                  </a:lnTo>
                  <a:lnTo>
                    <a:pt x="1949195" y="867155"/>
                  </a:lnTo>
                  <a:lnTo>
                    <a:pt x="1939544" y="797687"/>
                  </a:lnTo>
                  <a:lnTo>
                    <a:pt x="1923033" y="733678"/>
                  </a:lnTo>
                  <a:lnTo>
                    <a:pt x="1898141" y="678688"/>
                  </a:lnTo>
                  <a:lnTo>
                    <a:pt x="1800987" y="594105"/>
                  </a:lnTo>
                  <a:lnTo>
                    <a:pt x="1727453" y="563499"/>
                  </a:lnTo>
                  <a:lnTo>
                    <a:pt x="1583816" y="538606"/>
                  </a:lnTo>
                  <a:lnTo>
                    <a:pt x="1574927" y="538606"/>
                  </a:lnTo>
                  <a:lnTo>
                    <a:pt x="1566926" y="538861"/>
                  </a:lnTo>
                  <a:lnTo>
                    <a:pt x="1541780" y="534542"/>
                  </a:lnTo>
                  <a:lnTo>
                    <a:pt x="1520825" y="522858"/>
                  </a:lnTo>
                  <a:lnTo>
                    <a:pt x="1505839" y="505205"/>
                  </a:lnTo>
                  <a:lnTo>
                    <a:pt x="1498600" y="483235"/>
                  </a:lnTo>
                  <a:lnTo>
                    <a:pt x="1491614" y="429005"/>
                  </a:lnTo>
                  <a:lnTo>
                    <a:pt x="1480312" y="367791"/>
                  </a:lnTo>
                  <a:lnTo>
                    <a:pt x="1463802" y="302640"/>
                  </a:lnTo>
                  <a:lnTo>
                    <a:pt x="1441069" y="236854"/>
                  </a:lnTo>
                  <a:lnTo>
                    <a:pt x="1411224" y="173481"/>
                  </a:lnTo>
                  <a:lnTo>
                    <a:pt x="1373124" y="115696"/>
                  </a:lnTo>
                  <a:lnTo>
                    <a:pt x="1325880" y="66548"/>
                  </a:lnTo>
                  <a:lnTo>
                    <a:pt x="1199769" y="7365"/>
                  </a:lnTo>
                  <a:lnTo>
                    <a:pt x="1175512" y="1524"/>
                  </a:lnTo>
                  <a:lnTo>
                    <a:pt x="1154430" y="0"/>
                  </a:lnTo>
                  <a:close/>
                </a:path>
              </a:pathLst>
            </a:custGeom>
            <a:solidFill>
              <a:srgbClr val="FFCC66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2077212"/>
              <a:ext cx="2168651" cy="41178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1179" y="228727"/>
            <a:ext cx="5483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RESUMEN</a:t>
            </a:r>
            <a:r>
              <a:rPr dirty="0" spc="-135"/>
              <a:t> </a:t>
            </a:r>
            <a:r>
              <a:rPr dirty="0" spc="5"/>
              <a:t>POR</a:t>
            </a:r>
            <a:r>
              <a:rPr dirty="0" spc="-114"/>
              <a:t> </a:t>
            </a:r>
            <a:r>
              <a:rPr dirty="0" spc="15"/>
              <a:t>OBJETO</a:t>
            </a:r>
            <a:r>
              <a:rPr dirty="0" spc="-120"/>
              <a:t> </a:t>
            </a:r>
            <a:r>
              <a:rPr dirty="0" spc="10"/>
              <a:t>DEL</a:t>
            </a:r>
            <a:r>
              <a:rPr dirty="0" spc="-130"/>
              <a:t> </a:t>
            </a:r>
            <a:r>
              <a:rPr dirty="0" spc="-5"/>
              <a:t>GASTO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93617" y="1881504"/>
          <a:ext cx="5643245" cy="325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185"/>
                <a:gridCol w="1762125"/>
              </a:tblGrid>
              <a:tr h="462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081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081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</a:tr>
              <a:tr h="3120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OBJETO</a:t>
                      </a:r>
                      <a:r>
                        <a:rPr dirty="0" sz="9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9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GASTO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117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Servicios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Personales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$619,755,981.00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304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Materiales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Suministros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$98,076,566.00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17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Servicios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Generales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$504,128,968.00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Transferencias, Asignaciones,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Subsidios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Otras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Ayudas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$129,437,884.00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02514"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Bienes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Muebles,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Inmuebles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Intangibles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$17,542,261.00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Inversión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Pública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$337,569,483.00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Deuda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Pública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$15,000,000.00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540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2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GENERAL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66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$1,721,511,143.00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66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64123"/>
            <a:ext cx="11925300" cy="1061085"/>
            <a:chOff x="0" y="5564123"/>
            <a:chExt cx="11925300" cy="1061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1459" y="5660135"/>
              <a:ext cx="2937510" cy="4823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1832" y="5682995"/>
              <a:ext cx="1555241" cy="4854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71544" y="5564123"/>
              <a:ext cx="2936875" cy="481965"/>
            </a:xfrm>
            <a:custGeom>
              <a:avLst/>
              <a:gdLst/>
              <a:ahLst/>
              <a:cxnLst/>
              <a:rect l="l" t="t" r="r" b="b"/>
              <a:pathLst>
                <a:path w="2936875" h="481964">
                  <a:moveTo>
                    <a:pt x="2856483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19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3"/>
                  </a:lnTo>
                  <a:lnTo>
                    <a:pt x="2856483" y="481583"/>
                  </a:lnTo>
                  <a:lnTo>
                    <a:pt x="2887724" y="475275"/>
                  </a:lnTo>
                  <a:lnTo>
                    <a:pt x="2913237" y="458073"/>
                  </a:lnTo>
                  <a:lnTo>
                    <a:pt x="2930439" y="432560"/>
                  </a:lnTo>
                  <a:lnTo>
                    <a:pt x="2936748" y="401319"/>
                  </a:lnTo>
                  <a:lnTo>
                    <a:pt x="2936748" y="80263"/>
                  </a:lnTo>
                  <a:lnTo>
                    <a:pt x="2930439" y="49023"/>
                  </a:lnTo>
                  <a:lnTo>
                    <a:pt x="2913237" y="23510"/>
                  </a:lnTo>
                  <a:lnTo>
                    <a:pt x="2887724" y="6308"/>
                  </a:lnTo>
                  <a:lnTo>
                    <a:pt x="2856483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3497" y="228727"/>
            <a:ext cx="44608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CLASIFICACIÓN</a:t>
            </a:r>
            <a:r>
              <a:rPr dirty="0" spc="-150"/>
              <a:t> </a:t>
            </a:r>
            <a:r>
              <a:rPr dirty="0" spc="30"/>
              <a:t>ECONÓMICA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2349" y="1277493"/>
            <a:ext cx="7783195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72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-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clasificación</a:t>
            </a:r>
            <a:r>
              <a:rPr dirty="0" sz="14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Económica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transacciones</a:t>
            </a:r>
            <a:r>
              <a:rPr dirty="0" sz="1400" spc="-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entes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públicos</a:t>
            </a:r>
            <a:r>
              <a:rPr dirty="0" sz="14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permite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ordenar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gasto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acuerdo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naturaleza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económica,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gasto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corriente</a:t>
            </a:r>
            <a:r>
              <a:rPr dirty="0" sz="14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representa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necesario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operación</a:t>
            </a:r>
            <a:r>
              <a:rPr dirty="0" sz="1400" spc="-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del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municipio</a:t>
            </a:r>
            <a:r>
              <a:rPr dirty="0" sz="1400" spc="-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funcionar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prestar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</a:t>
            </a:r>
            <a:r>
              <a:rPr dirty="0" sz="1400" spc="-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servicios</a:t>
            </a:r>
            <a:r>
              <a:rPr dirty="0" sz="14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públicos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</a:t>
            </a:r>
            <a:r>
              <a:rPr dirty="0" sz="14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cargo;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gasto</a:t>
            </a:r>
            <a:r>
              <a:rPr dirty="0" sz="14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capital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está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relacionado</a:t>
            </a:r>
            <a:r>
              <a:rPr dirty="0" sz="1400" spc="-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principalmente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obra</a:t>
            </a:r>
            <a:r>
              <a:rPr dirty="0" sz="14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infraestructura</a:t>
            </a:r>
            <a:r>
              <a:rPr dirty="0" sz="1400" spc="-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pública.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9026" y="2723133"/>
            <a:ext cx="3088640" cy="892175"/>
            <a:chOff x="1859026" y="2723133"/>
            <a:chExt cx="3088640" cy="892175"/>
          </a:xfrm>
        </p:grpSpPr>
        <p:sp>
          <p:nvSpPr>
            <p:cNvPr id="9" name="object 9"/>
            <p:cNvSpPr/>
            <p:nvPr/>
          </p:nvSpPr>
          <p:spPr>
            <a:xfrm>
              <a:off x="1865376" y="2729483"/>
              <a:ext cx="3075940" cy="879475"/>
            </a:xfrm>
            <a:custGeom>
              <a:avLst/>
              <a:gdLst/>
              <a:ahLst/>
              <a:cxnLst/>
              <a:rect l="l" t="t" r="r" b="b"/>
              <a:pathLst>
                <a:path w="3075940" h="879475">
                  <a:moveTo>
                    <a:pt x="3075431" y="0"/>
                  </a:moveTo>
                  <a:lnTo>
                    <a:pt x="0" y="0"/>
                  </a:lnTo>
                  <a:lnTo>
                    <a:pt x="0" y="879347"/>
                  </a:lnTo>
                  <a:lnTo>
                    <a:pt x="3075431" y="879347"/>
                  </a:lnTo>
                  <a:lnTo>
                    <a:pt x="307543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65376" y="2729483"/>
              <a:ext cx="3075940" cy="879475"/>
            </a:xfrm>
            <a:custGeom>
              <a:avLst/>
              <a:gdLst/>
              <a:ahLst/>
              <a:cxnLst/>
              <a:rect l="l" t="t" r="r" b="b"/>
              <a:pathLst>
                <a:path w="3075940" h="879475">
                  <a:moveTo>
                    <a:pt x="0" y="879347"/>
                  </a:moveTo>
                  <a:lnTo>
                    <a:pt x="3075431" y="879347"/>
                  </a:lnTo>
                  <a:lnTo>
                    <a:pt x="3075431" y="0"/>
                  </a:lnTo>
                  <a:lnTo>
                    <a:pt x="0" y="0"/>
                  </a:lnTo>
                  <a:lnTo>
                    <a:pt x="0" y="879347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859279" y="2723388"/>
            <a:ext cx="3088005" cy="89154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algn="ctr" marL="744220">
              <a:lnSpc>
                <a:spcPct val="100000"/>
              </a:lnSpc>
              <a:spcBef>
                <a:spcPts val="104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GASTO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CORRIENTE</a:t>
            </a:r>
            <a:endParaRPr sz="1400">
              <a:latin typeface="Calibri"/>
              <a:cs typeface="Calibri"/>
            </a:endParaRPr>
          </a:p>
          <a:p>
            <a:pPr algn="ctr" marL="753745">
              <a:lnSpc>
                <a:spcPct val="100000"/>
              </a:lnSpc>
              <a:spcBef>
                <a:spcPts val="755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$1,331,093,415.00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72302" y="2715514"/>
            <a:ext cx="3088640" cy="894080"/>
            <a:chOff x="5972302" y="2715514"/>
            <a:chExt cx="3088640" cy="894080"/>
          </a:xfrm>
        </p:grpSpPr>
        <p:sp>
          <p:nvSpPr>
            <p:cNvPr id="13" name="object 13"/>
            <p:cNvSpPr/>
            <p:nvPr/>
          </p:nvSpPr>
          <p:spPr>
            <a:xfrm>
              <a:off x="5978652" y="2721864"/>
              <a:ext cx="3075940" cy="881380"/>
            </a:xfrm>
            <a:custGeom>
              <a:avLst/>
              <a:gdLst/>
              <a:ahLst/>
              <a:cxnLst/>
              <a:rect l="l" t="t" r="r" b="b"/>
              <a:pathLst>
                <a:path w="3075940" h="881379">
                  <a:moveTo>
                    <a:pt x="3075431" y="0"/>
                  </a:moveTo>
                  <a:lnTo>
                    <a:pt x="0" y="0"/>
                  </a:lnTo>
                  <a:lnTo>
                    <a:pt x="0" y="880872"/>
                  </a:lnTo>
                  <a:lnTo>
                    <a:pt x="3075431" y="880872"/>
                  </a:lnTo>
                  <a:lnTo>
                    <a:pt x="307543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78652" y="2721864"/>
              <a:ext cx="3075940" cy="881380"/>
            </a:xfrm>
            <a:custGeom>
              <a:avLst/>
              <a:gdLst/>
              <a:ahLst/>
              <a:cxnLst/>
              <a:rect l="l" t="t" r="r" b="b"/>
              <a:pathLst>
                <a:path w="3075940" h="881379">
                  <a:moveTo>
                    <a:pt x="0" y="880872"/>
                  </a:moveTo>
                  <a:lnTo>
                    <a:pt x="3075431" y="880872"/>
                  </a:lnTo>
                  <a:lnTo>
                    <a:pt x="3075431" y="0"/>
                  </a:lnTo>
                  <a:lnTo>
                    <a:pt x="0" y="0"/>
                  </a:lnTo>
                  <a:lnTo>
                    <a:pt x="0" y="880872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972555" y="2715767"/>
            <a:ext cx="3088005" cy="893444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9525">
              <a:lnSpc>
                <a:spcPct val="100000"/>
              </a:lnSpc>
              <a:spcBef>
                <a:spcPts val="115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GASTO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CAPITAL</a:t>
            </a:r>
            <a:endParaRPr sz="1400">
              <a:latin typeface="Calibri"/>
              <a:cs typeface="Calibri"/>
            </a:endParaRPr>
          </a:p>
          <a:p>
            <a:pPr marL="1221105">
              <a:lnSpc>
                <a:spcPct val="100000"/>
              </a:lnSpc>
              <a:spcBef>
                <a:spcPts val="655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$355,111,744.00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0135" y="3803903"/>
            <a:ext cx="3088005" cy="893444"/>
          </a:xfrm>
          <a:prstGeom prst="rect">
            <a:avLst/>
          </a:prstGeom>
          <a:solidFill>
            <a:srgbClr val="006FC0"/>
          </a:solidFill>
        </p:spPr>
        <p:txBody>
          <a:bodyPr wrap="square" lIns="0" tIns="29845" rIns="0" bIns="0" rtlCol="0" vert="horz">
            <a:spAutoFit/>
          </a:bodyPr>
          <a:lstStyle/>
          <a:p>
            <a:pPr algn="ctr" marL="864869">
              <a:lnSpc>
                <a:spcPct val="100000"/>
              </a:lnSpc>
              <a:spcBef>
                <a:spcPts val="235"/>
              </a:spcBef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AMORTIZACIÓN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DEUDA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algn="ctr" marL="865505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DISMINUCIÓN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PASIVOS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397635">
              <a:lnSpc>
                <a:spcPct val="100000"/>
              </a:lnSpc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$15,000,000.00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89065" y="3844797"/>
            <a:ext cx="3089910" cy="894080"/>
            <a:chOff x="5989065" y="3844797"/>
            <a:chExt cx="3089910" cy="894080"/>
          </a:xfrm>
        </p:grpSpPr>
        <p:sp>
          <p:nvSpPr>
            <p:cNvPr id="18" name="object 18"/>
            <p:cNvSpPr/>
            <p:nvPr/>
          </p:nvSpPr>
          <p:spPr>
            <a:xfrm>
              <a:off x="5995415" y="3851147"/>
              <a:ext cx="3077210" cy="881380"/>
            </a:xfrm>
            <a:custGeom>
              <a:avLst/>
              <a:gdLst/>
              <a:ahLst/>
              <a:cxnLst/>
              <a:rect l="l" t="t" r="r" b="b"/>
              <a:pathLst>
                <a:path w="3077209" h="881379">
                  <a:moveTo>
                    <a:pt x="3076956" y="0"/>
                  </a:moveTo>
                  <a:lnTo>
                    <a:pt x="0" y="0"/>
                  </a:lnTo>
                  <a:lnTo>
                    <a:pt x="0" y="880871"/>
                  </a:lnTo>
                  <a:lnTo>
                    <a:pt x="3076956" y="880871"/>
                  </a:lnTo>
                  <a:lnTo>
                    <a:pt x="307695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95415" y="3851147"/>
              <a:ext cx="3077210" cy="881380"/>
            </a:xfrm>
            <a:custGeom>
              <a:avLst/>
              <a:gdLst/>
              <a:ahLst/>
              <a:cxnLst/>
              <a:rect l="l" t="t" r="r" b="b"/>
              <a:pathLst>
                <a:path w="3077209" h="881379">
                  <a:moveTo>
                    <a:pt x="0" y="880871"/>
                  </a:moveTo>
                  <a:lnTo>
                    <a:pt x="3076956" y="880871"/>
                  </a:lnTo>
                  <a:lnTo>
                    <a:pt x="3076956" y="0"/>
                  </a:lnTo>
                  <a:lnTo>
                    <a:pt x="0" y="0"/>
                  </a:lnTo>
                  <a:lnTo>
                    <a:pt x="0" y="880871"/>
                  </a:lnTo>
                  <a:close/>
                </a:path>
              </a:pathLst>
            </a:custGeom>
            <a:ln w="1219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989320" y="3845052"/>
            <a:ext cx="3089275" cy="893444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923925">
              <a:lnSpc>
                <a:spcPct val="100000"/>
              </a:lnSpc>
              <a:spcBef>
                <a:spcPts val="850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PENSIONES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JUBILACIONES</a:t>
            </a:r>
            <a:endParaRPr sz="1400">
              <a:latin typeface="Calibri"/>
              <a:cs typeface="Calibri"/>
            </a:endParaRPr>
          </a:p>
          <a:p>
            <a:pPr marL="1363980">
              <a:lnSpc>
                <a:spcPct val="100000"/>
              </a:lnSpc>
              <a:spcBef>
                <a:spcPts val="960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$20,305,984.00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41545" y="5614822"/>
            <a:ext cx="139573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320"/>
              </a:lnSpc>
              <a:spcBef>
                <a:spcPts val="100"/>
              </a:spcBef>
            </a:pP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r>
              <a:rPr dirty="0" sz="11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GEN</a:t>
            </a:r>
            <a:r>
              <a:rPr dirty="0" sz="1100" spc="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100" spc="25">
                <a:solidFill>
                  <a:srgbClr val="17406C"/>
                </a:solidFill>
                <a:latin typeface="Arial MT"/>
                <a:cs typeface="Arial MT"/>
              </a:rPr>
              <a:t>RA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440"/>
              </a:lnSpc>
            </a:pPr>
            <a:r>
              <a:rPr dirty="0" sz="1200" spc="40" b="1">
                <a:solidFill>
                  <a:srgbClr val="17406C"/>
                </a:solidFill>
                <a:latin typeface="Arial"/>
                <a:cs typeface="Arial"/>
              </a:rPr>
              <a:t>$1,721,511,143.00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6667" y="2767583"/>
            <a:ext cx="801623" cy="8016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2723" y="2755392"/>
            <a:ext cx="800100" cy="8016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1264" y="3810000"/>
            <a:ext cx="1344168" cy="9189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0" y="3909059"/>
            <a:ext cx="766572" cy="76657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7033" y="1544269"/>
            <a:ext cx="7712709" cy="70866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 indent="50165">
              <a:lnSpc>
                <a:spcPct val="90100"/>
              </a:lnSpc>
              <a:spcBef>
                <a:spcPts val="285"/>
              </a:spcBef>
            </a:pP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Otra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manera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observar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presupuesto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es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dividiéndolo </a:t>
            </a:r>
            <a:r>
              <a:rPr dirty="0" sz="1600" spc="110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conceptos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globales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gasto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muestra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cuanto recurso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destina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gasto social, </a:t>
            </a:r>
            <a:r>
              <a:rPr dirty="0" sz="1600" spc="30">
                <a:solidFill>
                  <a:srgbClr val="17406C"/>
                </a:solidFill>
                <a:latin typeface="Arial MT"/>
                <a:cs typeface="Arial MT"/>
              </a:rPr>
              <a:t>así </a:t>
            </a:r>
            <a:r>
              <a:rPr dirty="0" sz="16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como</a:t>
            </a:r>
            <a:r>
              <a:rPr dirty="0" sz="16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al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gasto</a:t>
            </a:r>
            <a:r>
              <a:rPr dirty="0" sz="16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administrativo.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73296" y="5330952"/>
            <a:ext cx="3027680" cy="589280"/>
            <a:chOff x="4273296" y="5330952"/>
            <a:chExt cx="3027680" cy="589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3212" y="5426964"/>
              <a:ext cx="2937510" cy="480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9116" y="5457444"/>
              <a:ext cx="1424178" cy="4625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73296" y="5330952"/>
              <a:ext cx="2936875" cy="480059"/>
            </a:xfrm>
            <a:custGeom>
              <a:avLst/>
              <a:gdLst/>
              <a:ahLst/>
              <a:cxnLst/>
              <a:rect l="l" t="t" r="r" b="b"/>
              <a:pathLst>
                <a:path w="2936875" h="480060">
                  <a:moveTo>
                    <a:pt x="2856737" y="0"/>
                  </a:moveTo>
                  <a:lnTo>
                    <a:pt x="80009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400050"/>
                  </a:lnTo>
                  <a:lnTo>
                    <a:pt x="6286" y="431191"/>
                  </a:lnTo>
                  <a:lnTo>
                    <a:pt x="23431" y="456623"/>
                  </a:lnTo>
                  <a:lnTo>
                    <a:pt x="48863" y="473771"/>
                  </a:lnTo>
                  <a:lnTo>
                    <a:pt x="80009" y="480060"/>
                  </a:lnTo>
                  <a:lnTo>
                    <a:pt x="2856737" y="480060"/>
                  </a:lnTo>
                  <a:lnTo>
                    <a:pt x="2887884" y="473771"/>
                  </a:lnTo>
                  <a:lnTo>
                    <a:pt x="2913316" y="456623"/>
                  </a:lnTo>
                  <a:lnTo>
                    <a:pt x="2930461" y="431191"/>
                  </a:lnTo>
                  <a:lnTo>
                    <a:pt x="2936748" y="400050"/>
                  </a:lnTo>
                  <a:lnTo>
                    <a:pt x="2936748" y="80010"/>
                  </a:lnTo>
                  <a:lnTo>
                    <a:pt x="2930461" y="48863"/>
                  </a:lnTo>
                  <a:lnTo>
                    <a:pt x="2913316" y="23431"/>
                  </a:lnTo>
                  <a:lnTo>
                    <a:pt x="2887884" y="6286"/>
                  </a:lnTo>
                  <a:lnTo>
                    <a:pt x="2856737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101590" y="5388991"/>
            <a:ext cx="128270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r>
              <a:rPr dirty="0" sz="11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GEN</a:t>
            </a:r>
            <a:r>
              <a:rPr dirty="0" sz="1100" spc="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100" spc="25">
                <a:solidFill>
                  <a:srgbClr val="17406C"/>
                </a:solidFill>
                <a:latin typeface="Arial MT"/>
                <a:cs typeface="Arial MT"/>
              </a:rPr>
              <a:t>RA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100" spc="55" b="1">
                <a:solidFill>
                  <a:srgbClr val="17406C"/>
                </a:solidFill>
                <a:latin typeface="Arial"/>
                <a:cs typeface="Arial"/>
              </a:rPr>
              <a:t>$</a:t>
            </a:r>
            <a:r>
              <a:rPr dirty="0" sz="1100" spc="50" b="1">
                <a:solidFill>
                  <a:srgbClr val="17406C"/>
                </a:solidFill>
                <a:latin typeface="Arial"/>
                <a:cs typeface="Arial"/>
              </a:rPr>
              <a:t>1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,</a:t>
            </a:r>
            <a:r>
              <a:rPr dirty="0" sz="1100" spc="40" b="1">
                <a:solidFill>
                  <a:srgbClr val="17406C"/>
                </a:solidFill>
                <a:latin typeface="Arial"/>
                <a:cs typeface="Arial"/>
              </a:rPr>
              <a:t>7</a:t>
            </a:r>
            <a:r>
              <a:rPr dirty="0" sz="1100" spc="35" b="1">
                <a:solidFill>
                  <a:srgbClr val="17406C"/>
                </a:solidFill>
                <a:latin typeface="Arial"/>
                <a:cs typeface="Arial"/>
              </a:rPr>
              <a:t>21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,</a:t>
            </a:r>
            <a:r>
              <a:rPr dirty="0" sz="1100" spc="45" b="1">
                <a:solidFill>
                  <a:srgbClr val="17406C"/>
                </a:solidFill>
                <a:latin typeface="Arial"/>
                <a:cs typeface="Arial"/>
              </a:rPr>
              <a:t>5</a:t>
            </a:r>
            <a:r>
              <a:rPr dirty="0" sz="1100" spc="35" b="1">
                <a:solidFill>
                  <a:srgbClr val="17406C"/>
                </a:solidFill>
                <a:latin typeface="Arial"/>
                <a:cs typeface="Arial"/>
              </a:rPr>
              <a:t>1</a:t>
            </a:r>
            <a:r>
              <a:rPr dirty="0" sz="1100" spc="50" b="1">
                <a:solidFill>
                  <a:srgbClr val="17406C"/>
                </a:solidFill>
                <a:latin typeface="Arial"/>
                <a:cs typeface="Arial"/>
              </a:rPr>
              <a:t>1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,</a:t>
            </a:r>
            <a:r>
              <a:rPr dirty="0" sz="1100" spc="35" b="1">
                <a:solidFill>
                  <a:srgbClr val="17406C"/>
                </a:solidFill>
                <a:latin typeface="Arial"/>
                <a:cs typeface="Arial"/>
              </a:rPr>
              <a:t>143</a:t>
            </a:r>
            <a:r>
              <a:rPr dirty="0" sz="1100" spc="40" b="1">
                <a:solidFill>
                  <a:srgbClr val="17406C"/>
                </a:solidFill>
                <a:latin typeface="Arial"/>
                <a:cs typeface="Arial"/>
              </a:rPr>
              <a:t>.0</a:t>
            </a:r>
            <a:r>
              <a:rPr dirty="0" sz="1100" spc="45" b="1">
                <a:solidFill>
                  <a:srgbClr val="17406C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0601" y="91516"/>
            <a:ext cx="5492750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 spc="50"/>
              <a:t>D</a:t>
            </a:r>
            <a:r>
              <a:rPr dirty="0" spc="35"/>
              <a:t>EST</a:t>
            </a:r>
            <a:r>
              <a:rPr dirty="0" spc="5"/>
              <a:t>I</a:t>
            </a:r>
            <a:r>
              <a:rPr dirty="0" spc="50"/>
              <a:t>N</a:t>
            </a:r>
            <a:r>
              <a:rPr dirty="0" spc="-10"/>
              <a:t>A</a:t>
            </a:r>
            <a:r>
              <a:rPr dirty="0" spc="-114"/>
              <a:t> </a:t>
            </a:r>
            <a:r>
              <a:rPr dirty="0" spc="-10"/>
              <a:t>A</a:t>
            </a:r>
            <a:r>
              <a:rPr dirty="0" spc="-85"/>
              <a:t> </a:t>
            </a:r>
            <a:r>
              <a:rPr dirty="0" spc="-60"/>
              <a:t>G</a:t>
            </a:r>
            <a:r>
              <a:rPr dirty="0" spc="-5"/>
              <a:t>A</a:t>
            </a:r>
            <a:r>
              <a:rPr dirty="0" spc="15"/>
              <a:t>S</a:t>
            </a:r>
            <a:r>
              <a:rPr dirty="0" spc="-30"/>
              <a:t>T</a:t>
            </a:r>
            <a:r>
              <a:rPr dirty="0" spc="35"/>
              <a:t>O</a:t>
            </a:r>
            <a:r>
              <a:rPr dirty="0" spc="-110"/>
              <a:t> </a:t>
            </a:r>
            <a:r>
              <a:rPr dirty="0" spc="15"/>
              <a:t>S</a:t>
            </a:r>
            <a:r>
              <a:rPr dirty="0" spc="25"/>
              <a:t>O</a:t>
            </a:r>
            <a:r>
              <a:rPr dirty="0" spc="85"/>
              <a:t>C</a:t>
            </a:r>
            <a:r>
              <a:rPr dirty="0" spc="20"/>
              <a:t>I</a:t>
            </a:r>
            <a:r>
              <a:rPr dirty="0" spc="-20"/>
              <a:t>A</a:t>
            </a:r>
            <a:r>
              <a:rPr dirty="0" spc="-10"/>
              <a:t>L</a:t>
            </a:r>
            <a:r>
              <a:rPr dirty="0" spc="-114"/>
              <a:t> </a:t>
            </a:r>
            <a:r>
              <a:rPr dirty="0" spc="-100"/>
              <a:t>Y</a:t>
            </a:r>
            <a:r>
              <a:rPr dirty="0" spc="-85"/>
              <a:t> </a:t>
            </a:r>
            <a:r>
              <a:rPr dirty="0" spc="-60"/>
              <a:t>G</a:t>
            </a:r>
            <a:r>
              <a:rPr dirty="0" spc="-5"/>
              <a:t>A</a:t>
            </a:r>
            <a:r>
              <a:rPr dirty="0" spc="15"/>
              <a:t>S</a:t>
            </a:r>
            <a:r>
              <a:rPr dirty="0" spc="-30"/>
              <a:t>T</a:t>
            </a:r>
            <a:r>
              <a:rPr dirty="0" spc="35"/>
              <a:t>O</a:t>
            </a:r>
          </a:p>
          <a:p>
            <a:pPr algn="ctr" marL="1270">
              <a:lnSpc>
                <a:spcPts val="2735"/>
              </a:lnSpc>
            </a:pPr>
            <a:r>
              <a:rPr dirty="0" spc="10"/>
              <a:t>ADMINISTRATIVO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761489" y="2867914"/>
            <a:ext cx="3170555" cy="1093470"/>
            <a:chOff x="1761489" y="2867914"/>
            <a:chExt cx="3170555" cy="1093470"/>
          </a:xfrm>
        </p:grpSpPr>
        <p:sp>
          <p:nvSpPr>
            <p:cNvPr id="10" name="object 10"/>
            <p:cNvSpPr/>
            <p:nvPr/>
          </p:nvSpPr>
          <p:spPr>
            <a:xfrm>
              <a:off x="1767839" y="2874264"/>
              <a:ext cx="3157855" cy="1080770"/>
            </a:xfrm>
            <a:custGeom>
              <a:avLst/>
              <a:gdLst/>
              <a:ahLst/>
              <a:cxnLst/>
              <a:rect l="l" t="t" r="r" b="b"/>
              <a:pathLst>
                <a:path w="3157854" h="1080770">
                  <a:moveTo>
                    <a:pt x="3157728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3157728" y="1080516"/>
                  </a:lnTo>
                  <a:lnTo>
                    <a:pt x="315772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67839" y="2874264"/>
              <a:ext cx="3157855" cy="1080770"/>
            </a:xfrm>
            <a:custGeom>
              <a:avLst/>
              <a:gdLst/>
              <a:ahLst/>
              <a:cxnLst/>
              <a:rect l="l" t="t" r="r" b="b"/>
              <a:pathLst>
                <a:path w="3157854" h="1080770">
                  <a:moveTo>
                    <a:pt x="0" y="1080516"/>
                  </a:moveTo>
                  <a:lnTo>
                    <a:pt x="3157728" y="1080516"/>
                  </a:lnTo>
                  <a:lnTo>
                    <a:pt x="3157728" y="0"/>
                  </a:lnTo>
                  <a:lnTo>
                    <a:pt x="0" y="0"/>
                  </a:lnTo>
                  <a:lnTo>
                    <a:pt x="0" y="1080516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761744" y="2868167"/>
            <a:ext cx="3169920" cy="109283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878205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GASTO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algn="ctr" marL="929005">
              <a:lnSpc>
                <a:spcPct val="100000"/>
              </a:lnSpc>
              <a:spcBef>
                <a:spcPts val="5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$1,449,413,343.00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82385" y="2867914"/>
            <a:ext cx="3169285" cy="1093470"/>
            <a:chOff x="5882385" y="2867914"/>
            <a:chExt cx="3169285" cy="1093470"/>
          </a:xfrm>
        </p:grpSpPr>
        <p:sp>
          <p:nvSpPr>
            <p:cNvPr id="14" name="object 14"/>
            <p:cNvSpPr/>
            <p:nvPr/>
          </p:nvSpPr>
          <p:spPr>
            <a:xfrm>
              <a:off x="5888735" y="2874264"/>
              <a:ext cx="3156585" cy="1080770"/>
            </a:xfrm>
            <a:custGeom>
              <a:avLst/>
              <a:gdLst/>
              <a:ahLst/>
              <a:cxnLst/>
              <a:rect l="l" t="t" r="r" b="b"/>
              <a:pathLst>
                <a:path w="3156584" h="1080770">
                  <a:moveTo>
                    <a:pt x="3156204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3156204" y="1080516"/>
                  </a:lnTo>
                  <a:lnTo>
                    <a:pt x="315620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88735" y="2874264"/>
              <a:ext cx="3156585" cy="1080770"/>
            </a:xfrm>
            <a:custGeom>
              <a:avLst/>
              <a:gdLst/>
              <a:ahLst/>
              <a:cxnLst/>
              <a:rect l="l" t="t" r="r" b="b"/>
              <a:pathLst>
                <a:path w="3156584" h="1080770">
                  <a:moveTo>
                    <a:pt x="0" y="1080516"/>
                  </a:moveTo>
                  <a:lnTo>
                    <a:pt x="3156204" y="1080516"/>
                  </a:lnTo>
                  <a:lnTo>
                    <a:pt x="3156204" y="0"/>
                  </a:lnTo>
                  <a:lnTo>
                    <a:pt x="0" y="0"/>
                  </a:lnTo>
                  <a:lnTo>
                    <a:pt x="0" y="1080516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882640" y="2868167"/>
            <a:ext cx="3168650" cy="109283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algn="ctr" marL="962025">
              <a:lnSpc>
                <a:spcPct val="100000"/>
              </a:lnSpc>
              <a:spcBef>
                <a:spcPts val="1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GASTO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ADMINISTRATIVO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algn="ctr" marL="978535">
              <a:lnSpc>
                <a:spcPct val="100000"/>
              </a:lnSpc>
              <a:spcBef>
                <a:spcPts val="5"/>
              </a:spcBef>
            </a:pPr>
            <a:r>
              <a:rPr dirty="0" sz="1400" spc="55" b="1">
                <a:solidFill>
                  <a:srgbClr val="FFD34A"/>
                </a:solidFill>
                <a:latin typeface="Arial"/>
                <a:cs typeface="Arial"/>
              </a:rPr>
              <a:t>$272,097,800.00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0426" y="4092066"/>
            <a:ext cx="17227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Obras</a:t>
            </a:r>
            <a:r>
              <a:rPr dirty="0" sz="10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públicas,</a:t>
            </a:r>
            <a:r>
              <a:rPr dirty="0" sz="10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alumbrado, </a:t>
            </a:r>
            <a:r>
              <a:rPr dirty="0" sz="1000" spc="-2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55">
                <a:solidFill>
                  <a:srgbClr val="17406C"/>
                </a:solidFill>
                <a:latin typeface="Arial MT"/>
                <a:cs typeface="Arial MT"/>
              </a:rPr>
              <a:t>recolección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basura,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 seguridad</a:t>
            </a:r>
            <a:r>
              <a:rPr dirty="0" sz="10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pública,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000" spc="55">
                <a:solidFill>
                  <a:srgbClr val="17406C"/>
                </a:solidFill>
                <a:latin typeface="Arial MT"/>
                <a:cs typeface="Arial MT"/>
              </a:rPr>
              <a:t>entre</a:t>
            </a:r>
            <a:r>
              <a:rPr dirty="0" sz="10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otros.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254" y="4143197"/>
            <a:ext cx="1774189" cy="4832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solidFill>
                  <a:srgbClr val="17406C"/>
                </a:solidFill>
                <a:latin typeface="Arial MT"/>
                <a:cs typeface="Arial MT"/>
              </a:rPr>
              <a:t>Dependencias</a:t>
            </a:r>
            <a:r>
              <a:rPr dirty="0" sz="10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que</a:t>
            </a:r>
            <a:r>
              <a:rPr dirty="0" sz="10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50">
                <a:solidFill>
                  <a:srgbClr val="17406C"/>
                </a:solidFill>
                <a:latin typeface="Arial MT"/>
                <a:cs typeface="Arial MT"/>
              </a:rPr>
              <a:t>operan</a:t>
            </a:r>
            <a:r>
              <a:rPr dirty="0" sz="10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3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000" spc="-2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funcionalidad administrativa </a:t>
            </a:r>
            <a:r>
              <a:rPr dirty="0" sz="1000" spc="-2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del</a:t>
            </a:r>
            <a:r>
              <a:rPr dirty="0" sz="10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000" spc="45">
                <a:solidFill>
                  <a:srgbClr val="17406C"/>
                </a:solidFill>
                <a:latin typeface="Arial MT"/>
                <a:cs typeface="Arial MT"/>
              </a:rPr>
              <a:t>municipio.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088" y="2886455"/>
            <a:ext cx="1036319" cy="103784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7315" y="2956560"/>
            <a:ext cx="961643" cy="961644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741" y="228727"/>
            <a:ext cx="43649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CLASIFICACIÓN</a:t>
            </a:r>
            <a:r>
              <a:rPr dirty="0" spc="-150"/>
              <a:t> </a:t>
            </a:r>
            <a:r>
              <a:rPr dirty="0" spc="35"/>
              <a:t>FUNCIONAL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5514" y="1176274"/>
            <a:ext cx="7811134" cy="100838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270"/>
              </a:spcBef>
            </a:pP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clasificación funcional presenta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gasto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público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según la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naturaleza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servicios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gubernamentales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brindados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población.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dicha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clasificación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identifica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presupuesto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destinado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funciones</a:t>
            </a:r>
            <a:r>
              <a:rPr dirty="0" sz="1400" spc="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gobierno,</a:t>
            </a: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social,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14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económico</a:t>
            </a:r>
            <a:r>
              <a:rPr dirty="0" sz="1400" spc="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otras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no clasificadas;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permitiendo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determinar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objetivos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generales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políticas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públicas</a:t>
            </a:r>
            <a:r>
              <a:rPr dirty="0" sz="1400" spc="-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</a:t>
            </a:r>
            <a:r>
              <a:rPr dirty="0" sz="14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recursos</a:t>
            </a:r>
            <a:r>
              <a:rPr dirty="0" sz="14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financieros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que</a:t>
            </a:r>
            <a:r>
              <a:rPr dirty="0" sz="14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asignan</a:t>
            </a:r>
            <a:r>
              <a:rPr dirty="0" sz="1400" spc="-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4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alcanzar</a:t>
            </a:r>
            <a:r>
              <a:rPr dirty="0" sz="14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éstos.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58184" y="5370576"/>
            <a:ext cx="3027680" cy="604520"/>
            <a:chOff x="3758184" y="5370576"/>
            <a:chExt cx="3027680" cy="604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8100" y="5466588"/>
              <a:ext cx="2937509" cy="4823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472" y="5489448"/>
              <a:ext cx="1555241" cy="4854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58184" y="5370576"/>
              <a:ext cx="2936875" cy="481965"/>
            </a:xfrm>
            <a:custGeom>
              <a:avLst/>
              <a:gdLst/>
              <a:ahLst/>
              <a:cxnLst/>
              <a:rect l="l" t="t" r="r" b="b"/>
              <a:pathLst>
                <a:path w="2936875" h="481964">
                  <a:moveTo>
                    <a:pt x="2856484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4"/>
                  </a:lnTo>
                  <a:lnTo>
                    <a:pt x="0" y="401320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4"/>
                  </a:lnTo>
                  <a:lnTo>
                    <a:pt x="2856484" y="481584"/>
                  </a:lnTo>
                  <a:lnTo>
                    <a:pt x="2887724" y="475275"/>
                  </a:lnTo>
                  <a:lnTo>
                    <a:pt x="2913237" y="458073"/>
                  </a:lnTo>
                  <a:lnTo>
                    <a:pt x="2930439" y="432560"/>
                  </a:lnTo>
                  <a:lnTo>
                    <a:pt x="2936747" y="401320"/>
                  </a:lnTo>
                  <a:lnTo>
                    <a:pt x="2936747" y="80264"/>
                  </a:lnTo>
                  <a:lnTo>
                    <a:pt x="2930439" y="49023"/>
                  </a:lnTo>
                  <a:lnTo>
                    <a:pt x="2913237" y="23510"/>
                  </a:lnTo>
                  <a:lnTo>
                    <a:pt x="2887724" y="6308"/>
                  </a:lnTo>
                  <a:lnTo>
                    <a:pt x="2856484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28184" y="5421248"/>
            <a:ext cx="13950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1320"/>
              </a:lnSpc>
              <a:spcBef>
                <a:spcPts val="100"/>
              </a:spcBef>
            </a:pP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r>
              <a:rPr dirty="0" sz="11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GEN</a:t>
            </a:r>
            <a:r>
              <a:rPr dirty="0" sz="1100" spc="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100" spc="25">
                <a:solidFill>
                  <a:srgbClr val="17406C"/>
                </a:solidFill>
                <a:latin typeface="Arial MT"/>
                <a:cs typeface="Arial MT"/>
              </a:rPr>
              <a:t>RA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440"/>
              </a:lnSpc>
            </a:pPr>
            <a:r>
              <a:rPr dirty="0" sz="1200" spc="40" b="1">
                <a:solidFill>
                  <a:srgbClr val="17406C"/>
                </a:solidFill>
                <a:latin typeface="Arial"/>
                <a:cs typeface="Arial"/>
              </a:rPr>
              <a:t>$1,721,511,143.00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37105" y="2572257"/>
            <a:ext cx="3088640" cy="906144"/>
            <a:chOff x="1737105" y="2572257"/>
            <a:chExt cx="3088640" cy="906144"/>
          </a:xfrm>
        </p:grpSpPr>
        <p:sp>
          <p:nvSpPr>
            <p:cNvPr id="10" name="object 10"/>
            <p:cNvSpPr/>
            <p:nvPr/>
          </p:nvSpPr>
          <p:spPr>
            <a:xfrm>
              <a:off x="1743455" y="2578607"/>
              <a:ext cx="3075940" cy="893444"/>
            </a:xfrm>
            <a:custGeom>
              <a:avLst/>
              <a:gdLst/>
              <a:ahLst/>
              <a:cxnLst/>
              <a:rect l="l" t="t" r="r" b="b"/>
              <a:pathLst>
                <a:path w="3075940" h="893445">
                  <a:moveTo>
                    <a:pt x="3075432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3075432" y="893063"/>
                  </a:lnTo>
                  <a:lnTo>
                    <a:pt x="307543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43455" y="2578607"/>
              <a:ext cx="3075940" cy="893444"/>
            </a:xfrm>
            <a:custGeom>
              <a:avLst/>
              <a:gdLst/>
              <a:ahLst/>
              <a:cxnLst/>
              <a:rect l="l" t="t" r="r" b="b"/>
              <a:pathLst>
                <a:path w="3075940" h="893445">
                  <a:moveTo>
                    <a:pt x="0" y="893063"/>
                  </a:moveTo>
                  <a:lnTo>
                    <a:pt x="3075432" y="893063"/>
                  </a:lnTo>
                  <a:lnTo>
                    <a:pt x="3075432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737360" y="2572511"/>
            <a:ext cx="3088005" cy="90551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867410">
              <a:lnSpc>
                <a:spcPct val="100000"/>
              </a:lnSpc>
              <a:spcBef>
                <a:spcPts val="1190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GOBIERNO</a:t>
            </a:r>
            <a:endParaRPr sz="1400">
              <a:latin typeface="Calibri"/>
              <a:cs typeface="Calibri"/>
            </a:endParaRPr>
          </a:p>
          <a:p>
            <a:pPr algn="ctr" marL="844550">
              <a:lnSpc>
                <a:spcPct val="100000"/>
              </a:lnSpc>
              <a:spcBef>
                <a:spcPts val="670"/>
              </a:spcBef>
            </a:pPr>
            <a:r>
              <a:rPr dirty="0" sz="1400" spc="55" b="1">
                <a:solidFill>
                  <a:srgbClr val="FFD34A"/>
                </a:solidFill>
                <a:latin typeface="Arial"/>
                <a:cs typeface="Arial"/>
              </a:rPr>
              <a:t>$</a:t>
            </a:r>
            <a:r>
              <a:rPr dirty="0" sz="1400" spc="-70" b="1">
                <a:solidFill>
                  <a:srgbClr val="FFD34A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FFD34A"/>
                </a:solidFill>
                <a:latin typeface="Arial"/>
                <a:cs typeface="Arial"/>
              </a:rPr>
              <a:t>793,951,374.00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73597" y="2595117"/>
            <a:ext cx="3086735" cy="906144"/>
            <a:chOff x="5673597" y="2595117"/>
            <a:chExt cx="3086735" cy="906144"/>
          </a:xfrm>
        </p:grpSpPr>
        <p:sp>
          <p:nvSpPr>
            <p:cNvPr id="14" name="object 14"/>
            <p:cNvSpPr/>
            <p:nvPr/>
          </p:nvSpPr>
          <p:spPr>
            <a:xfrm>
              <a:off x="5679947" y="2601467"/>
              <a:ext cx="3074035" cy="893444"/>
            </a:xfrm>
            <a:custGeom>
              <a:avLst/>
              <a:gdLst/>
              <a:ahLst/>
              <a:cxnLst/>
              <a:rect l="l" t="t" r="r" b="b"/>
              <a:pathLst>
                <a:path w="3074034" h="893445">
                  <a:moveTo>
                    <a:pt x="3073907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3073907" y="893063"/>
                  </a:lnTo>
                  <a:lnTo>
                    <a:pt x="30739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79947" y="2601467"/>
              <a:ext cx="3074035" cy="893444"/>
            </a:xfrm>
            <a:custGeom>
              <a:avLst/>
              <a:gdLst/>
              <a:ahLst/>
              <a:cxnLst/>
              <a:rect l="l" t="t" r="r" b="b"/>
              <a:pathLst>
                <a:path w="3074034" h="893445">
                  <a:moveTo>
                    <a:pt x="0" y="893063"/>
                  </a:moveTo>
                  <a:lnTo>
                    <a:pt x="3073907" y="893063"/>
                  </a:lnTo>
                  <a:lnTo>
                    <a:pt x="3073907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73852" y="2595372"/>
            <a:ext cx="3086100" cy="90551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19507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r>
              <a:rPr dirty="0" sz="1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400">
              <a:latin typeface="Calibri"/>
              <a:cs typeface="Calibri"/>
            </a:endParaRPr>
          </a:p>
          <a:p>
            <a:pPr marL="1330960">
              <a:lnSpc>
                <a:spcPct val="100000"/>
              </a:lnSpc>
              <a:spcBef>
                <a:spcPts val="445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$882,963,660.00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37105" y="3814317"/>
            <a:ext cx="3088640" cy="906144"/>
            <a:chOff x="1737105" y="3814317"/>
            <a:chExt cx="3088640" cy="906144"/>
          </a:xfrm>
        </p:grpSpPr>
        <p:sp>
          <p:nvSpPr>
            <p:cNvPr id="18" name="object 18"/>
            <p:cNvSpPr/>
            <p:nvPr/>
          </p:nvSpPr>
          <p:spPr>
            <a:xfrm>
              <a:off x="1743455" y="3820667"/>
              <a:ext cx="3075940" cy="893444"/>
            </a:xfrm>
            <a:custGeom>
              <a:avLst/>
              <a:gdLst/>
              <a:ahLst/>
              <a:cxnLst/>
              <a:rect l="l" t="t" r="r" b="b"/>
              <a:pathLst>
                <a:path w="3075940" h="893445">
                  <a:moveTo>
                    <a:pt x="3075432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3075432" y="893063"/>
                  </a:lnTo>
                  <a:lnTo>
                    <a:pt x="307543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43455" y="3820667"/>
              <a:ext cx="3075940" cy="893444"/>
            </a:xfrm>
            <a:custGeom>
              <a:avLst/>
              <a:gdLst/>
              <a:ahLst/>
              <a:cxnLst/>
              <a:rect l="l" t="t" r="r" b="b"/>
              <a:pathLst>
                <a:path w="3075940" h="893445">
                  <a:moveTo>
                    <a:pt x="0" y="893063"/>
                  </a:moveTo>
                  <a:lnTo>
                    <a:pt x="3075432" y="893063"/>
                  </a:lnTo>
                  <a:lnTo>
                    <a:pt x="3075432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737360" y="3814571"/>
            <a:ext cx="3088005" cy="905510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algn="ctr" marL="783590">
              <a:lnSpc>
                <a:spcPct val="100000"/>
              </a:lnSpc>
              <a:spcBef>
                <a:spcPts val="102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ECONÓMICO</a:t>
            </a:r>
            <a:endParaRPr sz="1400">
              <a:latin typeface="Calibri"/>
              <a:cs typeface="Calibri"/>
            </a:endParaRPr>
          </a:p>
          <a:p>
            <a:pPr algn="ctr" marL="752475">
              <a:lnSpc>
                <a:spcPct val="100000"/>
              </a:lnSpc>
              <a:spcBef>
                <a:spcPts val="840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$29,596,109.00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73597" y="3783838"/>
            <a:ext cx="3086735" cy="906144"/>
            <a:chOff x="5673597" y="3783838"/>
            <a:chExt cx="3086735" cy="906144"/>
          </a:xfrm>
        </p:grpSpPr>
        <p:sp>
          <p:nvSpPr>
            <p:cNvPr id="22" name="object 22"/>
            <p:cNvSpPr/>
            <p:nvPr/>
          </p:nvSpPr>
          <p:spPr>
            <a:xfrm>
              <a:off x="5679947" y="3790188"/>
              <a:ext cx="3074035" cy="893444"/>
            </a:xfrm>
            <a:custGeom>
              <a:avLst/>
              <a:gdLst/>
              <a:ahLst/>
              <a:cxnLst/>
              <a:rect l="l" t="t" r="r" b="b"/>
              <a:pathLst>
                <a:path w="3074034" h="893445">
                  <a:moveTo>
                    <a:pt x="3073907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3073907" y="893063"/>
                  </a:lnTo>
                  <a:lnTo>
                    <a:pt x="30739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679947" y="3790188"/>
              <a:ext cx="3074035" cy="893444"/>
            </a:xfrm>
            <a:custGeom>
              <a:avLst/>
              <a:gdLst/>
              <a:ahLst/>
              <a:cxnLst/>
              <a:rect l="l" t="t" r="r" b="b"/>
              <a:pathLst>
                <a:path w="3074034" h="893445">
                  <a:moveTo>
                    <a:pt x="0" y="893063"/>
                  </a:moveTo>
                  <a:lnTo>
                    <a:pt x="3073907" y="893063"/>
                  </a:lnTo>
                  <a:lnTo>
                    <a:pt x="3073907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673852" y="3784091"/>
            <a:ext cx="3086100" cy="90551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algn="ctr" marL="843280">
              <a:lnSpc>
                <a:spcPct val="100000"/>
              </a:lnSpc>
              <a:spcBef>
                <a:spcPts val="97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endParaRPr sz="1400">
              <a:latin typeface="Calibri"/>
              <a:cs typeface="Calibri"/>
            </a:endParaRPr>
          </a:p>
          <a:p>
            <a:pPr algn="ctr" marL="889635">
              <a:lnSpc>
                <a:spcPct val="100000"/>
              </a:lnSpc>
              <a:spcBef>
                <a:spcPts val="885"/>
              </a:spcBef>
            </a:pP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$15,000,000.00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5188" y="2616707"/>
            <a:ext cx="822960" cy="8244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9176" y="3910584"/>
            <a:ext cx="737615" cy="7376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8444" y="2625851"/>
            <a:ext cx="969263" cy="85648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47511" y="3775341"/>
            <a:ext cx="961693" cy="961692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6339" y="228727"/>
            <a:ext cx="67335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¿Y</a:t>
            </a:r>
            <a:r>
              <a:rPr dirty="0" spc="-110"/>
              <a:t> </a:t>
            </a:r>
            <a:r>
              <a:rPr dirty="0" spc="-25"/>
              <a:t>LA</a:t>
            </a:r>
            <a:r>
              <a:rPr dirty="0" spc="-95"/>
              <a:t> </a:t>
            </a:r>
            <a:r>
              <a:rPr dirty="0" spc="5"/>
              <a:t>CALIDAD</a:t>
            </a:r>
            <a:r>
              <a:rPr dirty="0" spc="-114"/>
              <a:t> </a:t>
            </a:r>
            <a:r>
              <a:rPr dirty="0" spc="20"/>
              <a:t>DE</a:t>
            </a:r>
            <a:r>
              <a:rPr dirty="0" spc="-100"/>
              <a:t> </a:t>
            </a:r>
            <a:r>
              <a:rPr dirty="0" spc="20"/>
              <a:t>VIDA</a:t>
            </a:r>
            <a:r>
              <a:rPr dirty="0" spc="-114"/>
              <a:t> </a:t>
            </a:r>
            <a:r>
              <a:rPr dirty="0" spc="45"/>
              <a:t>EN</a:t>
            </a:r>
            <a:r>
              <a:rPr dirty="0" spc="-95"/>
              <a:t> </a:t>
            </a:r>
            <a:r>
              <a:rPr dirty="0" spc="5"/>
              <a:t>CORREGIDORA?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105" y="1392682"/>
            <a:ext cx="734314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82880">
              <a:lnSpc>
                <a:spcPct val="100000"/>
              </a:lnSpc>
              <a:spcBef>
                <a:spcPts val="105"/>
              </a:spcBef>
            </a:pP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municipio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Corregidora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cuenta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destacados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indicadores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calidad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vida,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acuerdo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al Programa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Naciones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Unidas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para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Desarrollo,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último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informe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Índice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Desarrollo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Humano Municipal,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Corregidora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posiciono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lugar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número</a:t>
            </a:r>
            <a:r>
              <a:rPr dirty="0" sz="14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3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nivel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nacional</a:t>
            </a:r>
            <a:r>
              <a:rPr dirty="0" sz="14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mejor</a:t>
            </a:r>
            <a:r>
              <a:rPr dirty="0" sz="14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Índice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Humano.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7955" y="3012948"/>
            <a:ext cx="4447540" cy="2458720"/>
            <a:chOff x="3457955" y="3012948"/>
            <a:chExt cx="4447540" cy="2458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955" y="3012948"/>
              <a:ext cx="4447032" cy="2458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747" y="3197352"/>
              <a:ext cx="736853" cy="5768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8099" y="3564648"/>
              <a:ext cx="2058162" cy="35126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943350" y="3191854"/>
            <a:ext cx="1867535" cy="61087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 marR="85090">
              <a:lnSpc>
                <a:spcPct val="100000"/>
              </a:lnSpc>
              <a:spcBef>
                <a:spcPts val="580"/>
              </a:spcBef>
            </a:pPr>
            <a:r>
              <a:rPr dirty="0" sz="2000" b="1">
                <a:solidFill>
                  <a:srgbClr val="FF9933"/>
                </a:solidFill>
                <a:latin typeface="Calibri"/>
                <a:cs typeface="Calibri"/>
              </a:rPr>
              <a:t>IDH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Índice</a:t>
            </a: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Desarrollo</a:t>
            </a:r>
            <a:r>
              <a:rPr dirty="0" sz="12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Humano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1465" y="222630"/>
            <a:ext cx="19278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0"/>
              <a:t>ADEMÁS</a:t>
            </a:r>
            <a:r>
              <a:rPr dirty="0" sz="2800" spc="20"/>
              <a:t>…..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30274" y="1341501"/>
            <a:ext cx="7557134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8288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acuerdo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al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último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informe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del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Consejo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Nacional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Evaluación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Política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Social</a:t>
            </a: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25">
                <a:solidFill>
                  <a:srgbClr val="FF9933"/>
                </a:solidFill>
                <a:latin typeface="Arial MT"/>
                <a:cs typeface="Arial MT"/>
              </a:rPr>
              <a:t>CONEVAL</a:t>
            </a:r>
            <a:r>
              <a:rPr dirty="0" sz="1400" spc="35">
                <a:solidFill>
                  <a:srgbClr val="FF9933"/>
                </a:solidFill>
                <a:latin typeface="Arial MT"/>
                <a:cs typeface="Arial MT"/>
              </a:rPr>
              <a:t> </a:t>
            </a:r>
            <a:r>
              <a:rPr dirty="0" sz="1400" spc="45">
                <a:solidFill>
                  <a:srgbClr val="FF9933"/>
                </a:solidFill>
                <a:latin typeface="Arial MT"/>
                <a:cs typeface="Arial MT"/>
              </a:rPr>
              <a:t>(2021)</a:t>
            </a:r>
            <a:r>
              <a:rPr dirty="0" sz="1400" spc="30">
                <a:solidFill>
                  <a:srgbClr val="FF9933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municipio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ubica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4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4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1°</a:t>
            </a:r>
            <a:r>
              <a:rPr dirty="0" sz="14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lugar</a:t>
            </a: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nivel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estatal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-3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9º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lugar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nivel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nacional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menor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porcentaje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población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situación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pobreza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municipios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población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superior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150,000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habitantes,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posición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supera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municipios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tan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importantes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como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Monterrey,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Mexicali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San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Luis </a:t>
            </a:r>
            <a:r>
              <a:rPr dirty="0" sz="1400" spc="40">
                <a:solidFill>
                  <a:srgbClr val="17406C"/>
                </a:solidFill>
                <a:latin typeface="Arial MT"/>
                <a:cs typeface="Arial MT"/>
              </a:rPr>
              <a:t>Potosí.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Este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logro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debe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principalmente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al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trabajo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esfuerzo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constante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corregidorenses, </a:t>
            </a:r>
            <a:r>
              <a:rPr dirty="0" sz="1400" spc="30">
                <a:solidFill>
                  <a:srgbClr val="17406C"/>
                </a:solidFill>
                <a:latin typeface="Arial MT"/>
                <a:cs typeface="Arial MT"/>
              </a:rPr>
              <a:t>así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como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al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acceso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servicios</a:t>
            </a:r>
            <a:r>
              <a:rPr dirty="0" sz="14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públicos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amplia</a:t>
            </a:r>
            <a:r>
              <a:rPr dirty="0" sz="14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cobertura</a:t>
            </a:r>
            <a:r>
              <a:rPr dirty="0" sz="14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calidad.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81883" y="3299459"/>
            <a:ext cx="4443095" cy="2184400"/>
            <a:chOff x="2881883" y="3299459"/>
            <a:chExt cx="4443095" cy="2184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883" y="3604259"/>
              <a:ext cx="4442587" cy="1879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0955" y="3299459"/>
              <a:ext cx="1213103" cy="2606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21226" y="3583940"/>
            <a:ext cx="1971039" cy="2952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37160" marR="5080" indent="-125095">
              <a:lnSpc>
                <a:spcPts val="1040"/>
              </a:lnSpc>
              <a:spcBef>
                <a:spcPts val="165"/>
              </a:spcBef>
            </a:pPr>
            <a:r>
              <a:rPr dirty="0" sz="900" spc="35">
                <a:solidFill>
                  <a:srgbClr val="001F5F"/>
                </a:solidFill>
                <a:latin typeface="Arial MT"/>
                <a:cs typeface="Arial MT"/>
              </a:rPr>
              <a:t>Consejo</a:t>
            </a:r>
            <a:r>
              <a:rPr dirty="0" sz="900" spc="-4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001F5F"/>
                </a:solidFill>
                <a:latin typeface="Arial MT"/>
                <a:cs typeface="Arial MT"/>
              </a:rPr>
              <a:t>Nacional</a:t>
            </a:r>
            <a:r>
              <a:rPr dirty="0" sz="900" spc="-3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dirty="0" sz="90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001F5F"/>
                </a:solidFill>
                <a:latin typeface="Arial MT"/>
                <a:cs typeface="Arial MT"/>
              </a:rPr>
              <a:t>Evaluación</a:t>
            </a:r>
            <a:r>
              <a:rPr dirty="0" sz="900" spc="-4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001F5F"/>
                </a:solidFill>
                <a:latin typeface="Arial MT"/>
                <a:cs typeface="Arial MT"/>
              </a:rPr>
              <a:t>de </a:t>
            </a:r>
            <a:r>
              <a:rPr dirty="0" sz="900" spc="-23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dirty="0" sz="900" spc="-3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001F5F"/>
                </a:solidFill>
                <a:latin typeface="Arial MT"/>
                <a:cs typeface="Arial MT"/>
              </a:rPr>
              <a:t>Política</a:t>
            </a:r>
            <a:r>
              <a:rPr dirty="0" sz="900" spc="-1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dirty="0" sz="900" spc="-3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001F5F"/>
                </a:solidFill>
                <a:latin typeface="Arial MT"/>
                <a:cs typeface="Arial MT"/>
              </a:rPr>
              <a:t>Desarrollo</a:t>
            </a:r>
            <a:r>
              <a:rPr dirty="0" sz="900" spc="-2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001F5F"/>
                </a:solidFill>
                <a:latin typeface="Arial MT"/>
                <a:cs typeface="Arial MT"/>
              </a:rPr>
              <a:t>Social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6125" y="228727"/>
            <a:ext cx="35528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¿</a:t>
            </a:r>
            <a:r>
              <a:rPr dirty="0" spc="-210"/>
              <a:t>P</a:t>
            </a:r>
            <a:r>
              <a:rPr dirty="0" spc="-15"/>
              <a:t>A</a:t>
            </a:r>
            <a:r>
              <a:rPr dirty="0" spc="-20"/>
              <a:t>R</a:t>
            </a:r>
            <a:r>
              <a:rPr dirty="0" spc="-10"/>
              <a:t>A</a:t>
            </a:r>
            <a:r>
              <a:rPr dirty="0" spc="-114"/>
              <a:t> </a:t>
            </a:r>
            <a:r>
              <a:rPr dirty="0" spc="60"/>
              <a:t>Q</a:t>
            </a:r>
            <a:r>
              <a:rPr dirty="0" spc="70"/>
              <a:t>U</a:t>
            </a:r>
            <a:r>
              <a:rPr dirty="0"/>
              <a:t>É</a:t>
            </a:r>
            <a:r>
              <a:rPr dirty="0" spc="-110"/>
              <a:t> </a:t>
            </a:r>
            <a:r>
              <a:rPr dirty="0"/>
              <a:t>SE</a:t>
            </a:r>
            <a:r>
              <a:rPr dirty="0" spc="-90"/>
              <a:t> </a:t>
            </a:r>
            <a:r>
              <a:rPr dirty="0" spc="-60"/>
              <a:t>G</a:t>
            </a:r>
            <a:r>
              <a:rPr dirty="0"/>
              <a:t>A</a:t>
            </a:r>
            <a:r>
              <a:rPr dirty="0"/>
              <a:t>S</a:t>
            </a:r>
            <a:r>
              <a:rPr dirty="0" spc="-135"/>
              <a:t>T</a:t>
            </a:r>
            <a:r>
              <a:rPr dirty="0" spc="-25"/>
              <a:t>A</a:t>
            </a:r>
            <a:r>
              <a:rPr dirty="0" spc="-95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8258" y="1731391"/>
            <a:ext cx="707770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95"/>
              </a:spcBef>
            </a:pPr>
            <a:r>
              <a:rPr dirty="0" sz="1600" spc="3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objetivo</a:t>
            </a:r>
            <a:r>
              <a:rPr dirty="0" sz="16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del</a:t>
            </a:r>
            <a:r>
              <a:rPr dirty="0" sz="16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Presupuesto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Egresos</a:t>
            </a:r>
            <a:r>
              <a:rPr dirty="0" sz="16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es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mejorar</a:t>
            </a:r>
            <a:r>
              <a:rPr dirty="0" sz="16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6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oportunidades</a:t>
            </a:r>
            <a:r>
              <a:rPr dirty="0" sz="16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16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municipio,</a:t>
            </a:r>
            <a:r>
              <a:rPr dirty="0" sz="16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30">
                <a:solidFill>
                  <a:srgbClr val="17406C"/>
                </a:solidFill>
                <a:latin typeface="Arial MT"/>
                <a:cs typeface="Arial MT"/>
              </a:rPr>
              <a:t>así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como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mantener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mejorar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sus</a:t>
            </a:r>
            <a:r>
              <a:rPr dirty="0" sz="16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servicios</a:t>
            </a:r>
            <a:endParaRPr sz="1600">
              <a:latin typeface="Arial MT"/>
              <a:cs typeface="Arial MT"/>
            </a:endParaRPr>
          </a:p>
          <a:p>
            <a:pPr marL="1283970">
              <a:lnSpc>
                <a:spcPct val="100000"/>
              </a:lnSpc>
            </a:pP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públicos</a:t>
            </a:r>
            <a:r>
              <a:rPr dirty="0" sz="16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tener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mejor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lugar</a:t>
            </a:r>
            <a:r>
              <a:rPr dirty="0" sz="1600" spc="-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17406C"/>
                </a:solidFill>
                <a:latin typeface="Arial MT"/>
                <a:cs typeface="Arial MT"/>
              </a:rPr>
              <a:t>vivir.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45207" y="3052572"/>
            <a:ext cx="6784975" cy="2220595"/>
            <a:chOff x="2045207" y="3052572"/>
            <a:chExt cx="6784975" cy="2220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207" y="3086100"/>
              <a:ext cx="2689860" cy="2104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9027" y="3052572"/>
              <a:ext cx="2891028" cy="1424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659" y="3683508"/>
              <a:ext cx="2156460" cy="15895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133330" cy="891540"/>
            <a:chOff x="0" y="0"/>
            <a:chExt cx="10133330" cy="89154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516110" cy="882650"/>
            </a:xfrm>
            <a:custGeom>
              <a:avLst/>
              <a:gdLst/>
              <a:ahLst/>
              <a:cxnLst/>
              <a:rect l="l" t="t" r="r" b="b"/>
              <a:pathLst>
                <a:path w="9516110" h="882650">
                  <a:moveTo>
                    <a:pt x="9506712" y="0"/>
                  </a:moveTo>
                  <a:lnTo>
                    <a:pt x="436625" y="0"/>
                  </a:lnTo>
                  <a:lnTo>
                    <a:pt x="0" y="436626"/>
                  </a:lnTo>
                  <a:lnTo>
                    <a:pt x="445770" y="882396"/>
                  </a:lnTo>
                  <a:lnTo>
                    <a:pt x="9515856" y="882396"/>
                  </a:lnTo>
                  <a:lnTo>
                    <a:pt x="9070086" y="4366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133330" cy="891540"/>
            </a:xfrm>
            <a:custGeom>
              <a:avLst/>
              <a:gdLst/>
              <a:ahLst/>
              <a:cxnLst/>
              <a:rect l="l" t="t" r="r" b="b"/>
              <a:pathLst>
                <a:path w="10133330" h="891540">
                  <a:moveTo>
                    <a:pt x="1008888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008888" y="882396"/>
                  </a:lnTo>
                  <a:lnTo>
                    <a:pt x="1008888" y="0"/>
                  </a:lnTo>
                  <a:close/>
                </a:path>
                <a:path w="10133330" h="891540">
                  <a:moveTo>
                    <a:pt x="10133076" y="1524"/>
                  </a:moveTo>
                  <a:lnTo>
                    <a:pt x="9708642" y="1524"/>
                  </a:lnTo>
                  <a:lnTo>
                    <a:pt x="9284208" y="446532"/>
                  </a:lnTo>
                  <a:lnTo>
                    <a:pt x="9708642" y="891540"/>
                  </a:lnTo>
                  <a:lnTo>
                    <a:pt x="10133076" y="891540"/>
                  </a:lnTo>
                  <a:lnTo>
                    <a:pt x="10133076" y="152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045708"/>
            <a:ext cx="11925300" cy="579120"/>
          </a:xfrm>
          <a:custGeom>
            <a:avLst/>
            <a:gdLst/>
            <a:ahLst/>
            <a:cxnLst/>
            <a:rect l="l" t="t" r="r" b="b"/>
            <a:pathLst>
              <a:path w="11925300" h="579120">
                <a:moveTo>
                  <a:pt x="11925300" y="0"/>
                </a:moveTo>
                <a:lnTo>
                  <a:pt x="11362944" y="0"/>
                </a:lnTo>
                <a:lnTo>
                  <a:pt x="11362944" y="243840"/>
                </a:lnTo>
                <a:lnTo>
                  <a:pt x="0" y="243840"/>
                </a:lnTo>
                <a:lnTo>
                  <a:pt x="0" y="289560"/>
                </a:lnTo>
                <a:lnTo>
                  <a:pt x="11362944" y="289560"/>
                </a:lnTo>
                <a:lnTo>
                  <a:pt x="11362944" y="384048"/>
                </a:lnTo>
                <a:lnTo>
                  <a:pt x="0" y="384048"/>
                </a:lnTo>
                <a:lnTo>
                  <a:pt x="0" y="429768"/>
                </a:lnTo>
                <a:lnTo>
                  <a:pt x="11362944" y="429768"/>
                </a:lnTo>
                <a:lnTo>
                  <a:pt x="11362944" y="579120"/>
                </a:lnTo>
                <a:lnTo>
                  <a:pt x="11925300" y="579120"/>
                </a:lnTo>
                <a:lnTo>
                  <a:pt x="119253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697" y="377697"/>
            <a:ext cx="11036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Í</a:t>
            </a:r>
            <a:r>
              <a:rPr dirty="0" spc="90"/>
              <a:t>ND</a:t>
            </a:r>
            <a:r>
              <a:rPr dirty="0" spc="25"/>
              <a:t>I</a:t>
            </a:r>
            <a:r>
              <a:rPr dirty="0" spc="15"/>
              <a:t>CE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560" y="1790700"/>
            <a:ext cx="1523841" cy="382061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63011" y="1415796"/>
            <a:ext cx="6069330" cy="692150"/>
            <a:chOff x="2763011" y="1415796"/>
            <a:chExt cx="6069330" cy="692150"/>
          </a:xfrm>
        </p:grpSpPr>
        <p:sp>
          <p:nvSpPr>
            <p:cNvPr id="12" name="object 12"/>
            <p:cNvSpPr/>
            <p:nvPr/>
          </p:nvSpPr>
          <p:spPr>
            <a:xfrm>
              <a:off x="2772917" y="1751838"/>
              <a:ext cx="768350" cy="346075"/>
            </a:xfrm>
            <a:custGeom>
              <a:avLst/>
              <a:gdLst/>
              <a:ahLst/>
              <a:cxnLst/>
              <a:rect l="l" t="t" r="r" b="b"/>
              <a:pathLst>
                <a:path w="768350" h="346075">
                  <a:moveTo>
                    <a:pt x="0" y="345948"/>
                  </a:moveTo>
                  <a:lnTo>
                    <a:pt x="384048" y="345948"/>
                  </a:lnTo>
                  <a:lnTo>
                    <a:pt x="384048" y="0"/>
                  </a:lnTo>
                  <a:lnTo>
                    <a:pt x="768095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0167" y="1511820"/>
              <a:ext cx="5202174" cy="5250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200" y="1559039"/>
              <a:ext cx="3925061" cy="4808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40251" y="1415796"/>
              <a:ext cx="5201920" cy="524510"/>
            </a:xfrm>
            <a:custGeom>
              <a:avLst/>
              <a:gdLst/>
              <a:ahLst/>
              <a:cxnLst/>
              <a:rect l="l" t="t" r="r" b="b"/>
              <a:pathLst>
                <a:path w="5201920" h="524510">
                  <a:moveTo>
                    <a:pt x="5114036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5114036" y="524255"/>
                  </a:lnTo>
                  <a:lnTo>
                    <a:pt x="5148048" y="517390"/>
                  </a:lnTo>
                  <a:lnTo>
                    <a:pt x="5175821" y="498665"/>
                  </a:lnTo>
                  <a:lnTo>
                    <a:pt x="5194546" y="470892"/>
                  </a:lnTo>
                  <a:lnTo>
                    <a:pt x="5201412" y="436879"/>
                  </a:lnTo>
                  <a:lnTo>
                    <a:pt x="5201412" y="87375"/>
                  </a:lnTo>
                  <a:lnTo>
                    <a:pt x="5194546" y="53363"/>
                  </a:lnTo>
                  <a:lnTo>
                    <a:pt x="5175821" y="25590"/>
                  </a:lnTo>
                  <a:lnTo>
                    <a:pt x="5148048" y="6865"/>
                  </a:lnTo>
                  <a:lnTo>
                    <a:pt x="5114036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2763011" y="2234183"/>
            <a:ext cx="6069330" cy="692150"/>
            <a:chOff x="2763011" y="2234183"/>
            <a:chExt cx="6069330" cy="692150"/>
          </a:xfrm>
        </p:grpSpPr>
        <p:sp>
          <p:nvSpPr>
            <p:cNvPr id="17" name="object 17"/>
            <p:cNvSpPr/>
            <p:nvPr/>
          </p:nvSpPr>
          <p:spPr>
            <a:xfrm>
              <a:off x="2772917" y="2570225"/>
              <a:ext cx="680720" cy="346075"/>
            </a:xfrm>
            <a:custGeom>
              <a:avLst/>
              <a:gdLst/>
              <a:ahLst/>
              <a:cxnLst/>
              <a:rect l="l" t="t" r="r" b="b"/>
              <a:pathLst>
                <a:path w="680720" h="346075">
                  <a:moveTo>
                    <a:pt x="0" y="345948"/>
                  </a:moveTo>
                  <a:lnTo>
                    <a:pt x="340359" y="345948"/>
                  </a:lnTo>
                  <a:lnTo>
                    <a:pt x="340359" y="0"/>
                  </a:lnTo>
                  <a:lnTo>
                    <a:pt x="680719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3299" y="2330195"/>
              <a:ext cx="5289042" cy="5189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5972" y="2372855"/>
              <a:ext cx="5202174" cy="4808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53383" y="2234183"/>
              <a:ext cx="5288280" cy="518159"/>
            </a:xfrm>
            <a:custGeom>
              <a:avLst/>
              <a:gdLst/>
              <a:ahLst/>
              <a:cxnLst/>
              <a:rect l="l" t="t" r="r" b="b"/>
              <a:pathLst>
                <a:path w="5288280" h="518160">
                  <a:moveTo>
                    <a:pt x="5201920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3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3" y="492887"/>
                  </a:lnTo>
                  <a:lnTo>
                    <a:pt x="52720" y="511381"/>
                  </a:lnTo>
                  <a:lnTo>
                    <a:pt x="86360" y="518160"/>
                  </a:lnTo>
                  <a:lnTo>
                    <a:pt x="5201920" y="518160"/>
                  </a:lnTo>
                  <a:lnTo>
                    <a:pt x="5235559" y="511381"/>
                  </a:lnTo>
                  <a:lnTo>
                    <a:pt x="5263006" y="492887"/>
                  </a:lnTo>
                  <a:lnTo>
                    <a:pt x="5281501" y="465439"/>
                  </a:lnTo>
                  <a:lnTo>
                    <a:pt x="5288280" y="431800"/>
                  </a:lnTo>
                  <a:lnTo>
                    <a:pt x="5288280" y="86360"/>
                  </a:lnTo>
                  <a:lnTo>
                    <a:pt x="5281501" y="52720"/>
                  </a:lnTo>
                  <a:lnTo>
                    <a:pt x="5263007" y="25273"/>
                  </a:lnTo>
                  <a:lnTo>
                    <a:pt x="5235559" y="6778"/>
                  </a:lnTo>
                  <a:lnTo>
                    <a:pt x="5201920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2763011" y="2996183"/>
            <a:ext cx="6069330" cy="630555"/>
            <a:chOff x="2763011" y="2996183"/>
            <a:chExt cx="6069330" cy="630555"/>
          </a:xfrm>
        </p:grpSpPr>
        <p:sp>
          <p:nvSpPr>
            <p:cNvPr id="22" name="object 22"/>
            <p:cNvSpPr/>
            <p:nvPr/>
          </p:nvSpPr>
          <p:spPr>
            <a:xfrm>
              <a:off x="2772917" y="3254501"/>
              <a:ext cx="782955" cy="265430"/>
            </a:xfrm>
            <a:custGeom>
              <a:avLst/>
              <a:gdLst/>
              <a:ahLst/>
              <a:cxnLst/>
              <a:rect l="l" t="t" r="r" b="b"/>
              <a:pathLst>
                <a:path w="782954" h="265429">
                  <a:moveTo>
                    <a:pt x="0" y="265302"/>
                  </a:moveTo>
                  <a:lnTo>
                    <a:pt x="391540" y="265302"/>
                  </a:lnTo>
                  <a:lnTo>
                    <a:pt x="391540" y="0"/>
                  </a:lnTo>
                  <a:lnTo>
                    <a:pt x="782955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5408" y="3092208"/>
              <a:ext cx="5186934" cy="5341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9791" y="3142475"/>
              <a:ext cx="5136642" cy="48083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555491" y="2996183"/>
              <a:ext cx="5186680" cy="533400"/>
            </a:xfrm>
            <a:custGeom>
              <a:avLst/>
              <a:gdLst/>
              <a:ahLst/>
              <a:cxnLst/>
              <a:rect l="l" t="t" r="r" b="b"/>
              <a:pathLst>
                <a:path w="5186680" h="533400">
                  <a:moveTo>
                    <a:pt x="5097272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5097272" y="533400"/>
                  </a:lnTo>
                  <a:lnTo>
                    <a:pt x="5131897" y="526420"/>
                  </a:lnTo>
                  <a:lnTo>
                    <a:pt x="5160152" y="507380"/>
                  </a:lnTo>
                  <a:lnTo>
                    <a:pt x="5179192" y="479125"/>
                  </a:lnTo>
                  <a:lnTo>
                    <a:pt x="5186172" y="444500"/>
                  </a:lnTo>
                  <a:lnTo>
                    <a:pt x="5186172" y="88900"/>
                  </a:lnTo>
                  <a:lnTo>
                    <a:pt x="5179192" y="54274"/>
                  </a:lnTo>
                  <a:lnTo>
                    <a:pt x="5160152" y="26019"/>
                  </a:lnTo>
                  <a:lnTo>
                    <a:pt x="5131897" y="6979"/>
                  </a:lnTo>
                  <a:lnTo>
                    <a:pt x="5097272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2791967" y="3762755"/>
            <a:ext cx="6040755" cy="615315"/>
            <a:chOff x="2791967" y="3762755"/>
            <a:chExt cx="6040755" cy="615315"/>
          </a:xfrm>
        </p:grpSpPr>
        <p:sp>
          <p:nvSpPr>
            <p:cNvPr id="27" name="object 27"/>
            <p:cNvSpPr/>
            <p:nvPr/>
          </p:nvSpPr>
          <p:spPr>
            <a:xfrm>
              <a:off x="2801873" y="4008881"/>
              <a:ext cx="764540" cy="252729"/>
            </a:xfrm>
            <a:custGeom>
              <a:avLst/>
              <a:gdLst/>
              <a:ahLst/>
              <a:cxnLst/>
              <a:rect l="l" t="t" r="r" b="b"/>
              <a:pathLst>
                <a:path w="764539" h="252729">
                  <a:moveTo>
                    <a:pt x="0" y="252222"/>
                  </a:moveTo>
                  <a:lnTo>
                    <a:pt x="382269" y="252222"/>
                  </a:lnTo>
                  <a:lnTo>
                    <a:pt x="382269" y="0"/>
                  </a:lnTo>
                  <a:lnTo>
                    <a:pt x="764539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4551" y="3858755"/>
              <a:ext cx="5177790" cy="5082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5567" y="3896855"/>
              <a:ext cx="2634234" cy="48083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64635" y="3762755"/>
              <a:ext cx="5177155" cy="508000"/>
            </a:xfrm>
            <a:custGeom>
              <a:avLst/>
              <a:gdLst/>
              <a:ahLst/>
              <a:cxnLst/>
              <a:rect l="l" t="t" r="r" b="b"/>
              <a:pathLst>
                <a:path w="5177155" h="508000">
                  <a:moveTo>
                    <a:pt x="5092445" y="0"/>
                  </a:moveTo>
                  <a:lnTo>
                    <a:pt x="84581" y="0"/>
                  </a:lnTo>
                  <a:lnTo>
                    <a:pt x="51649" y="6643"/>
                  </a:lnTo>
                  <a:lnTo>
                    <a:pt x="24764" y="24765"/>
                  </a:lnTo>
                  <a:lnTo>
                    <a:pt x="6643" y="51649"/>
                  </a:lnTo>
                  <a:lnTo>
                    <a:pt x="0" y="84582"/>
                  </a:lnTo>
                  <a:lnTo>
                    <a:pt x="0" y="422910"/>
                  </a:lnTo>
                  <a:lnTo>
                    <a:pt x="6643" y="455842"/>
                  </a:lnTo>
                  <a:lnTo>
                    <a:pt x="24764" y="482727"/>
                  </a:lnTo>
                  <a:lnTo>
                    <a:pt x="51649" y="500848"/>
                  </a:lnTo>
                  <a:lnTo>
                    <a:pt x="84581" y="507492"/>
                  </a:lnTo>
                  <a:lnTo>
                    <a:pt x="5092445" y="507492"/>
                  </a:lnTo>
                  <a:lnTo>
                    <a:pt x="5125378" y="500848"/>
                  </a:lnTo>
                  <a:lnTo>
                    <a:pt x="5152263" y="482727"/>
                  </a:lnTo>
                  <a:lnTo>
                    <a:pt x="5170384" y="455842"/>
                  </a:lnTo>
                  <a:lnTo>
                    <a:pt x="5177028" y="422910"/>
                  </a:lnTo>
                  <a:lnTo>
                    <a:pt x="5177028" y="84582"/>
                  </a:lnTo>
                  <a:lnTo>
                    <a:pt x="5170384" y="51649"/>
                  </a:lnTo>
                  <a:lnTo>
                    <a:pt x="5152263" y="24765"/>
                  </a:lnTo>
                  <a:lnTo>
                    <a:pt x="5125378" y="6643"/>
                  </a:lnTo>
                  <a:lnTo>
                    <a:pt x="5092445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2791967" y="4457700"/>
            <a:ext cx="6040755" cy="615315"/>
            <a:chOff x="2791967" y="4457700"/>
            <a:chExt cx="6040755" cy="615315"/>
          </a:xfrm>
        </p:grpSpPr>
        <p:sp>
          <p:nvSpPr>
            <p:cNvPr id="32" name="object 32"/>
            <p:cNvSpPr/>
            <p:nvPr/>
          </p:nvSpPr>
          <p:spPr>
            <a:xfrm>
              <a:off x="2801873" y="4703825"/>
              <a:ext cx="764540" cy="252729"/>
            </a:xfrm>
            <a:custGeom>
              <a:avLst/>
              <a:gdLst/>
              <a:ahLst/>
              <a:cxnLst/>
              <a:rect l="l" t="t" r="r" b="b"/>
              <a:pathLst>
                <a:path w="764539" h="252729">
                  <a:moveTo>
                    <a:pt x="0" y="252222"/>
                  </a:moveTo>
                  <a:lnTo>
                    <a:pt x="382269" y="252222"/>
                  </a:lnTo>
                  <a:lnTo>
                    <a:pt x="382269" y="0"/>
                  </a:lnTo>
                  <a:lnTo>
                    <a:pt x="764539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4551" y="4553699"/>
              <a:ext cx="5177790" cy="5082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3167" y="4591799"/>
              <a:ext cx="2937510" cy="48083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64635" y="4457700"/>
              <a:ext cx="5177155" cy="508000"/>
            </a:xfrm>
            <a:custGeom>
              <a:avLst/>
              <a:gdLst/>
              <a:ahLst/>
              <a:cxnLst/>
              <a:rect l="l" t="t" r="r" b="b"/>
              <a:pathLst>
                <a:path w="5177155" h="508000">
                  <a:moveTo>
                    <a:pt x="5092445" y="0"/>
                  </a:moveTo>
                  <a:lnTo>
                    <a:pt x="84581" y="0"/>
                  </a:lnTo>
                  <a:lnTo>
                    <a:pt x="51649" y="6643"/>
                  </a:lnTo>
                  <a:lnTo>
                    <a:pt x="24764" y="24764"/>
                  </a:lnTo>
                  <a:lnTo>
                    <a:pt x="6643" y="51649"/>
                  </a:lnTo>
                  <a:lnTo>
                    <a:pt x="0" y="84581"/>
                  </a:lnTo>
                  <a:lnTo>
                    <a:pt x="0" y="422910"/>
                  </a:lnTo>
                  <a:lnTo>
                    <a:pt x="6643" y="455842"/>
                  </a:lnTo>
                  <a:lnTo>
                    <a:pt x="24764" y="482727"/>
                  </a:lnTo>
                  <a:lnTo>
                    <a:pt x="51649" y="500848"/>
                  </a:lnTo>
                  <a:lnTo>
                    <a:pt x="84581" y="507492"/>
                  </a:lnTo>
                  <a:lnTo>
                    <a:pt x="5092445" y="507492"/>
                  </a:lnTo>
                  <a:lnTo>
                    <a:pt x="5125378" y="500848"/>
                  </a:lnTo>
                  <a:lnTo>
                    <a:pt x="5152263" y="482726"/>
                  </a:lnTo>
                  <a:lnTo>
                    <a:pt x="5170384" y="455842"/>
                  </a:lnTo>
                  <a:lnTo>
                    <a:pt x="5177028" y="422910"/>
                  </a:lnTo>
                  <a:lnTo>
                    <a:pt x="5177028" y="84581"/>
                  </a:lnTo>
                  <a:lnTo>
                    <a:pt x="5170384" y="51649"/>
                  </a:lnTo>
                  <a:lnTo>
                    <a:pt x="5152263" y="24764"/>
                  </a:lnTo>
                  <a:lnTo>
                    <a:pt x="5125378" y="6643"/>
                  </a:lnTo>
                  <a:lnTo>
                    <a:pt x="5092445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2791967" y="5172455"/>
            <a:ext cx="6040755" cy="615315"/>
            <a:chOff x="2791967" y="5172455"/>
            <a:chExt cx="6040755" cy="615315"/>
          </a:xfrm>
        </p:grpSpPr>
        <p:sp>
          <p:nvSpPr>
            <p:cNvPr id="37" name="object 37"/>
            <p:cNvSpPr/>
            <p:nvPr/>
          </p:nvSpPr>
          <p:spPr>
            <a:xfrm>
              <a:off x="2801873" y="5418581"/>
              <a:ext cx="764540" cy="252729"/>
            </a:xfrm>
            <a:custGeom>
              <a:avLst/>
              <a:gdLst/>
              <a:ahLst/>
              <a:cxnLst/>
              <a:rect l="l" t="t" r="r" b="b"/>
              <a:pathLst>
                <a:path w="764539" h="252729">
                  <a:moveTo>
                    <a:pt x="0" y="252171"/>
                  </a:moveTo>
                  <a:lnTo>
                    <a:pt x="382269" y="252171"/>
                  </a:lnTo>
                  <a:lnTo>
                    <a:pt x="382269" y="0"/>
                  </a:lnTo>
                  <a:lnTo>
                    <a:pt x="764539" y="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4551" y="5268455"/>
              <a:ext cx="5177790" cy="5082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89603" y="5306555"/>
              <a:ext cx="5104638" cy="48083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64635" y="5172455"/>
              <a:ext cx="5177155" cy="508000"/>
            </a:xfrm>
            <a:custGeom>
              <a:avLst/>
              <a:gdLst/>
              <a:ahLst/>
              <a:cxnLst/>
              <a:rect l="l" t="t" r="r" b="b"/>
              <a:pathLst>
                <a:path w="5177155" h="508000">
                  <a:moveTo>
                    <a:pt x="5092445" y="0"/>
                  </a:moveTo>
                  <a:lnTo>
                    <a:pt x="84581" y="0"/>
                  </a:lnTo>
                  <a:lnTo>
                    <a:pt x="51649" y="6643"/>
                  </a:lnTo>
                  <a:lnTo>
                    <a:pt x="24764" y="24765"/>
                  </a:lnTo>
                  <a:lnTo>
                    <a:pt x="6643" y="51649"/>
                  </a:lnTo>
                  <a:lnTo>
                    <a:pt x="0" y="84582"/>
                  </a:lnTo>
                  <a:lnTo>
                    <a:pt x="0" y="422910"/>
                  </a:lnTo>
                  <a:lnTo>
                    <a:pt x="6643" y="455831"/>
                  </a:lnTo>
                  <a:lnTo>
                    <a:pt x="24764" y="482717"/>
                  </a:lnTo>
                  <a:lnTo>
                    <a:pt x="51649" y="500844"/>
                  </a:lnTo>
                  <a:lnTo>
                    <a:pt x="84581" y="507492"/>
                  </a:lnTo>
                  <a:lnTo>
                    <a:pt x="5092445" y="507492"/>
                  </a:lnTo>
                  <a:lnTo>
                    <a:pt x="5125378" y="500844"/>
                  </a:lnTo>
                  <a:lnTo>
                    <a:pt x="5152263" y="482717"/>
                  </a:lnTo>
                  <a:lnTo>
                    <a:pt x="5170384" y="455831"/>
                  </a:lnTo>
                  <a:lnTo>
                    <a:pt x="5177028" y="422910"/>
                  </a:lnTo>
                  <a:lnTo>
                    <a:pt x="5177028" y="84582"/>
                  </a:lnTo>
                  <a:lnTo>
                    <a:pt x="5170384" y="51649"/>
                  </a:lnTo>
                  <a:lnTo>
                    <a:pt x="5152263" y="24765"/>
                  </a:lnTo>
                  <a:lnTo>
                    <a:pt x="5125378" y="6643"/>
                  </a:lnTo>
                  <a:lnTo>
                    <a:pt x="5092445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622040" y="1515236"/>
            <a:ext cx="4965700" cy="4048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731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LEY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INGRESOS?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¿DE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DÓNDE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OBTIENEN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INGRESOS?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490"/>
              </a:spcBef>
            </a:pP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PRESUPUESTO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EGRESOS?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algn="ctr" marL="95885">
              <a:lnSpc>
                <a:spcPct val="100000"/>
              </a:lnSpc>
              <a:spcBef>
                <a:spcPts val="1360"/>
              </a:spcBef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¿EN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GASTA?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algn="ctr" marL="92710">
              <a:lnSpc>
                <a:spcPct val="100000"/>
              </a:lnSpc>
            </a:pP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dirty="0" sz="1800" spc="-14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1800" spc="7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A?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5"/>
              </a:spcBef>
            </a:pP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¿QUÉ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FFFFFF"/>
                </a:solidFill>
                <a:latin typeface="Arial"/>
                <a:cs typeface="Arial"/>
              </a:rPr>
              <a:t>PUEDEN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HACER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CIUDADANOS?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549126" y="6228308"/>
            <a:ext cx="1924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723" y="2072639"/>
            <a:ext cx="3666744" cy="12725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0133330" cy="815340"/>
            <a:chOff x="0" y="0"/>
            <a:chExt cx="10133330" cy="81534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516110" cy="806450"/>
            </a:xfrm>
            <a:custGeom>
              <a:avLst/>
              <a:gdLst/>
              <a:ahLst/>
              <a:cxnLst/>
              <a:rect l="l" t="t" r="r" b="b"/>
              <a:pathLst>
                <a:path w="9516110" h="806450">
                  <a:moveTo>
                    <a:pt x="9506712" y="0"/>
                  </a:moveTo>
                  <a:lnTo>
                    <a:pt x="398513" y="0"/>
                  </a:lnTo>
                  <a:lnTo>
                    <a:pt x="0" y="398526"/>
                  </a:lnTo>
                  <a:lnTo>
                    <a:pt x="407657" y="806196"/>
                  </a:lnTo>
                  <a:lnTo>
                    <a:pt x="9515856" y="806196"/>
                  </a:lnTo>
                  <a:lnTo>
                    <a:pt x="9108186" y="3985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133330" cy="815340"/>
            </a:xfrm>
            <a:custGeom>
              <a:avLst/>
              <a:gdLst/>
              <a:ahLst/>
              <a:cxnLst/>
              <a:rect l="l" t="t" r="r" b="b"/>
              <a:pathLst>
                <a:path w="10133330" h="815340">
                  <a:moveTo>
                    <a:pt x="1008888" y="0"/>
                  </a:moveTo>
                  <a:lnTo>
                    <a:pt x="0" y="0"/>
                  </a:lnTo>
                  <a:lnTo>
                    <a:pt x="0" y="806196"/>
                  </a:lnTo>
                  <a:lnTo>
                    <a:pt x="1008888" y="806196"/>
                  </a:lnTo>
                  <a:lnTo>
                    <a:pt x="1008888" y="0"/>
                  </a:lnTo>
                  <a:close/>
                </a:path>
                <a:path w="10133330" h="815340">
                  <a:moveTo>
                    <a:pt x="10133076" y="0"/>
                  </a:moveTo>
                  <a:lnTo>
                    <a:pt x="9691878" y="0"/>
                  </a:lnTo>
                  <a:lnTo>
                    <a:pt x="9284208" y="407670"/>
                  </a:lnTo>
                  <a:lnTo>
                    <a:pt x="9691878" y="815340"/>
                  </a:lnTo>
                  <a:lnTo>
                    <a:pt x="10133076" y="815340"/>
                  </a:lnTo>
                  <a:lnTo>
                    <a:pt x="101330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45708"/>
            <a:ext cx="11925300" cy="579120"/>
          </a:xfrm>
          <a:custGeom>
            <a:avLst/>
            <a:gdLst/>
            <a:ahLst/>
            <a:cxnLst/>
            <a:rect l="l" t="t" r="r" b="b"/>
            <a:pathLst>
              <a:path w="11925300" h="579120">
                <a:moveTo>
                  <a:pt x="11925300" y="0"/>
                </a:moveTo>
                <a:lnTo>
                  <a:pt x="11362944" y="0"/>
                </a:lnTo>
                <a:lnTo>
                  <a:pt x="11362944" y="243840"/>
                </a:lnTo>
                <a:lnTo>
                  <a:pt x="0" y="243840"/>
                </a:lnTo>
                <a:lnTo>
                  <a:pt x="0" y="289560"/>
                </a:lnTo>
                <a:lnTo>
                  <a:pt x="11362944" y="289560"/>
                </a:lnTo>
                <a:lnTo>
                  <a:pt x="11362944" y="384048"/>
                </a:lnTo>
                <a:lnTo>
                  <a:pt x="0" y="384048"/>
                </a:lnTo>
                <a:lnTo>
                  <a:pt x="0" y="429768"/>
                </a:lnTo>
                <a:lnTo>
                  <a:pt x="11362944" y="429768"/>
                </a:lnTo>
                <a:lnTo>
                  <a:pt x="11362944" y="579120"/>
                </a:lnTo>
                <a:lnTo>
                  <a:pt x="11925300" y="579120"/>
                </a:lnTo>
                <a:lnTo>
                  <a:pt x="119253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5691" y="228727"/>
            <a:ext cx="64369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¿QUÉ</a:t>
            </a:r>
            <a:r>
              <a:rPr dirty="0" spc="-120"/>
              <a:t> </a:t>
            </a:r>
            <a:r>
              <a:rPr dirty="0" spc="35"/>
              <a:t>PUEDEN</a:t>
            </a:r>
            <a:r>
              <a:rPr dirty="0" spc="-114"/>
              <a:t> </a:t>
            </a:r>
            <a:r>
              <a:rPr dirty="0" spc="10"/>
              <a:t>HACER</a:t>
            </a:r>
            <a:r>
              <a:rPr dirty="0" spc="-125"/>
              <a:t> </a:t>
            </a:r>
            <a:r>
              <a:rPr dirty="0" spc="-35"/>
              <a:t>LOS</a:t>
            </a:r>
            <a:r>
              <a:rPr dirty="0" spc="-105"/>
              <a:t> </a:t>
            </a:r>
            <a:r>
              <a:rPr dirty="0" spc="5"/>
              <a:t>CIUDADANOS?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625346" y="1114806"/>
            <a:ext cx="744664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Un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ciudadano informado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es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principio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una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democracia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sólida, </a:t>
            </a:r>
            <a:r>
              <a:rPr dirty="0" sz="1400" spc="105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cual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Municipio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Corregidora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pone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disposición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diversas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plataformas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para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ciudadanos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involucren 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forma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activa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proceso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discusión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vigilancia del </a:t>
            </a:r>
            <a:r>
              <a:rPr dirty="0" sz="1400" spc="-3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gasto</a:t>
            </a:r>
            <a:r>
              <a:rPr dirty="0" sz="14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público.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1544" y="5858662"/>
            <a:ext cx="5575300" cy="345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82675" marR="1082675">
              <a:lnSpc>
                <a:spcPct val="100000"/>
              </a:lnSpc>
              <a:spcBef>
                <a:spcPts val="95"/>
              </a:spcBef>
            </a:pP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700" spc="1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0">
                <a:solidFill>
                  <a:srgbClr val="17406C"/>
                </a:solidFill>
                <a:latin typeface="Arial MT"/>
                <a:cs typeface="Arial MT"/>
              </a:rPr>
              <a:t>más</a:t>
            </a:r>
            <a:r>
              <a:rPr dirty="0" sz="700" spc="1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información</a:t>
            </a:r>
            <a:r>
              <a:rPr dirty="0" sz="700" spc="1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visite</a:t>
            </a:r>
            <a:r>
              <a:rPr dirty="0" sz="700" spc="1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u="sng" sz="700" spc="35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5"/>
              </a:rPr>
              <a:t>www.corregidora.gob.mx</a:t>
            </a:r>
            <a:r>
              <a:rPr dirty="0" u="sng" sz="700" spc="125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</a:rPr>
              <a:t> </a:t>
            </a: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700" spc="1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bien</a:t>
            </a:r>
            <a:r>
              <a:rPr dirty="0" sz="7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comuníquese</a:t>
            </a:r>
            <a:r>
              <a:rPr dirty="0" sz="7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0">
                <a:solidFill>
                  <a:srgbClr val="17406C"/>
                </a:solidFill>
                <a:latin typeface="Arial MT"/>
                <a:cs typeface="Arial MT"/>
              </a:rPr>
              <a:t>a: </a:t>
            </a:r>
            <a:r>
              <a:rPr dirty="0" sz="700" spc="-1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Secretaría</a:t>
            </a:r>
            <a:r>
              <a:rPr dirty="0" sz="7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700" spc="1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Desarrollo</a:t>
            </a:r>
            <a:r>
              <a:rPr dirty="0" sz="7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Social</a:t>
            </a:r>
            <a:endParaRPr sz="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Dirección:</a:t>
            </a:r>
            <a:r>
              <a:rPr dirty="0" sz="7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0">
                <a:solidFill>
                  <a:srgbClr val="17406C"/>
                </a:solidFill>
                <a:latin typeface="Arial MT"/>
                <a:cs typeface="Arial MT"/>
              </a:rPr>
              <a:t>Calle</a:t>
            </a:r>
            <a:r>
              <a:rPr dirty="0" sz="7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5">
                <a:solidFill>
                  <a:srgbClr val="17406C"/>
                </a:solidFill>
                <a:latin typeface="Arial MT"/>
                <a:cs typeface="Arial MT"/>
              </a:rPr>
              <a:t>Ex.</a:t>
            </a:r>
            <a:r>
              <a:rPr dirty="0" sz="700" spc="1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Hacienda</a:t>
            </a:r>
            <a:r>
              <a:rPr dirty="0" sz="700" spc="1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0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7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5">
                <a:solidFill>
                  <a:srgbClr val="17406C"/>
                </a:solidFill>
                <a:latin typeface="Arial MT"/>
                <a:cs typeface="Arial MT"/>
              </a:rPr>
              <a:t>Cerrito</a:t>
            </a:r>
            <a:r>
              <a:rPr dirty="0" sz="700" spc="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No.100,</a:t>
            </a:r>
            <a:r>
              <a:rPr dirty="0" sz="700" spc="1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7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5">
                <a:solidFill>
                  <a:srgbClr val="17406C"/>
                </a:solidFill>
                <a:latin typeface="Arial MT"/>
                <a:cs typeface="Arial MT"/>
              </a:rPr>
              <a:t>Pueblito</a:t>
            </a:r>
            <a:r>
              <a:rPr dirty="0" sz="7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5">
                <a:solidFill>
                  <a:srgbClr val="17406C"/>
                </a:solidFill>
                <a:latin typeface="Arial MT"/>
                <a:cs typeface="Arial MT"/>
              </a:rPr>
              <a:t>Corregidora,</a:t>
            </a:r>
            <a:r>
              <a:rPr dirty="0" sz="700" spc="1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30">
                <a:solidFill>
                  <a:srgbClr val="17406C"/>
                </a:solidFill>
                <a:latin typeface="Arial MT"/>
                <a:cs typeface="Arial MT"/>
              </a:rPr>
              <a:t>Qro.</a:t>
            </a:r>
            <a:r>
              <a:rPr dirty="0" sz="700" spc="1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0">
                <a:solidFill>
                  <a:srgbClr val="17406C"/>
                </a:solidFill>
                <a:latin typeface="Arial MT"/>
                <a:cs typeface="Arial MT"/>
              </a:rPr>
              <a:t>C.P.</a:t>
            </a:r>
            <a:r>
              <a:rPr dirty="0" sz="700" spc="10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76900</a:t>
            </a:r>
            <a:r>
              <a:rPr dirty="0" sz="7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Teléfono:(442)</a:t>
            </a:r>
            <a:r>
              <a:rPr dirty="0" sz="7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209</a:t>
            </a:r>
            <a:r>
              <a:rPr dirty="0" sz="700" spc="1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60</a:t>
            </a:r>
            <a:r>
              <a:rPr dirty="0" sz="700" spc="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5">
                <a:solidFill>
                  <a:srgbClr val="17406C"/>
                </a:solidFill>
                <a:latin typeface="Arial MT"/>
                <a:cs typeface="Arial MT"/>
              </a:rPr>
              <a:t>00,</a:t>
            </a:r>
            <a:r>
              <a:rPr dirty="0" sz="700" spc="114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20">
                <a:solidFill>
                  <a:srgbClr val="17406C"/>
                </a:solidFill>
                <a:latin typeface="Arial MT"/>
                <a:cs typeface="Arial MT"/>
              </a:rPr>
              <a:t>Ext.</a:t>
            </a:r>
            <a:r>
              <a:rPr dirty="0" sz="700" spc="1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700" spc="10">
                <a:solidFill>
                  <a:srgbClr val="17406C"/>
                </a:solidFill>
                <a:latin typeface="Arial MT"/>
                <a:cs typeface="Arial MT"/>
              </a:rPr>
              <a:t>8024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4770" y="4272533"/>
            <a:ext cx="30753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Consejos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Participación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Ciudadana Municipal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son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órganos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auxiliares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administración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pública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municipal,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cuyo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objetivo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es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promover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participación </a:t>
            </a:r>
            <a:r>
              <a:rPr dirty="0" sz="9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ciudadana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estructurar,</a:t>
            </a:r>
            <a:r>
              <a:rPr dirty="0" sz="900" spc="3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proponer</a:t>
            </a:r>
            <a:r>
              <a:rPr dirty="0" sz="900" spc="3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gestionar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e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implementar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acciones de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gobierno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coordinación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 con</a:t>
            </a:r>
            <a:r>
              <a:rPr dirty="0" sz="900" spc="-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9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administración</a:t>
            </a:r>
            <a:r>
              <a:rPr dirty="0" sz="9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pública</a:t>
            </a:r>
            <a:r>
              <a:rPr dirty="0" sz="900" spc="-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municipal.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0057" y="3702899"/>
            <a:ext cx="1623695" cy="3924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000" spc="15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O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N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S</a:t>
            </a:r>
            <a:r>
              <a:rPr dirty="0" sz="1000" spc="-15" b="1">
                <a:solidFill>
                  <a:srgbClr val="FF9933"/>
                </a:solidFill>
                <a:latin typeface="Arial"/>
                <a:cs typeface="Arial"/>
              </a:rPr>
              <a:t>E</a:t>
            </a:r>
            <a:r>
              <a:rPr dirty="0" sz="1000" spc="15" b="1">
                <a:solidFill>
                  <a:srgbClr val="FF9933"/>
                </a:solidFill>
                <a:latin typeface="Arial"/>
                <a:cs typeface="Arial"/>
              </a:rPr>
              <a:t>J</a:t>
            </a:r>
            <a:r>
              <a:rPr dirty="0" sz="1000" spc="10" b="1">
                <a:solidFill>
                  <a:srgbClr val="FF9933"/>
                </a:solidFill>
                <a:latin typeface="Arial"/>
                <a:cs typeface="Arial"/>
              </a:rPr>
              <a:t>O</a:t>
            </a:r>
            <a:r>
              <a:rPr dirty="0" sz="1000" spc="-75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M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UN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15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-15" b="1">
                <a:solidFill>
                  <a:srgbClr val="FF9933"/>
                </a:solidFill>
                <a:latin typeface="Arial"/>
                <a:cs typeface="Arial"/>
              </a:rPr>
              <a:t>P</a:t>
            </a:r>
            <a:r>
              <a:rPr dirty="0" sz="1000" spc="-15" b="1">
                <a:solidFill>
                  <a:srgbClr val="FF9933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FF9933"/>
                </a:solidFill>
                <a:latin typeface="Arial"/>
                <a:cs typeface="Arial"/>
              </a:rPr>
              <a:t>L</a:t>
            </a:r>
            <a:r>
              <a:rPr dirty="0" sz="1000" spc="-65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FF9933"/>
                </a:solidFill>
                <a:latin typeface="Arial"/>
                <a:cs typeface="Arial"/>
              </a:rPr>
              <a:t>D</a:t>
            </a:r>
            <a:r>
              <a:rPr dirty="0" sz="1000" spc="-5" b="1">
                <a:solidFill>
                  <a:srgbClr val="FF9933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P</a:t>
            </a:r>
            <a:r>
              <a:rPr dirty="0" sz="1000" spc="5" b="1">
                <a:solidFill>
                  <a:srgbClr val="FF9933"/>
                </a:solidFill>
                <a:latin typeface="Arial"/>
                <a:cs typeface="Arial"/>
              </a:rPr>
              <a:t>AR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T</a:t>
            </a:r>
            <a:r>
              <a:rPr dirty="0" sz="1000" spc="10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5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15" b="1">
                <a:solidFill>
                  <a:srgbClr val="FF9933"/>
                </a:solidFill>
                <a:latin typeface="Arial"/>
                <a:cs typeface="Arial"/>
              </a:rPr>
              <a:t>P</a:t>
            </a:r>
            <a:r>
              <a:rPr dirty="0" sz="1000" spc="-10" b="1">
                <a:solidFill>
                  <a:srgbClr val="FF9933"/>
                </a:solidFill>
                <a:latin typeface="Arial"/>
                <a:cs typeface="Arial"/>
              </a:rPr>
              <a:t>A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10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Ó</a:t>
            </a:r>
            <a:r>
              <a:rPr dirty="0" sz="1000" spc="30" b="1">
                <a:solidFill>
                  <a:srgbClr val="FF9933"/>
                </a:solidFill>
                <a:latin typeface="Arial"/>
                <a:cs typeface="Arial"/>
              </a:rPr>
              <a:t>N</a:t>
            </a:r>
            <a:r>
              <a:rPr dirty="0" sz="1000" spc="-50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S</a:t>
            </a:r>
            <a:r>
              <a:rPr dirty="0" sz="1000" spc="25" b="1">
                <a:solidFill>
                  <a:srgbClr val="FF9933"/>
                </a:solidFill>
                <a:latin typeface="Arial"/>
                <a:cs typeface="Arial"/>
              </a:rPr>
              <a:t>O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5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spc="35" b="1">
                <a:solidFill>
                  <a:srgbClr val="FF9933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FF9933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1977" y="4256278"/>
            <a:ext cx="299212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obras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vecinales o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comunitarias que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lleva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cabo </a:t>
            </a:r>
            <a:r>
              <a:rPr dirty="0" sz="900" spc="-2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gobierno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municipal cuentan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9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respectivo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Comité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 Obra,</a:t>
            </a:r>
            <a:r>
              <a:rPr dirty="0" sz="900" spc="30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quien</a:t>
            </a:r>
            <a:r>
              <a:rPr dirty="0" sz="900" spc="3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encarga</a:t>
            </a:r>
            <a:r>
              <a:rPr dirty="0" sz="900" spc="3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900" spc="3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17406C"/>
                </a:solidFill>
                <a:latin typeface="Arial MT"/>
                <a:cs typeface="Arial MT"/>
              </a:rPr>
              <a:t>dar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1977" y="4668139"/>
            <a:ext cx="2989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seguimiento</a:t>
            </a:r>
            <a:r>
              <a:rPr dirty="0" sz="9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9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construcción</a:t>
            </a:r>
            <a:r>
              <a:rPr dirty="0" sz="90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900" spc="2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obra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900" spc="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900" spc="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vigilar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1977" y="4805298"/>
            <a:ext cx="2992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que</a:t>
            </a:r>
            <a:r>
              <a:rPr dirty="0" sz="9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los</a:t>
            </a:r>
            <a:r>
              <a:rPr dirty="0" sz="900" spc="1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17406C"/>
                </a:solidFill>
                <a:latin typeface="Arial MT"/>
                <a:cs typeface="Arial MT"/>
              </a:rPr>
              <a:t>recursos</a:t>
            </a:r>
            <a:r>
              <a:rPr dirty="0" sz="9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destinados</a:t>
            </a:r>
            <a:r>
              <a:rPr dirty="0" sz="9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9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9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misma</a:t>
            </a:r>
            <a:r>
              <a:rPr dirty="0" sz="900" spc="114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9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ejerzan </a:t>
            </a:r>
            <a:r>
              <a:rPr dirty="0" sz="900" spc="-2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9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17406C"/>
                </a:solidFill>
                <a:latin typeface="Arial MT"/>
                <a:cs typeface="Arial MT"/>
              </a:rPr>
              <a:t>manera</a:t>
            </a:r>
            <a:r>
              <a:rPr dirty="0" sz="900" spc="21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17406C"/>
                </a:solidFill>
                <a:latin typeface="Arial MT"/>
                <a:cs typeface="Arial MT"/>
              </a:rPr>
              <a:t>transparente</a:t>
            </a:r>
            <a:r>
              <a:rPr dirty="0" sz="9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9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17406C"/>
                </a:solidFill>
                <a:latin typeface="Arial MT"/>
                <a:cs typeface="Arial MT"/>
              </a:rPr>
              <a:t>puntual.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92214" y="3736340"/>
            <a:ext cx="1233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C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O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M</a:t>
            </a:r>
            <a:r>
              <a:rPr dirty="0" sz="1000" spc="40" b="1">
                <a:solidFill>
                  <a:srgbClr val="FF9933"/>
                </a:solidFill>
                <a:latin typeface="Arial"/>
                <a:cs typeface="Arial"/>
              </a:rPr>
              <a:t>I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TÉ</a:t>
            </a:r>
            <a:r>
              <a:rPr dirty="0" sz="1000" spc="-65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D</a:t>
            </a:r>
            <a:r>
              <a:rPr dirty="0" sz="1000" spc="-5" b="1">
                <a:solidFill>
                  <a:srgbClr val="FF9933"/>
                </a:solidFill>
                <a:latin typeface="Arial"/>
                <a:cs typeface="Arial"/>
              </a:rPr>
              <a:t>E</a:t>
            </a:r>
            <a:r>
              <a:rPr dirty="0" sz="1000" spc="-35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FF9933"/>
                </a:solidFill>
                <a:latin typeface="Arial"/>
                <a:cs typeface="Arial"/>
              </a:rPr>
              <a:t>O</a:t>
            </a:r>
            <a:r>
              <a:rPr dirty="0" sz="1000" b="1">
                <a:solidFill>
                  <a:srgbClr val="FF9933"/>
                </a:solidFill>
                <a:latin typeface="Arial"/>
                <a:cs typeface="Arial"/>
              </a:rPr>
              <a:t>BR</a:t>
            </a:r>
            <a:r>
              <a:rPr dirty="0" sz="1000" spc="-10" b="1">
                <a:solidFill>
                  <a:srgbClr val="FF9933"/>
                </a:solidFill>
                <a:latin typeface="Arial"/>
                <a:cs typeface="Arial"/>
              </a:rPr>
              <a:t>A</a:t>
            </a:r>
            <a:r>
              <a:rPr dirty="0" sz="1000" spc="-5" b="1">
                <a:solidFill>
                  <a:srgbClr val="FF9933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691" y="228727"/>
            <a:ext cx="64369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¿QUÉ</a:t>
            </a:r>
            <a:r>
              <a:rPr dirty="0" spc="-120"/>
              <a:t> </a:t>
            </a:r>
            <a:r>
              <a:rPr dirty="0" spc="35"/>
              <a:t>PUEDEN</a:t>
            </a:r>
            <a:r>
              <a:rPr dirty="0" spc="-114"/>
              <a:t> </a:t>
            </a:r>
            <a:r>
              <a:rPr dirty="0" spc="10"/>
              <a:t>HACER</a:t>
            </a:r>
            <a:r>
              <a:rPr dirty="0" spc="-125"/>
              <a:t> </a:t>
            </a:r>
            <a:r>
              <a:rPr dirty="0" spc="-35"/>
              <a:t>LOS</a:t>
            </a:r>
            <a:r>
              <a:rPr dirty="0" spc="-105"/>
              <a:t> </a:t>
            </a:r>
            <a:r>
              <a:rPr dirty="0" spc="5"/>
              <a:t>CIUDADANOS?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7571" y="2748381"/>
            <a:ext cx="3215640" cy="207073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835"/>
              </a:spcBef>
            </a:pP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P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RT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L</a:t>
            </a:r>
            <a:r>
              <a:rPr dirty="0" sz="1100" spc="-8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C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20" b="1">
                <a:solidFill>
                  <a:srgbClr val="17406C"/>
                </a:solidFill>
                <a:latin typeface="Arial"/>
                <a:cs typeface="Arial"/>
              </a:rPr>
              <a:t>EGI</a:t>
            </a: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D</a:t>
            </a: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RA</a:t>
            </a:r>
            <a:endParaRPr sz="11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735"/>
              </a:spcBef>
            </a:pPr>
            <a:r>
              <a:rPr dirty="0" u="sng" sz="110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2"/>
              </a:rPr>
              <a:t>http://www.corregidora.gob.mx/portal/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919"/>
              </a:spcBef>
            </a:pP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P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-5" b="1">
                <a:solidFill>
                  <a:srgbClr val="17406C"/>
                </a:solidFill>
                <a:latin typeface="Arial"/>
                <a:cs typeface="Arial"/>
              </a:rPr>
              <a:t>T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L</a:t>
            </a:r>
            <a:r>
              <a:rPr dirty="0" sz="1100" spc="-8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E</a:t>
            </a:r>
            <a:r>
              <a:rPr dirty="0" sz="1100" spc="-6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T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-25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100" spc="20" b="1">
                <a:solidFill>
                  <a:srgbClr val="17406C"/>
                </a:solidFill>
                <a:latin typeface="Arial"/>
                <a:cs typeface="Arial"/>
              </a:rPr>
              <a:t>N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S</a:t>
            </a:r>
            <a:r>
              <a:rPr dirty="0" sz="1100" spc="-5" b="1">
                <a:solidFill>
                  <a:srgbClr val="17406C"/>
                </a:solidFill>
                <a:latin typeface="Arial"/>
                <a:cs typeface="Arial"/>
              </a:rPr>
              <a:t>P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AR</a:t>
            </a:r>
            <a:r>
              <a:rPr dirty="0" sz="1100" spc="-5" b="1">
                <a:solidFill>
                  <a:srgbClr val="17406C"/>
                </a:solidFill>
                <a:latin typeface="Arial"/>
                <a:cs typeface="Arial"/>
              </a:rPr>
              <a:t>E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N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C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IA</a:t>
            </a:r>
            <a:r>
              <a:rPr dirty="0" sz="1100" spc="-9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D</a:t>
            </a:r>
            <a:r>
              <a:rPr dirty="0" sz="1100" spc="-5" b="1">
                <a:solidFill>
                  <a:srgbClr val="17406C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L</a:t>
            </a:r>
            <a:r>
              <a:rPr dirty="0" sz="1100" spc="-6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M</a:t>
            </a:r>
            <a:r>
              <a:rPr dirty="0" sz="1100" spc="40" b="1">
                <a:solidFill>
                  <a:srgbClr val="17406C"/>
                </a:solidFill>
                <a:latin typeface="Arial"/>
                <a:cs typeface="Arial"/>
              </a:rPr>
              <a:t>U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N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I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C</a:t>
            </a:r>
            <a:r>
              <a:rPr dirty="0" sz="1100" spc="25" b="1">
                <a:solidFill>
                  <a:srgbClr val="17406C"/>
                </a:solidFill>
                <a:latin typeface="Arial"/>
                <a:cs typeface="Arial"/>
              </a:rPr>
              <a:t>IPIO</a:t>
            </a:r>
            <a:endParaRPr sz="11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969"/>
              </a:spcBef>
            </a:pPr>
            <a:r>
              <a:rPr dirty="0" u="sng" sz="110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3"/>
              </a:rPr>
              <a:t>http://www.corregidora.gob.mx/Transparencia</a:t>
            </a:r>
            <a:r>
              <a:rPr dirty="0" sz="1100">
                <a:solidFill>
                  <a:srgbClr val="F49100"/>
                </a:solidFill>
                <a:latin typeface="Arial MT"/>
                <a:cs typeface="Arial MT"/>
                <a:hlinkClick r:id="rId3"/>
              </a:rPr>
              <a:t>/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</a:pP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L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100" spc="20" b="1">
                <a:solidFill>
                  <a:srgbClr val="17406C"/>
                </a:solidFill>
                <a:latin typeface="Arial"/>
                <a:cs typeface="Arial"/>
              </a:rPr>
              <a:t>N</a:t>
            </a:r>
            <a:r>
              <a:rPr dirty="0" sz="1100" spc="-7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M</a:t>
            </a:r>
            <a:r>
              <a:rPr dirty="0" sz="1100" spc="40" b="1">
                <a:solidFill>
                  <a:srgbClr val="17406C"/>
                </a:solidFill>
                <a:latin typeface="Arial"/>
                <a:cs typeface="Arial"/>
              </a:rPr>
              <a:t>U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N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I</a:t>
            </a:r>
            <a:r>
              <a:rPr dirty="0" sz="1100" spc="35" b="1">
                <a:solidFill>
                  <a:srgbClr val="17406C"/>
                </a:solidFill>
                <a:latin typeface="Arial"/>
                <a:cs typeface="Arial"/>
              </a:rPr>
              <a:t>C</a:t>
            </a:r>
            <a:r>
              <a:rPr dirty="0" sz="1100" spc="10" b="1">
                <a:solidFill>
                  <a:srgbClr val="17406C"/>
                </a:solidFill>
                <a:latin typeface="Arial"/>
                <a:cs typeface="Arial"/>
              </a:rPr>
              <a:t>IP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100" spc="-10" b="1">
                <a:solidFill>
                  <a:srgbClr val="17406C"/>
                </a:solidFill>
                <a:latin typeface="Arial"/>
                <a:cs typeface="Arial"/>
              </a:rPr>
              <a:t>L</a:t>
            </a:r>
            <a:r>
              <a:rPr dirty="0" sz="1100" spc="-7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E</a:t>
            </a:r>
            <a:r>
              <a:rPr dirty="0" sz="1100" spc="-7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D</a:t>
            </a:r>
            <a:r>
              <a:rPr dirty="0" sz="1100" spc="5" b="1">
                <a:solidFill>
                  <a:srgbClr val="17406C"/>
                </a:solidFill>
                <a:latin typeface="Arial"/>
                <a:cs typeface="Arial"/>
              </a:rPr>
              <a:t>E</a:t>
            </a:r>
            <a:r>
              <a:rPr dirty="0" sz="1100" b="1">
                <a:solidFill>
                  <a:srgbClr val="17406C"/>
                </a:solidFill>
                <a:latin typeface="Arial"/>
                <a:cs typeface="Arial"/>
              </a:rPr>
              <a:t>SA</a:t>
            </a:r>
            <a:r>
              <a:rPr dirty="0" sz="1100" spc="-15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R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LL</a:t>
            </a:r>
            <a:r>
              <a:rPr dirty="0" sz="1100" spc="15" b="1">
                <a:solidFill>
                  <a:srgbClr val="17406C"/>
                </a:solidFill>
                <a:latin typeface="Arial"/>
                <a:cs typeface="Arial"/>
              </a:rPr>
              <a:t>O</a:t>
            </a:r>
            <a:r>
              <a:rPr dirty="0" sz="1100" spc="-7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100" spc="40" b="1">
                <a:solidFill>
                  <a:srgbClr val="17406C"/>
                </a:solidFill>
                <a:latin typeface="Arial"/>
                <a:cs typeface="Arial"/>
              </a:rPr>
              <a:t>20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2</a:t>
            </a:r>
            <a:r>
              <a:rPr dirty="0" sz="1100" spc="-5" b="1">
                <a:solidFill>
                  <a:srgbClr val="17406C"/>
                </a:solidFill>
                <a:latin typeface="Arial"/>
                <a:cs typeface="Arial"/>
              </a:rPr>
              <a:t>1</a:t>
            </a:r>
            <a:r>
              <a:rPr dirty="0" sz="1100" spc="-20" b="1">
                <a:solidFill>
                  <a:srgbClr val="17406C"/>
                </a:solidFill>
                <a:latin typeface="Arial"/>
                <a:cs typeface="Arial"/>
              </a:rPr>
              <a:t>-</a:t>
            </a:r>
            <a:r>
              <a:rPr dirty="0" sz="1100" spc="30" b="1">
                <a:solidFill>
                  <a:srgbClr val="17406C"/>
                </a:solidFill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u="sng" sz="110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3"/>
              </a:rPr>
              <a:t>http://www.corregidora.gob.mx/Transparencia/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0516" y="2410967"/>
            <a:ext cx="4326255" cy="2978785"/>
            <a:chOff x="1080516" y="2410967"/>
            <a:chExt cx="4326255" cy="29787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516" y="2410967"/>
              <a:ext cx="4325874" cy="2978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0" y="2686811"/>
              <a:ext cx="3790188" cy="2442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46454" y="2676905"/>
              <a:ext cx="3810635" cy="2463165"/>
            </a:xfrm>
            <a:custGeom>
              <a:avLst/>
              <a:gdLst/>
              <a:ahLst/>
              <a:cxnLst/>
              <a:rect l="l" t="t" r="r" b="b"/>
              <a:pathLst>
                <a:path w="3810635" h="2463165">
                  <a:moveTo>
                    <a:pt x="416814" y="0"/>
                  </a:moveTo>
                  <a:lnTo>
                    <a:pt x="3810381" y="0"/>
                  </a:lnTo>
                  <a:lnTo>
                    <a:pt x="3810381" y="2046097"/>
                  </a:lnTo>
                  <a:lnTo>
                    <a:pt x="3808349" y="2088515"/>
                  </a:lnTo>
                  <a:lnTo>
                    <a:pt x="3801872" y="2130044"/>
                  </a:lnTo>
                  <a:lnTo>
                    <a:pt x="3791712" y="2169922"/>
                  </a:lnTo>
                  <a:lnTo>
                    <a:pt x="3777488" y="2208530"/>
                  </a:lnTo>
                  <a:lnTo>
                    <a:pt x="3759962" y="2244598"/>
                  </a:lnTo>
                  <a:lnTo>
                    <a:pt x="3739261" y="2279269"/>
                  </a:lnTo>
                  <a:lnTo>
                    <a:pt x="3715258" y="2311400"/>
                  </a:lnTo>
                  <a:lnTo>
                    <a:pt x="3687953" y="2340991"/>
                  </a:lnTo>
                  <a:lnTo>
                    <a:pt x="3658362" y="2367915"/>
                  </a:lnTo>
                  <a:lnTo>
                    <a:pt x="3626231" y="2391791"/>
                  </a:lnTo>
                  <a:lnTo>
                    <a:pt x="3592068" y="2412619"/>
                  </a:lnTo>
                  <a:lnTo>
                    <a:pt x="3555492" y="2430018"/>
                  </a:lnTo>
                  <a:lnTo>
                    <a:pt x="3517265" y="2444242"/>
                  </a:lnTo>
                  <a:lnTo>
                    <a:pt x="3477387" y="2454402"/>
                  </a:lnTo>
                  <a:lnTo>
                    <a:pt x="3435985" y="2461006"/>
                  </a:lnTo>
                  <a:lnTo>
                    <a:pt x="3393440" y="2462911"/>
                  </a:lnTo>
                  <a:lnTo>
                    <a:pt x="0" y="2462911"/>
                  </a:lnTo>
                  <a:lnTo>
                    <a:pt x="0" y="416814"/>
                  </a:lnTo>
                  <a:lnTo>
                    <a:pt x="2032" y="374396"/>
                  </a:lnTo>
                  <a:lnTo>
                    <a:pt x="8509" y="332994"/>
                  </a:lnTo>
                  <a:lnTo>
                    <a:pt x="18668" y="293116"/>
                  </a:lnTo>
                  <a:lnTo>
                    <a:pt x="32893" y="254889"/>
                  </a:lnTo>
                  <a:lnTo>
                    <a:pt x="50418" y="218313"/>
                  </a:lnTo>
                  <a:lnTo>
                    <a:pt x="71120" y="184150"/>
                  </a:lnTo>
                  <a:lnTo>
                    <a:pt x="95123" y="152019"/>
                  </a:lnTo>
                  <a:lnTo>
                    <a:pt x="122301" y="122301"/>
                  </a:lnTo>
                  <a:lnTo>
                    <a:pt x="152019" y="95123"/>
                  </a:lnTo>
                  <a:lnTo>
                    <a:pt x="184150" y="71120"/>
                  </a:lnTo>
                  <a:lnTo>
                    <a:pt x="218312" y="50419"/>
                  </a:lnTo>
                  <a:lnTo>
                    <a:pt x="254889" y="32893"/>
                  </a:lnTo>
                  <a:lnTo>
                    <a:pt x="293116" y="18669"/>
                  </a:lnTo>
                  <a:lnTo>
                    <a:pt x="332994" y="8509"/>
                  </a:lnTo>
                  <a:lnTo>
                    <a:pt x="374396" y="2032"/>
                  </a:lnTo>
                  <a:lnTo>
                    <a:pt x="416814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2730" y="3087433"/>
              <a:ext cx="1029665" cy="10293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51301" y="3075939"/>
              <a:ext cx="1052830" cy="1052830"/>
            </a:xfrm>
            <a:custGeom>
              <a:avLst/>
              <a:gdLst/>
              <a:ahLst/>
              <a:cxnLst/>
              <a:rect l="l" t="t" r="r" b="b"/>
              <a:pathLst>
                <a:path w="1052829" h="1052829">
                  <a:moveTo>
                    <a:pt x="201422" y="0"/>
                  </a:moveTo>
                  <a:lnTo>
                    <a:pt x="1052576" y="201549"/>
                  </a:lnTo>
                  <a:lnTo>
                    <a:pt x="851026" y="1052322"/>
                  </a:lnTo>
                  <a:lnTo>
                    <a:pt x="0" y="850773"/>
                  </a:lnTo>
                  <a:lnTo>
                    <a:pt x="201422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288791" y="1370075"/>
            <a:ext cx="3950970" cy="511809"/>
            <a:chOff x="3288791" y="1370075"/>
            <a:chExt cx="3950970" cy="511809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8707" y="1466075"/>
              <a:ext cx="3861053" cy="4031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6219" y="1507248"/>
              <a:ext cx="2522981" cy="3741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8791" y="1370075"/>
              <a:ext cx="3860800" cy="402590"/>
            </a:xfrm>
            <a:custGeom>
              <a:avLst/>
              <a:gdLst/>
              <a:ahLst/>
              <a:cxnLst/>
              <a:rect l="l" t="t" r="r" b="b"/>
              <a:pathLst>
                <a:path w="3860800" h="402589">
                  <a:moveTo>
                    <a:pt x="3793236" y="0"/>
                  </a:moveTo>
                  <a:lnTo>
                    <a:pt x="67056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335279"/>
                  </a:lnTo>
                  <a:lnTo>
                    <a:pt x="5262" y="361402"/>
                  </a:lnTo>
                  <a:lnTo>
                    <a:pt x="19621" y="382714"/>
                  </a:lnTo>
                  <a:lnTo>
                    <a:pt x="40933" y="397073"/>
                  </a:lnTo>
                  <a:lnTo>
                    <a:pt x="67056" y="402336"/>
                  </a:lnTo>
                  <a:lnTo>
                    <a:pt x="3793236" y="402336"/>
                  </a:lnTo>
                  <a:lnTo>
                    <a:pt x="3819358" y="397073"/>
                  </a:lnTo>
                  <a:lnTo>
                    <a:pt x="3840670" y="382714"/>
                  </a:lnTo>
                  <a:lnTo>
                    <a:pt x="3855029" y="361402"/>
                  </a:lnTo>
                  <a:lnTo>
                    <a:pt x="3860291" y="335279"/>
                  </a:lnTo>
                  <a:lnTo>
                    <a:pt x="3860291" y="67056"/>
                  </a:lnTo>
                  <a:lnTo>
                    <a:pt x="3855029" y="40933"/>
                  </a:lnTo>
                  <a:lnTo>
                    <a:pt x="3840670" y="19621"/>
                  </a:lnTo>
                  <a:lnTo>
                    <a:pt x="3819358" y="5262"/>
                  </a:lnTo>
                  <a:lnTo>
                    <a:pt x="3793236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051808" y="1447876"/>
            <a:ext cx="23304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5" b="1">
                <a:solidFill>
                  <a:srgbClr val="17406C"/>
                </a:solidFill>
                <a:latin typeface="Arial"/>
                <a:cs typeface="Arial"/>
              </a:rPr>
              <a:t>TE</a:t>
            </a:r>
            <a:r>
              <a:rPr dirty="0" sz="1400" spc="-8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17406C"/>
                </a:solidFill>
                <a:latin typeface="Arial"/>
                <a:cs typeface="Arial"/>
              </a:rPr>
              <a:t>INVITAMOS</a:t>
            </a:r>
            <a:r>
              <a:rPr dirty="0" sz="1400" spc="-8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7406C"/>
                </a:solidFill>
                <a:latin typeface="Arial"/>
                <a:cs typeface="Arial"/>
              </a:rPr>
              <a:t>A</a:t>
            </a:r>
            <a:r>
              <a:rPr dirty="0" sz="1400" spc="-7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400" spc="10" b="1">
                <a:solidFill>
                  <a:srgbClr val="17406C"/>
                </a:solidFill>
                <a:latin typeface="Arial"/>
                <a:cs typeface="Arial"/>
              </a:rPr>
              <a:t>VISITAR</a:t>
            </a:r>
            <a:r>
              <a:rPr dirty="0" sz="1400" spc="-9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7406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0" y="2045207"/>
            <a:ext cx="4309872" cy="3189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0133330" cy="891540"/>
            <a:chOff x="0" y="0"/>
            <a:chExt cx="10133330" cy="89154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516110" cy="882650"/>
            </a:xfrm>
            <a:custGeom>
              <a:avLst/>
              <a:gdLst/>
              <a:ahLst/>
              <a:cxnLst/>
              <a:rect l="l" t="t" r="r" b="b"/>
              <a:pathLst>
                <a:path w="9516110" h="882650">
                  <a:moveTo>
                    <a:pt x="9506712" y="0"/>
                  </a:moveTo>
                  <a:lnTo>
                    <a:pt x="436625" y="0"/>
                  </a:lnTo>
                  <a:lnTo>
                    <a:pt x="0" y="436626"/>
                  </a:lnTo>
                  <a:lnTo>
                    <a:pt x="445770" y="882396"/>
                  </a:lnTo>
                  <a:lnTo>
                    <a:pt x="9515856" y="882396"/>
                  </a:lnTo>
                  <a:lnTo>
                    <a:pt x="9070086" y="4366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133330" cy="891540"/>
            </a:xfrm>
            <a:custGeom>
              <a:avLst/>
              <a:gdLst/>
              <a:ahLst/>
              <a:cxnLst/>
              <a:rect l="l" t="t" r="r" b="b"/>
              <a:pathLst>
                <a:path w="10133330" h="891540">
                  <a:moveTo>
                    <a:pt x="1008888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008888" y="882396"/>
                  </a:lnTo>
                  <a:lnTo>
                    <a:pt x="1008888" y="0"/>
                  </a:lnTo>
                  <a:close/>
                </a:path>
                <a:path w="10133330" h="891540">
                  <a:moveTo>
                    <a:pt x="10133076" y="1524"/>
                  </a:moveTo>
                  <a:lnTo>
                    <a:pt x="9708642" y="1524"/>
                  </a:lnTo>
                  <a:lnTo>
                    <a:pt x="9284208" y="446532"/>
                  </a:lnTo>
                  <a:lnTo>
                    <a:pt x="9708642" y="891540"/>
                  </a:lnTo>
                  <a:lnTo>
                    <a:pt x="10133076" y="891540"/>
                  </a:lnTo>
                  <a:lnTo>
                    <a:pt x="10133076" y="152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45708"/>
            <a:ext cx="11925300" cy="579120"/>
          </a:xfrm>
          <a:custGeom>
            <a:avLst/>
            <a:gdLst/>
            <a:ahLst/>
            <a:cxnLst/>
            <a:rect l="l" t="t" r="r" b="b"/>
            <a:pathLst>
              <a:path w="11925300" h="579120">
                <a:moveTo>
                  <a:pt x="11925300" y="0"/>
                </a:moveTo>
                <a:lnTo>
                  <a:pt x="11362944" y="0"/>
                </a:lnTo>
                <a:lnTo>
                  <a:pt x="11362944" y="243840"/>
                </a:lnTo>
                <a:lnTo>
                  <a:pt x="0" y="243840"/>
                </a:lnTo>
                <a:lnTo>
                  <a:pt x="0" y="289560"/>
                </a:lnTo>
                <a:lnTo>
                  <a:pt x="11362944" y="289560"/>
                </a:lnTo>
                <a:lnTo>
                  <a:pt x="11362944" y="384048"/>
                </a:lnTo>
                <a:lnTo>
                  <a:pt x="0" y="384048"/>
                </a:lnTo>
                <a:lnTo>
                  <a:pt x="0" y="429768"/>
                </a:lnTo>
                <a:lnTo>
                  <a:pt x="11362944" y="429768"/>
                </a:lnTo>
                <a:lnTo>
                  <a:pt x="11362944" y="579120"/>
                </a:lnTo>
                <a:lnTo>
                  <a:pt x="11925300" y="579120"/>
                </a:lnTo>
                <a:lnTo>
                  <a:pt x="119253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0543" y="337261"/>
            <a:ext cx="48723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¿QUÉ</a:t>
            </a:r>
            <a:r>
              <a:rPr dirty="0" spc="-135"/>
              <a:t> </a:t>
            </a:r>
            <a:r>
              <a:rPr dirty="0"/>
              <a:t>ES</a:t>
            </a:r>
            <a:r>
              <a:rPr dirty="0" spc="-95"/>
              <a:t> </a:t>
            </a:r>
            <a:r>
              <a:rPr dirty="0" spc="-25"/>
              <a:t>LA</a:t>
            </a:r>
            <a:r>
              <a:rPr dirty="0" spc="-120"/>
              <a:t> </a:t>
            </a:r>
            <a:r>
              <a:rPr dirty="0" spc="-40"/>
              <a:t>LEY</a:t>
            </a:r>
            <a:r>
              <a:rPr dirty="0" spc="-110"/>
              <a:t> </a:t>
            </a:r>
            <a:r>
              <a:rPr dirty="0" spc="25"/>
              <a:t>DE</a:t>
            </a:r>
            <a:r>
              <a:rPr dirty="0" spc="-114"/>
              <a:t> </a:t>
            </a:r>
            <a:r>
              <a:rPr dirty="0" spc="15"/>
              <a:t>INGRESOS?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49126" y="6228308"/>
            <a:ext cx="1924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881" y="1783461"/>
            <a:ext cx="5610225" cy="3683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17406C"/>
                </a:solidFill>
                <a:latin typeface="Arial MT"/>
                <a:cs typeface="Arial MT"/>
              </a:rPr>
              <a:t>Ley</a:t>
            </a:r>
            <a:r>
              <a:rPr dirty="0" sz="1600" spc="-2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Ingresos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del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Municipio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Corregidora</a:t>
            </a:r>
            <a:r>
              <a:rPr dirty="0" sz="1600" spc="-1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600" spc="-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600" spc="-434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Ejercicio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Fiscal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2023,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soporta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legal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y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fiscalmente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recaudación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recursos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financieros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ingresarán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al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municipio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mediante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cobro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contribuciones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establecidas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dicho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instrumento,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contiene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asimismo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expectativas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Participaciones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Aportaciones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Federales</a:t>
            </a:r>
            <a:r>
              <a:rPr dirty="0" sz="16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que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recibirá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dicho</a:t>
            </a:r>
            <a:r>
              <a:rPr dirty="0" sz="1600" spc="-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periodo.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Por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trascendencia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e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importancia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17406C"/>
                </a:solidFill>
                <a:latin typeface="Arial MT"/>
                <a:cs typeface="Arial MT"/>
              </a:rPr>
              <a:t>Ley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Ingresos,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para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municipio cuente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recursos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necesarios para </a:t>
            </a:r>
            <a:r>
              <a:rPr dirty="0" sz="1600" spc="100">
                <a:solidFill>
                  <a:srgbClr val="17406C"/>
                </a:solidFill>
                <a:latin typeface="Arial MT"/>
                <a:cs typeface="Arial MT"/>
              </a:rPr>
              <a:t>cumplir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su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finalidad de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prestar </a:t>
            </a:r>
            <a:r>
              <a:rPr dirty="0" sz="1600" spc="10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servicios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públicos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población,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proponen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la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Legislatura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del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Estado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las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cuotas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tarifas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aplicables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diversas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contribuciones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municipales,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aprobación.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133330" cy="891540"/>
            <a:chOff x="0" y="0"/>
            <a:chExt cx="10133330" cy="89154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516110" cy="882650"/>
            </a:xfrm>
            <a:custGeom>
              <a:avLst/>
              <a:gdLst/>
              <a:ahLst/>
              <a:cxnLst/>
              <a:rect l="l" t="t" r="r" b="b"/>
              <a:pathLst>
                <a:path w="9516110" h="882650">
                  <a:moveTo>
                    <a:pt x="9506712" y="0"/>
                  </a:moveTo>
                  <a:lnTo>
                    <a:pt x="436625" y="0"/>
                  </a:lnTo>
                  <a:lnTo>
                    <a:pt x="0" y="436626"/>
                  </a:lnTo>
                  <a:lnTo>
                    <a:pt x="445770" y="882396"/>
                  </a:lnTo>
                  <a:lnTo>
                    <a:pt x="9515856" y="882396"/>
                  </a:lnTo>
                  <a:lnTo>
                    <a:pt x="9070086" y="4366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133330" cy="891540"/>
            </a:xfrm>
            <a:custGeom>
              <a:avLst/>
              <a:gdLst/>
              <a:ahLst/>
              <a:cxnLst/>
              <a:rect l="l" t="t" r="r" b="b"/>
              <a:pathLst>
                <a:path w="10133330" h="891540">
                  <a:moveTo>
                    <a:pt x="1008888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008888" y="882396"/>
                  </a:lnTo>
                  <a:lnTo>
                    <a:pt x="1008888" y="0"/>
                  </a:lnTo>
                  <a:close/>
                </a:path>
                <a:path w="10133330" h="891540">
                  <a:moveTo>
                    <a:pt x="10133076" y="1524"/>
                  </a:moveTo>
                  <a:lnTo>
                    <a:pt x="9708642" y="1524"/>
                  </a:lnTo>
                  <a:lnTo>
                    <a:pt x="9284208" y="446532"/>
                  </a:lnTo>
                  <a:lnTo>
                    <a:pt x="9708642" y="891540"/>
                  </a:lnTo>
                  <a:lnTo>
                    <a:pt x="10133076" y="891540"/>
                  </a:lnTo>
                  <a:lnTo>
                    <a:pt x="10133076" y="152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278" y="378078"/>
            <a:ext cx="656653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¿DE</a:t>
            </a:r>
            <a:r>
              <a:rPr dirty="0" spc="-120"/>
              <a:t> </a:t>
            </a:r>
            <a:r>
              <a:rPr dirty="0" spc="40"/>
              <a:t>DÓNDE</a:t>
            </a:r>
            <a:r>
              <a:rPr dirty="0" spc="-114"/>
              <a:t> </a:t>
            </a:r>
            <a:r>
              <a:rPr dirty="0"/>
              <a:t>SE</a:t>
            </a:r>
            <a:r>
              <a:rPr dirty="0" spc="-85"/>
              <a:t> </a:t>
            </a:r>
            <a:r>
              <a:rPr dirty="0" spc="35"/>
              <a:t>OBTIENEN</a:t>
            </a:r>
            <a:r>
              <a:rPr dirty="0" spc="-120"/>
              <a:t> </a:t>
            </a:r>
            <a:r>
              <a:rPr dirty="0" spc="-35"/>
              <a:t>LOS</a:t>
            </a:r>
            <a:r>
              <a:rPr dirty="0" spc="-100"/>
              <a:t> </a:t>
            </a:r>
            <a:r>
              <a:rPr dirty="0" spc="10"/>
              <a:t>INGRESOS?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69007" y="1257046"/>
            <a:ext cx="5460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municipio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obtiene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sus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recursos</a:t>
            </a:r>
            <a:r>
              <a:rPr dirty="0" sz="16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diversos</a:t>
            </a:r>
            <a:r>
              <a:rPr dirty="0" sz="16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orígenes: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5335" y="5321630"/>
            <a:ext cx="13589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17406C"/>
                </a:solidFill>
                <a:latin typeface="Arial"/>
                <a:cs typeface="Arial"/>
              </a:rPr>
              <a:t>$136,363,535.00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524" y="5321630"/>
            <a:ext cx="142938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17406C"/>
                </a:solidFill>
                <a:latin typeface="Arial"/>
                <a:cs typeface="Arial"/>
              </a:rPr>
              <a:t>*$967,552,460.00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3138" y="5309997"/>
            <a:ext cx="13589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7406C"/>
                </a:solidFill>
                <a:latin typeface="Arial"/>
                <a:cs typeface="Arial"/>
              </a:rPr>
              <a:t>$617,595,148.00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4296" y="4020058"/>
            <a:ext cx="2288540" cy="979805"/>
            <a:chOff x="844296" y="4020058"/>
            <a:chExt cx="2288540" cy="979805"/>
          </a:xfrm>
        </p:grpSpPr>
        <p:sp>
          <p:nvSpPr>
            <p:cNvPr id="14" name="object 14"/>
            <p:cNvSpPr/>
            <p:nvPr/>
          </p:nvSpPr>
          <p:spPr>
            <a:xfrm>
              <a:off x="1943862" y="4030218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w="0" h="367029">
                  <a:moveTo>
                    <a:pt x="0" y="0"/>
                  </a:moveTo>
                  <a:lnTo>
                    <a:pt x="0" y="366775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212" y="4492764"/>
              <a:ext cx="2198370" cy="5067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6444" y="4619244"/>
              <a:ext cx="1570482" cy="2948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4296" y="4396740"/>
              <a:ext cx="2197735" cy="506095"/>
            </a:xfrm>
            <a:custGeom>
              <a:avLst/>
              <a:gdLst/>
              <a:ahLst/>
              <a:cxnLst/>
              <a:rect l="l" t="t" r="r" b="b"/>
              <a:pathLst>
                <a:path w="2197735" h="506095">
                  <a:moveTo>
                    <a:pt x="2113279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8" y="505968"/>
                  </a:lnTo>
                  <a:lnTo>
                    <a:pt x="2113279" y="505968"/>
                  </a:lnTo>
                  <a:lnTo>
                    <a:pt x="2146119" y="499346"/>
                  </a:lnTo>
                  <a:lnTo>
                    <a:pt x="2172922" y="481282"/>
                  </a:lnTo>
                  <a:lnTo>
                    <a:pt x="2190986" y="454479"/>
                  </a:lnTo>
                  <a:lnTo>
                    <a:pt x="2197608" y="421640"/>
                  </a:lnTo>
                  <a:lnTo>
                    <a:pt x="2197608" y="84328"/>
                  </a:lnTo>
                  <a:lnTo>
                    <a:pt x="2190986" y="51488"/>
                  </a:lnTo>
                  <a:lnTo>
                    <a:pt x="2172922" y="24685"/>
                  </a:lnTo>
                  <a:lnTo>
                    <a:pt x="2146119" y="6621"/>
                  </a:lnTo>
                  <a:lnTo>
                    <a:pt x="2113279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242466" y="4550486"/>
            <a:ext cx="14008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85420" algn="l"/>
              </a:tabLst>
            </a:pP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In</a:t>
            </a:r>
            <a:r>
              <a:rPr dirty="0" sz="1100" spc="75">
                <a:solidFill>
                  <a:srgbClr val="17406C"/>
                </a:solidFill>
                <a:latin typeface="Arial MT"/>
                <a:cs typeface="Arial MT"/>
              </a:rPr>
              <a:t>g</a:t>
            </a:r>
            <a:r>
              <a:rPr dirty="0" sz="1100" spc="110">
                <a:solidFill>
                  <a:srgbClr val="17406C"/>
                </a:solidFill>
                <a:latin typeface="Arial MT"/>
                <a:cs typeface="Arial MT"/>
              </a:rPr>
              <a:t>r</a:t>
            </a:r>
            <a:r>
              <a:rPr dirty="0" sz="1100" spc="40">
                <a:solidFill>
                  <a:srgbClr val="17406C"/>
                </a:solidFill>
                <a:latin typeface="Arial MT"/>
                <a:cs typeface="Arial MT"/>
              </a:rPr>
              <a:t>es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s</a:t>
            </a:r>
            <a:r>
              <a:rPr dirty="0" sz="11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17406C"/>
                </a:solidFill>
                <a:latin typeface="Arial MT"/>
                <a:cs typeface="Arial MT"/>
              </a:rPr>
              <a:t>P</a:t>
            </a:r>
            <a:r>
              <a:rPr dirty="0" sz="1100" spc="110">
                <a:solidFill>
                  <a:srgbClr val="17406C"/>
                </a:solidFill>
                <a:latin typeface="Arial MT"/>
                <a:cs typeface="Arial MT"/>
              </a:rPr>
              <a:t>r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75">
                <a:solidFill>
                  <a:srgbClr val="17406C"/>
                </a:solidFill>
                <a:latin typeface="Arial MT"/>
                <a:cs typeface="Arial MT"/>
              </a:rPr>
              <a:t>p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io</a:t>
            </a: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s.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87852" y="4428744"/>
            <a:ext cx="3691890" cy="613410"/>
            <a:chOff x="3387852" y="4428744"/>
            <a:chExt cx="3691890" cy="6134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7768" y="4524743"/>
              <a:ext cx="3601974" cy="5174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9584" y="4573536"/>
              <a:ext cx="3531869" cy="4609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87852" y="4428744"/>
              <a:ext cx="3601720" cy="516890"/>
            </a:xfrm>
            <a:custGeom>
              <a:avLst/>
              <a:gdLst/>
              <a:ahLst/>
              <a:cxnLst/>
              <a:rect l="l" t="t" r="r" b="b"/>
              <a:pathLst>
                <a:path w="3601720" h="516889">
                  <a:moveTo>
                    <a:pt x="3515105" y="0"/>
                  </a:moveTo>
                  <a:lnTo>
                    <a:pt x="86106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5"/>
                  </a:lnTo>
                  <a:lnTo>
                    <a:pt x="0" y="430529"/>
                  </a:lnTo>
                  <a:lnTo>
                    <a:pt x="6774" y="464022"/>
                  </a:lnTo>
                  <a:lnTo>
                    <a:pt x="25241" y="491394"/>
                  </a:lnTo>
                  <a:lnTo>
                    <a:pt x="52613" y="509861"/>
                  </a:lnTo>
                  <a:lnTo>
                    <a:pt x="86106" y="516635"/>
                  </a:lnTo>
                  <a:lnTo>
                    <a:pt x="3515105" y="516635"/>
                  </a:lnTo>
                  <a:lnTo>
                    <a:pt x="3548598" y="509861"/>
                  </a:lnTo>
                  <a:lnTo>
                    <a:pt x="3575970" y="491394"/>
                  </a:lnTo>
                  <a:lnTo>
                    <a:pt x="3594437" y="464022"/>
                  </a:lnTo>
                  <a:lnTo>
                    <a:pt x="3601212" y="430529"/>
                  </a:lnTo>
                  <a:lnTo>
                    <a:pt x="3601212" y="86105"/>
                  </a:lnTo>
                  <a:lnTo>
                    <a:pt x="3594437" y="52613"/>
                  </a:lnTo>
                  <a:lnTo>
                    <a:pt x="3575970" y="25241"/>
                  </a:lnTo>
                  <a:lnTo>
                    <a:pt x="3548598" y="6774"/>
                  </a:lnTo>
                  <a:lnTo>
                    <a:pt x="3515105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505961" y="4504435"/>
            <a:ext cx="336296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2480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793115" algn="l"/>
              </a:tabLst>
            </a:pPr>
            <a:r>
              <a:rPr dirty="0" sz="1100" spc="60">
                <a:solidFill>
                  <a:srgbClr val="17406C"/>
                </a:solidFill>
                <a:latin typeface="Arial MT"/>
                <a:cs typeface="Arial MT"/>
              </a:rPr>
              <a:t>Ingresos</a:t>
            </a:r>
            <a:r>
              <a:rPr dirty="0" sz="11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6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1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Participaciones.</a:t>
            </a:r>
            <a:endParaRPr sz="11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185420" algn="l"/>
              </a:tabLst>
            </a:pPr>
            <a:r>
              <a:rPr dirty="0" sz="1100" spc="60">
                <a:solidFill>
                  <a:srgbClr val="17406C"/>
                </a:solidFill>
                <a:latin typeface="Arial MT"/>
                <a:cs typeface="Arial MT"/>
              </a:rPr>
              <a:t>Aportaciones</a:t>
            </a:r>
            <a:r>
              <a:rPr dirty="0" sz="11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Federales</a:t>
            </a:r>
            <a:r>
              <a:rPr dirty="0" sz="11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establecidos</a:t>
            </a:r>
            <a:r>
              <a:rPr dirty="0" sz="1100" spc="-5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1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100" spc="-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45">
                <a:solidFill>
                  <a:srgbClr val="17406C"/>
                </a:solidFill>
                <a:latin typeface="Arial MT"/>
                <a:cs typeface="Arial MT"/>
              </a:rPr>
              <a:t>Ley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95388" y="4450079"/>
            <a:ext cx="2578100" cy="603250"/>
            <a:chOff x="7295388" y="4450079"/>
            <a:chExt cx="2578100" cy="60325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4" y="4546104"/>
              <a:ext cx="2487929" cy="5067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2380" y="4661903"/>
              <a:ext cx="2038350" cy="32081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295388" y="4450079"/>
              <a:ext cx="2487295" cy="506095"/>
            </a:xfrm>
            <a:custGeom>
              <a:avLst/>
              <a:gdLst/>
              <a:ahLst/>
              <a:cxnLst/>
              <a:rect l="l" t="t" r="r" b="b"/>
              <a:pathLst>
                <a:path w="2487295" h="506095">
                  <a:moveTo>
                    <a:pt x="2402839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402839" y="505968"/>
                  </a:lnTo>
                  <a:lnTo>
                    <a:pt x="2435679" y="499346"/>
                  </a:lnTo>
                  <a:lnTo>
                    <a:pt x="2462482" y="481282"/>
                  </a:lnTo>
                  <a:lnTo>
                    <a:pt x="2480546" y="454479"/>
                  </a:lnTo>
                  <a:lnTo>
                    <a:pt x="2487167" y="421640"/>
                  </a:lnTo>
                  <a:lnTo>
                    <a:pt x="2487167" y="84328"/>
                  </a:lnTo>
                  <a:lnTo>
                    <a:pt x="2480546" y="51488"/>
                  </a:lnTo>
                  <a:lnTo>
                    <a:pt x="2462482" y="24685"/>
                  </a:lnTo>
                  <a:lnTo>
                    <a:pt x="2435679" y="6621"/>
                  </a:lnTo>
                  <a:lnTo>
                    <a:pt x="2402839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595107" y="4597400"/>
            <a:ext cx="1888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dirty="0" sz="1200" spc="50">
                <a:solidFill>
                  <a:srgbClr val="17406C"/>
                </a:solidFill>
                <a:latin typeface="Arial MT"/>
                <a:cs typeface="Arial MT"/>
              </a:rPr>
              <a:t>Financiamiento</a:t>
            </a:r>
            <a:r>
              <a:rPr dirty="0" sz="12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200" spc="40">
                <a:solidFill>
                  <a:srgbClr val="17406C"/>
                </a:solidFill>
                <a:latin typeface="Arial MT"/>
                <a:cs typeface="Arial MT"/>
              </a:rPr>
              <a:t>Propio.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90600" y="2200655"/>
            <a:ext cx="1995805" cy="1925955"/>
            <a:chOff x="990600" y="2200655"/>
            <a:chExt cx="1995805" cy="192595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515" y="2296667"/>
              <a:ext cx="1905762" cy="18295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90600" y="2200655"/>
              <a:ext cx="1905000" cy="1828800"/>
            </a:xfrm>
            <a:custGeom>
              <a:avLst/>
              <a:gdLst/>
              <a:ahLst/>
              <a:cxnLst/>
              <a:rect l="l" t="t" r="r" b="b"/>
              <a:pathLst>
                <a:path w="1905000" h="1828800">
                  <a:moveTo>
                    <a:pt x="952500" y="0"/>
                  </a:moveTo>
                  <a:lnTo>
                    <a:pt x="903485" y="1189"/>
                  </a:lnTo>
                  <a:lnTo>
                    <a:pt x="855115" y="4721"/>
                  </a:lnTo>
                  <a:lnTo>
                    <a:pt x="807447" y="10537"/>
                  </a:lnTo>
                  <a:lnTo>
                    <a:pt x="760542" y="18579"/>
                  </a:lnTo>
                  <a:lnTo>
                    <a:pt x="714461" y="28791"/>
                  </a:lnTo>
                  <a:lnTo>
                    <a:pt x="669262" y="41114"/>
                  </a:lnTo>
                  <a:lnTo>
                    <a:pt x="625005" y="55491"/>
                  </a:lnTo>
                  <a:lnTo>
                    <a:pt x="581751" y="71866"/>
                  </a:lnTo>
                  <a:lnTo>
                    <a:pt x="539559" y="90179"/>
                  </a:lnTo>
                  <a:lnTo>
                    <a:pt x="498489" y="110374"/>
                  </a:lnTo>
                  <a:lnTo>
                    <a:pt x="458601" y="132394"/>
                  </a:lnTo>
                  <a:lnTo>
                    <a:pt x="419955" y="156180"/>
                  </a:lnTo>
                  <a:lnTo>
                    <a:pt x="382611" y="181675"/>
                  </a:lnTo>
                  <a:lnTo>
                    <a:pt x="346628" y="208822"/>
                  </a:lnTo>
                  <a:lnTo>
                    <a:pt x="312067" y="237564"/>
                  </a:lnTo>
                  <a:lnTo>
                    <a:pt x="278987" y="267843"/>
                  </a:lnTo>
                  <a:lnTo>
                    <a:pt x="247448" y="299600"/>
                  </a:lnTo>
                  <a:lnTo>
                    <a:pt x="217510" y="332780"/>
                  </a:lnTo>
                  <a:lnTo>
                    <a:pt x="189233" y="367324"/>
                  </a:lnTo>
                  <a:lnTo>
                    <a:pt x="162676" y="403175"/>
                  </a:lnTo>
                  <a:lnTo>
                    <a:pt x="137900" y="440275"/>
                  </a:lnTo>
                  <a:lnTo>
                    <a:pt x="114965" y="478567"/>
                  </a:lnTo>
                  <a:lnTo>
                    <a:pt x="93929" y="517994"/>
                  </a:lnTo>
                  <a:lnTo>
                    <a:pt x="74854" y="558498"/>
                  </a:lnTo>
                  <a:lnTo>
                    <a:pt x="57799" y="600021"/>
                  </a:lnTo>
                  <a:lnTo>
                    <a:pt x="42823" y="642506"/>
                  </a:lnTo>
                  <a:lnTo>
                    <a:pt x="29988" y="685896"/>
                  </a:lnTo>
                  <a:lnTo>
                    <a:pt x="19352" y="730132"/>
                  </a:lnTo>
                  <a:lnTo>
                    <a:pt x="10975" y="775159"/>
                  </a:lnTo>
                  <a:lnTo>
                    <a:pt x="4917" y="820917"/>
                  </a:lnTo>
                  <a:lnTo>
                    <a:pt x="1239" y="867350"/>
                  </a:lnTo>
                  <a:lnTo>
                    <a:pt x="0" y="914400"/>
                  </a:lnTo>
                  <a:lnTo>
                    <a:pt x="1239" y="961449"/>
                  </a:lnTo>
                  <a:lnTo>
                    <a:pt x="4917" y="1007882"/>
                  </a:lnTo>
                  <a:lnTo>
                    <a:pt x="10975" y="1053640"/>
                  </a:lnTo>
                  <a:lnTo>
                    <a:pt x="19352" y="1098667"/>
                  </a:lnTo>
                  <a:lnTo>
                    <a:pt x="29988" y="1142903"/>
                  </a:lnTo>
                  <a:lnTo>
                    <a:pt x="42823" y="1186293"/>
                  </a:lnTo>
                  <a:lnTo>
                    <a:pt x="57799" y="1228778"/>
                  </a:lnTo>
                  <a:lnTo>
                    <a:pt x="74854" y="1270301"/>
                  </a:lnTo>
                  <a:lnTo>
                    <a:pt x="93929" y="1310805"/>
                  </a:lnTo>
                  <a:lnTo>
                    <a:pt x="114965" y="1350232"/>
                  </a:lnTo>
                  <a:lnTo>
                    <a:pt x="137900" y="1388524"/>
                  </a:lnTo>
                  <a:lnTo>
                    <a:pt x="162676" y="1425624"/>
                  </a:lnTo>
                  <a:lnTo>
                    <a:pt x="189233" y="1461475"/>
                  </a:lnTo>
                  <a:lnTo>
                    <a:pt x="217510" y="1496019"/>
                  </a:lnTo>
                  <a:lnTo>
                    <a:pt x="247448" y="1529199"/>
                  </a:lnTo>
                  <a:lnTo>
                    <a:pt x="278987" y="1560957"/>
                  </a:lnTo>
                  <a:lnTo>
                    <a:pt x="312067" y="1591235"/>
                  </a:lnTo>
                  <a:lnTo>
                    <a:pt x="346628" y="1619977"/>
                  </a:lnTo>
                  <a:lnTo>
                    <a:pt x="382611" y="1647124"/>
                  </a:lnTo>
                  <a:lnTo>
                    <a:pt x="419955" y="1672619"/>
                  </a:lnTo>
                  <a:lnTo>
                    <a:pt x="458601" y="1696405"/>
                  </a:lnTo>
                  <a:lnTo>
                    <a:pt x="498489" y="1718425"/>
                  </a:lnTo>
                  <a:lnTo>
                    <a:pt x="539559" y="1738620"/>
                  </a:lnTo>
                  <a:lnTo>
                    <a:pt x="581751" y="1756933"/>
                  </a:lnTo>
                  <a:lnTo>
                    <a:pt x="625005" y="1773308"/>
                  </a:lnTo>
                  <a:lnTo>
                    <a:pt x="669262" y="1787685"/>
                  </a:lnTo>
                  <a:lnTo>
                    <a:pt x="714461" y="1800008"/>
                  </a:lnTo>
                  <a:lnTo>
                    <a:pt x="760542" y="1810220"/>
                  </a:lnTo>
                  <a:lnTo>
                    <a:pt x="807447" y="1818262"/>
                  </a:lnTo>
                  <a:lnTo>
                    <a:pt x="855115" y="1824078"/>
                  </a:lnTo>
                  <a:lnTo>
                    <a:pt x="903485" y="1827610"/>
                  </a:lnTo>
                  <a:lnTo>
                    <a:pt x="952500" y="1828800"/>
                  </a:lnTo>
                  <a:lnTo>
                    <a:pt x="1001514" y="1827610"/>
                  </a:lnTo>
                  <a:lnTo>
                    <a:pt x="1049884" y="1824078"/>
                  </a:lnTo>
                  <a:lnTo>
                    <a:pt x="1097552" y="1818262"/>
                  </a:lnTo>
                  <a:lnTo>
                    <a:pt x="1144457" y="1810220"/>
                  </a:lnTo>
                  <a:lnTo>
                    <a:pt x="1190538" y="1800008"/>
                  </a:lnTo>
                  <a:lnTo>
                    <a:pt x="1235737" y="1787685"/>
                  </a:lnTo>
                  <a:lnTo>
                    <a:pt x="1279994" y="1773308"/>
                  </a:lnTo>
                  <a:lnTo>
                    <a:pt x="1323248" y="1756933"/>
                  </a:lnTo>
                  <a:lnTo>
                    <a:pt x="1365440" y="1738620"/>
                  </a:lnTo>
                  <a:lnTo>
                    <a:pt x="1406510" y="1718425"/>
                  </a:lnTo>
                  <a:lnTo>
                    <a:pt x="1446398" y="1696405"/>
                  </a:lnTo>
                  <a:lnTo>
                    <a:pt x="1485044" y="1672619"/>
                  </a:lnTo>
                  <a:lnTo>
                    <a:pt x="1522388" y="1647124"/>
                  </a:lnTo>
                  <a:lnTo>
                    <a:pt x="1558371" y="1619977"/>
                  </a:lnTo>
                  <a:lnTo>
                    <a:pt x="1592932" y="1591235"/>
                  </a:lnTo>
                  <a:lnTo>
                    <a:pt x="1626012" y="1560956"/>
                  </a:lnTo>
                  <a:lnTo>
                    <a:pt x="1657551" y="1529199"/>
                  </a:lnTo>
                  <a:lnTo>
                    <a:pt x="1687489" y="1496019"/>
                  </a:lnTo>
                  <a:lnTo>
                    <a:pt x="1715766" y="1461475"/>
                  </a:lnTo>
                  <a:lnTo>
                    <a:pt x="1742323" y="1425624"/>
                  </a:lnTo>
                  <a:lnTo>
                    <a:pt x="1767099" y="1388524"/>
                  </a:lnTo>
                  <a:lnTo>
                    <a:pt x="1790034" y="1350232"/>
                  </a:lnTo>
                  <a:lnTo>
                    <a:pt x="1811070" y="1310805"/>
                  </a:lnTo>
                  <a:lnTo>
                    <a:pt x="1830145" y="1270301"/>
                  </a:lnTo>
                  <a:lnTo>
                    <a:pt x="1847200" y="1228778"/>
                  </a:lnTo>
                  <a:lnTo>
                    <a:pt x="1862176" y="1186293"/>
                  </a:lnTo>
                  <a:lnTo>
                    <a:pt x="1875011" y="1142903"/>
                  </a:lnTo>
                  <a:lnTo>
                    <a:pt x="1885647" y="1098667"/>
                  </a:lnTo>
                  <a:lnTo>
                    <a:pt x="1894024" y="1053640"/>
                  </a:lnTo>
                  <a:lnTo>
                    <a:pt x="1900082" y="1007882"/>
                  </a:lnTo>
                  <a:lnTo>
                    <a:pt x="1903760" y="961449"/>
                  </a:lnTo>
                  <a:lnTo>
                    <a:pt x="1905000" y="914400"/>
                  </a:lnTo>
                  <a:lnTo>
                    <a:pt x="1903760" y="867350"/>
                  </a:lnTo>
                  <a:lnTo>
                    <a:pt x="1900082" y="820917"/>
                  </a:lnTo>
                  <a:lnTo>
                    <a:pt x="1894024" y="775159"/>
                  </a:lnTo>
                  <a:lnTo>
                    <a:pt x="1885647" y="730132"/>
                  </a:lnTo>
                  <a:lnTo>
                    <a:pt x="1875011" y="685896"/>
                  </a:lnTo>
                  <a:lnTo>
                    <a:pt x="1862176" y="642506"/>
                  </a:lnTo>
                  <a:lnTo>
                    <a:pt x="1847200" y="600021"/>
                  </a:lnTo>
                  <a:lnTo>
                    <a:pt x="1830145" y="558498"/>
                  </a:lnTo>
                  <a:lnTo>
                    <a:pt x="1811070" y="517994"/>
                  </a:lnTo>
                  <a:lnTo>
                    <a:pt x="1790034" y="478567"/>
                  </a:lnTo>
                  <a:lnTo>
                    <a:pt x="1767099" y="440275"/>
                  </a:lnTo>
                  <a:lnTo>
                    <a:pt x="1742323" y="403175"/>
                  </a:lnTo>
                  <a:lnTo>
                    <a:pt x="1715766" y="367324"/>
                  </a:lnTo>
                  <a:lnTo>
                    <a:pt x="1687489" y="332780"/>
                  </a:lnTo>
                  <a:lnTo>
                    <a:pt x="1657551" y="299600"/>
                  </a:lnTo>
                  <a:lnTo>
                    <a:pt x="1626012" y="267842"/>
                  </a:lnTo>
                  <a:lnTo>
                    <a:pt x="1592932" y="237564"/>
                  </a:lnTo>
                  <a:lnTo>
                    <a:pt x="1558371" y="208822"/>
                  </a:lnTo>
                  <a:lnTo>
                    <a:pt x="1522388" y="181675"/>
                  </a:lnTo>
                  <a:lnTo>
                    <a:pt x="1485044" y="156180"/>
                  </a:lnTo>
                  <a:lnTo>
                    <a:pt x="1446398" y="132394"/>
                  </a:lnTo>
                  <a:lnTo>
                    <a:pt x="1406510" y="110374"/>
                  </a:lnTo>
                  <a:lnTo>
                    <a:pt x="1365440" y="90179"/>
                  </a:lnTo>
                  <a:lnTo>
                    <a:pt x="1323248" y="71866"/>
                  </a:lnTo>
                  <a:lnTo>
                    <a:pt x="1279994" y="55491"/>
                  </a:lnTo>
                  <a:lnTo>
                    <a:pt x="1235737" y="41114"/>
                  </a:lnTo>
                  <a:lnTo>
                    <a:pt x="1190538" y="28791"/>
                  </a:lnTo>
                  <a:lnTo>
                    <a:pt x="1144457" y="18579"/>
                  </a:lnTo>
                  <a:lnTo>
                    <a:pt x="1097552" y="10537"/>
                  </a:lnTo>
                  <a:lnTo>
                    <a:pt x="1049884" y="4721"/>
                  </a:lnTo>
                  <a:lnTo>
                    <a:pt x="1001514" y="1189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796A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4235196" y="2200655"/>
            <a:ext cx="1995805" cy="2239010"/>
            <a:chOff x="4235196" y="2200655"/>
            <a:chExt cx="1995805" cy="2239010"/>
          </a:xfrm>
        </p:grpSpPr>
        <p:sp>
          <p:nvSpPr>
            <p:cNvPr id="33" name="object 33"/>
            <p:cNvSpPr/>
            <p:nvPr/>
          </p:nvSpPr>
          <p:spPr>
            <a:xfrm>
              <a:off x="5188458" y="4030217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w="0" h="399414">
                  <a:moveTo>
                    <a:pt x="0" y="0"/>
                  </a:moveTo>
                  <a:lnTo>
                    <a:pt x="0" y="39916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5112" y="2296667"/>
              <a:ext cx="1905762" cy="18295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35196" y="2200655"/>
              <a:ext cx="1905000" cy="1828800"/>
            </a:xfrm>
            <a:custGeom>
              <a:avLst/>
              <a:gdLst/>
              <a:ahLst/>
              <a:cxnLst/>
              <a:rect l="l" t="t" r="r" b="b"/>
              <a:pathLst>
                <a:path w="1905000" h="1828800">
                  <a:moveTo>
                    <a:pt x="952500" y="0"/>
                  </a:moveTo>
                  <a:lnTo>
                    <a:pt x="903485" y="1189"/>
                  </a:lnTo>
                  <a:lnTo>
                    <a:pt x="855115" y="4721"/>
                  </a:lnTo>
                  <a:lnTo>
                    <a:pt x="807447" y="10537"/>
                  </a:lnTo>
                  <a:lnTo>
                    <a:pt x="760542" y="18579"/>
                  </a:lnTo>
                  <a:lnTo>
                    <a:pt x="714461" y="28791"/>
                  </a:lnTo>
                  <a:lnTo>
                    <a:pt x="669262" y="41114"/>
                  </a:lnTo>
                  <a:lnTo>
                    <a:pt x="625005" y="55491"/>
                  </a:lnTo>
                  <a:lnTo>
                    <a:pt x="581751" y="71866"/>
                  </a:lnTo>
                  <a:lnTo>
                    <a:pt x="539559" y="90179"/>
                  </a:lnTo>
                  <a:lnTo>
                    <a:pt x="498489" y="110374"/>
                  </a:lnTo>
                  <a:lnTo>
                    <a:pt x="458601" y="132394"/>
                  </a:lnTo>
                  <a:lnTo>
                    <a:pt x="419955" y="156180"/>
                  </a:lnTo>
                  <a:lnTo>
                    <a:pt x="382611" y="181675"/>
                  </a:lnTo>
                  <a:lnTo>
                    <a:pt x="346628" y="208822"/>
                  </a:lnTo>
                  <a:lnTo>
                    <a:pt x="312067" y="237564"/>
                  </a:lnTo>
                  <a:lnTo>
                    <a:pt x="278987" y="267843"/>
                  </a:lnTo>
                  <a:lnTo>
                    <a:pt x="247448" y="299600"/>
                  </a:lnTo>
                  <a:lnTo>
                    <a:pt x="217510" y="332780"/>
                  </a:lnTo>
                  <a:lnTo>
                    <a:pt x="189233" y="367324"/>
                  </a:lnTo>
                  <a:lnTo>
                    <a:pt x="162676" y="403175"/>
                  </a:lnTo>
                  <a:lnTo>
                    <a:pt x="137900" y="440275"/>
                  </a:lnTo>
                  <a:lnTo>
                    <a:pt x="114965" y="478567"/>
                  </a:lnTo>
                  <a:lnTo>
                    <a:pt x="93929" y="517994"/>
                  </a:lnTo>
                  <a:lnTo>
                    <a:pt x="74854" y="558498"/>
                  </a:lnTo>
                  <a:lnTo>
                    <a:pt x="57799" y="600021"/>
                  </a:lnTo>
                  <a:lnTo>
                    <a:pt x="42823" y="642506"/>
                  </a:lnTo>
                  <a:lnTo>
                    <a:pt x="29988" y="685896"/>
                  </a:lnTo>
                  <a:lnTo>
                    <a:pt x="19352" y="730132"/>
                  </a:lnTo>
                  <a:lnTo>
                    <a:pt x="10975" y="775159"/>
                  </a:lnTo>
                  <a:lnTo>
                    <a:pt x="4917" y="820917"/>
                  </a:lnTo>
                  <a:lnTo>
                    <a:pt x="1239" y="867350"/>
                  </a:lnTo>
                  <a:lnTo>
                    <a:pt x="0" y="914400"/>
                  </a:lnTo>
                  <a:lnTo>
                    <a:pt x="1239" y="961449"/>
                  </a:lnTo>
                  <a:lnTo>
                    <a:pt x="4917" y="1007882"/>
                  </a:lnTo>
                  <a:lnTo>
                    <a:pt x="10975" y="1053640"/>
                  </a:lnTo>
                  <a:lnTo>
                    <a:pt x="19352" y="1098667"/>
                  </a:lnTo>
                  <a:lnTo>
                    <a:pt x="29988" y="1142903"/>
                  </a:lnTo>
                  <a:lnTo>
                    <a:pt x="42823" y="1186293"/>
                  </a:lnTo>
                  <a:lnTo>
                    <a:pt x="57799" y="1228778"/>
                  </a:lnTo>
                  <a:lnTo>
                    <a:pt x="74854" y="1270301"/>
                  </a:lnTo>
                  <a:lnTo>
                    <a:pt x="93929" y="1310805"/>
                  </a:lnTo>
                  <a:lnTo>
                    <a:pt x="114965" y="1350232"/>
                  </a:lnTo>
                  <a:lnTo>
                    <a:pt x="137900" y="1388524"/>
                  </a:lnTo>
                  <a:lnTo>
                    <a:pt x="162676" y="1425624"/>
                  </a:lnTo>
                  <a:lnTo>
                    <a:pt x="189233" y="1461475"/>
                  </a:lnTo>
                  <a:lnTo>
                    <a:pt x="217510" y="1496019"/>
                  </a:lnTo>
                  <a:lnTo>
                    <a:pt x="247448" y="1529199"/>
                  </a:lnTo>
                  <a:lnTo>
                    <a:pt x="278987" y="1560957"/>
                  </a:lnTo>
                  <a:lnTo>
                    <a:pt x="312067" y="1591235"/>
                  </a:lnTo>
                  <a:lnTo>
                    <a:pt x="346628" y="1619977"/>
                  </a:lnTo>
                  <a:lnTo>
                    <a:pt x="382611" y="1647124"/>
                  </a:lnTo>
                  <a:lnTo>
                    <a:pt x="419955" y="1672619"/>
                  </a:lnTo>
                  <a:lnTo>
                    <a:pt x="458601" y="1696405"/>
                  </a:lnTo>
                  <a:lnTo>
                    <a:pt x="498489" y="1718425"/>
                  </a:lnTo>
                  <a:lnTo>
                    <a:pt x="539559" y="1738620"/>
                  </a:lnTo>
                  <a:lnTo>
                    <a:pt x="581751" y="1756933"/>
                  </a:lnTo>
                  <a:lnTo>
                    <a:pt x="625005" y="1773308"/>
                  </a:lnTo>
                  <a:lnTo>
                    <a:pt x="669262" y="1787685"/>
                  </a:lnTo>
                  <a:lnTo>
                    <a:pt x="714461" y="1800008"/>
                  </a:lnTo>
                  <a:lnTo>
                    <a:pt x="760542" y="1810220"/>
                  </a:lnTo>
                  <a:lnTo>
                    <a:pt x="807447" y="1818262"/>
                  </a:lnTo>
                  <a:lnTo>
                    <a:pt x="855115" y="1824078"/>
                  </a:lnTo>
                  <a:lnTo>
                    <a:pt x="903485" y="1827610"/>
                  </a:lnTo>
                  <a:lnTo>
                    <a:pt x="952500" y="1828800"/>
                  </a:lnTo>
                  <a:lnTo>
                    <a:pt x="1001514" y="1827610"/>
                  </a:lnTo>
                  <a:lnTo>
                    <a:pt x="1049884" y="1824078"/>
                  </a:lnTo>
                  <a:lnTo>
                    <a:pt x="1097552" y="1818262"/>
                  </a:lnTo>
                  <a:lnTo>
                    <a:pt x="1144457" y="1810220"/>
                  </a:lnTo>
                  <a:lnTo>
                    <a:pt x="1190538" y="1800008"/>
                  </a:lnTo>
                  <a:lnTo>
                    <a:pt x="1235737" y="1787685"/>
                  </a:lnTo>
                  <a:lnTo>
                    <a:pt x="1279994" y="1773308"/>
                  </a:lnTo>
                  <a:lnTo>
                    <a:pt x="1323248" y="1756933"/>
                  </a:lnTo>
                  <a:lnTo>
                    <a:pt x="1365440" y="1738620"/>
                  </a:lnTo>
                  <a:lnTo>
                    <a:pt x="1406510" y="1718425"/>
                  </a:lnTo>
                  <a:lnTo>
                    <a:pt x="1446398" y="1696405"/>
                  </a:lnTo>
                  <a:lnTo>
                    <a:pt x="1485044" y="1672619"/>
                  </a:lnTo>
                  <a:lnTo>
                    <a:pt x="1522388" y="1647124"/>
                  </a:lnTo>
                  <a:lnTo>
                    <a:pt x="1558371" y="1619977"/>
                  </a:lnTo>
                  <a:lnTo>
                    <a:pt x="1592932" y="1591235"/>
                  </a:lnTo>
                  <a:lnTo>
                    <a:pt x="1626012" y="1560956"/>
                  </a:lnTo>
                  <a:lnTo>
                    <a:pt x="1657551" y="1529199"/>
                  </a:lnTo>
                  <a:lnTo>
                    <a:pt x="1687489" y="1496019"/>
                  </a:lnTo>
                  <a:lnTo>
                    <a:pt x="1715766" y="1461475"/>
                  </a:lnTo>
                  <a:lnTo>
                    <a:pt x="1742323" y="1425624"/>
                  </a:lnTo>
                  <a:lnTo>
                    <a:pt x="1767099" y="1388524"/>
                  </a:lnTo>
                  <a:lnTo>
                    <a:pt x="1790034" y="1350232"/>
                  </a:lnTo>
                  <a:lnTo>
                    <a:pt x="1811070" y="1310805"/>
                  </a:lnTo>
                  <a:lnTo>
                    <a:pt x="1830145" y="1270301"/>
                  </a:lnTo>
                  <a:lnTo>
                    <a:pt x="1847200" y="1228778"/>
                  </a:lnTo>
                  <a:lnTo>
                    <a:pt x="1862176" y="1186293"/>
                  </a:lnTo>
                  <a:lnTo>
                    <a:pt x="1875011" y="1142903"/>
                  </a:lnTo>
                  <a:lnTo>
                    <a:pt x="1885647" y="1098667"/>
                  </a:lnTo>
                  <a:lnTo>
                    <a:pt x="1894024" y="1053640"/>
                  </a:lnTo>
                  <a:lnTo>
                    <a:pt x="1900082" y="1007882"/>
                  </a:lnTo>
                  <a:lnTo>
                    <a:pt x="1903760" y="961449"/>
                  </a:lnTo>
                  <a:lnTo>
                    <a:pt x="1905000" y="914400"/>
                  </a:lnTo>
                  <a:lnTo>
                    <a:pt x="1903760" y="867350"/>
                  </a:lnTo>
                  <a:lnTo>
                    <a:pt x="1900082" y="820917"/>
                  </a:lnTo>
                  <a:lnTo>
                    <a:pt x="1894024" y="775159"/>
                  </a:lnTo>
                  <a:lnTo>
                    <a:pt x="1885647" y="730132"/>
                  </a:lnTo>
                  <a:lnTo>
                    <a:pt x="1875011" y="685896"/>
                  </a:lnTo>
                  <a:lnTo>
                    <a:pt x="1862176" y="642506"/>
                  </a:lnTo>
                  <a:lnTo>
                    <a:pt x="1847200" y="600021"/>
                  </a:lnTo>
                  <a:lnTo>
                    <a:pt x="1830145" y="558498"/>
                  </a:lnTo>
                  <a:lnTo>
                    <a:pt x="1811070" y="517994"/>
                  </a:lnTo>
                  <a:lnTo>
                    <a:pt x="1790034" y="478567"/>
                  </a:lnTo>
                  <a:lnTo>
                    <a:pt x="1767099" y="440275"/>
                  </a:lnTo>
                  <a:lnTo>
                    <a:pt x="1742323" y="403175"/>
                  </a:lnTo>
                  <a:lnTo>
                    <a:pt x="1715766" y="367324"/>
                  </a:lnTo>
                  <a:lnTo>
                    <a:pt x="1687489" y="332780"/>
                  </a:lnTo>
                  <a:lnTo>
                    <a:pt x="1657551" y="299600"/>
                  </a:lnTo>
                  <a:lnTo>
                    <a:pt x="1626012" y="267842"/>
                  </a:lnTo>
                  <a:lnTo>
                    <a:pt x="1592932" y="237564"/>
                  </a:lnTo>
                  <a:lnTo>
                    <a:pt x="1558371" y="208822"/>
                  </a:lnTo>
                  <a:lnTo>
                    <a:pt x="1522388" y="181675"/>
                  </a:lnTo>
                  <a:lnTo>
                    <a:pt x="1485044" y="156180"/>
                  </a:lnTo>
                  <a:lnTo>
                    <a:pt x="1446398" y="132394"/>
                  </a:lnTo>
                  <a:lnTo>
                    <a:pt x="1406510" y="110374"/>
                  </a:lnTo>
                  <a:lnTo>
                    <a:pt x="1365440" y="90179"/>
                  </a:lnTo>
                  <a:lnTo>
                    <a:pt x="1323248" y="71866"/>
                  </a:lnTo>
                  <a:lnTo>
                    <a:pt x="1279994" y="55491"/>
                  </a:lnTo>
                  <a:lnTo>
                    <a:pt x="1235737" y="41114"/>
                  </a:lnTo>
                  <a:lnTo>
                    <a:pt x="1190538" y="28791"/>
                  </a:lnTo>
                  <a:lnTo>
                    <a:pt x="1144457" y="18579"/>
                  </a:lnTo>
                  <a:lnTo>
                    <a:pt x="1097552" y="10537"/>
                  </a:lnTo>
                  <a:lnTo>
                    <a:pt x="1049884" y="4721"/>
                  </a:lnTo>
                  <a:lnTo>
                    <a:pt x="1001514" y="1189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796A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7586471" y="2209800"/>
            <a:ext cx="1995805" cy="2251710"/>
            <a:chOff x="7586471" y="2209800"/>
            <a:chExt cx="1995805" cy="2251710"/>
          </a:xfrm>
        </p:grpSpPr>
        <p:sp>
          <p:nvSpPr>
            <p:cNvPr id="37" name="object 37"/>
            <p:cNvSpPr/>
            <p:nvPr/>
          </p:nvSpPr>
          <p:spPr>
            <a:xfrm>
              <a:off x="8539733" y="4039361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w="0" h="411479">
                  <a:moveTo>
                    <a:pt x="0" y="0"/>
                  </a:moveTo>
                  <a:lnTo>
                    <a:pt x="0" y="411480"/>
                  </a:lnTo>
                </a:path>
              </a:pathLst>
            </a:custGeom>
            <a:ln w="1981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6387" y="2305811"/>
              <a:ext cx="1905761" cy="182956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586471" y="2209800"/>
              <a:ext cx="1905000" cy="1828800"/>
            </a:xfrm>
            <a:custGeom>
              <a:avLst/>
              <a:gdLst/>
              <a:ahLst/>
              <a:cxnLst/>
              <a:rect l="l" t="t" r="r" b="b"/>
              <a:pathLst>
                <a:path w="1905000" h="1828800">
                  <a:moveTo>
                    <a:pt x="952500" y="0"/>
                  </a:moveTo>
                  <a:lnTo>
                    <a:pt x="903485" y="1189"/>
                  </a:lnTo>
                  <a:lnTo>
                    <a:pt x="855115" y="4721"/>
                  </a:lnTo>
                  <a:lnTo>
                    <a:pt x="807447" y="10537"/>
                  </a:lnTo>
                  <a:lnTo>
                    <a:pt x="760542" y="18579"/>
                  </a:lnTo>
                  <a:lnTo>
                    <a:pt x="714461" y="28791"/>
                  </a:lnTo>
                  <a:lnTo>
                    <a:pt x="669262" y="41114"/>
                  </a:lnTo>
                  <a:lnTo>
                    <a:pt x="625005" y="55491"/>
                  </a:lnTo>
                  <a:lnTo>
                    <a:pt x="581751" y="71866"/>
                  </a:lnTo>
                  <a:lnTo>
                    <a:pt x="539559" y="90179"/>
                  </a:lnTo>
                  <a:lnTo>
                    <a:pt x="498489" y="110374"/>
                  </a:lnTo>
                  <a:lnTo>
                    <a:pt x="458601" y="132394"/>
                  </a:lnTo>
                  <a:lnTo>
                    <a:pt x="419955" y="156180"/>
                  </a:lnTo>
                  <a:lnTo>
                    <a:pt x="382611" y="181675"/>
                  </a:lnTo>
                  <a:lnTo>
                    <a:pt x="346628" y="208822"/>
                  </a:lnTo>
                  <a:lnTo>
                    <a:pt x="312067" y="237564"/>
                  </a:lnTo>
                  <a:lnTo>
                    <a:pt x="278987" y="267843"/>
                  </a:lnTo>
                  <a:lnTo>
                    <a:pt x="247448" y="299600"/>
                  </a:lnTo>
                  <a:lnTo>
                    <a:pt x="217510" y="332780"/>
                  </a:lnTo>
                  <a:lnTo>
                    <a:pt x="189233" y="367324"/>
                  </a:lnTo>
                  <a:lnTo>
                    <a:pt x="162676" y="403175"/>
                  </a:lnTo>
                  <a:lnTo>
                    <a:pt x="137900" y="440275"/>
                  </a:lnTo>
                  <a:lnTo>
                    <a:pt x="114965" y="478567"/>
                  </a:lnTo>
                  <a:lnTo>
                    <a:pt x="93929" y="517994"/>
                  </a:lnTo>
                  <a:lnTo>
                    <a:pt x="74854" y="558498"/>
                  </a:lnTo>
                  <a:lnTo>
                    <a:pt x="57799" y="600021"/>
                  </a:lnTo>
                  <a:lnTo>
                    <a:pt x="42823" y="642506"/>
                  </a:lnTo>
                  <a:lnTo>
                    <a:pt x="29988" y="685896"/>
                  </a:lnTo>
                  <a:lnTo>
                    <a:pt x="19352" y="730132"/>
                  </a:lnTo>
                  <a:lnTo>
                    <a:pt x="10975" y="775159"/>
                  </a:lnTo>
                  <a:lnTo>
                    <a:pt x="4917" y="820917"/>
                  </a:lnTo>
                  <a:lnTo>
                    <a:pt x="1239" y="867350"/>
                  </a:lnTo>
                  <a:lnTo>
                    <a:pt x="0" y="914400"/>
                  </a:lnTo>
                  <a:lnTo>
                    <a:pt x="1239" y="961449"/>
                  </a:lnTo>
                  <a:lnTo>
                    <a:pt x="4917" y="1007882"/>
                  </a:lnTo>
                  <a:lnTo>
                    <a:pt x="10975" y="1053640"/>
                  </a:lnTo>
                  <a:lnTo>
                    <a:pt x="19352" y="1098667"/>
                  </a:lnTo>
                  <a:lnTo>
                    <a:pt x="29988" y="1142903"/>
                  </a:lnTo>
                  <a:lnTo>
                    <a:pt x="42823" y="1186293"/>
                  </a:lnTo>
                  <a:lnTo>
                    <a:pt x="57799" y="1228778"/>
                  </a:lnTo>
                  <a:lnTo>
                    <a:pt x="74854" y="1270301"/>
                  </a:lnTo>
                  <a:lnTo>
                    <a:pt x="93929" y="1310805"/>
                  </a:lnTo>
                  <a:lnTo>
                    <a:pt x="114965" y="1350232"/>
                  </a:lnTo>
                  <a:lnTo>
                    <a:pt x="137900" y="1388524"/>
                  </a:lnTo>
                  <a:lnTo>
                    <a:pt x="162676" y="1425624"/>
                  </a:lnTo>
                  <a:lnTo>
                    <a:pt x="189233" y="1461475"/>
                  </a:lnTo>
                  <a:lnTo>
                    <a:pt x="217510" y="1496019"/>
                  </a:lnTo>
                  <a:lnTo>
                    <a:pt x="247448" y="1529199"/>
                  </a:lnTo>
                  <a:lnTo>
                    <a:pt x="278987" y="1560956"/>
                  </a:lnTo>
                  <a:lnTo>
                    <a:pt x="312067" y="1591235"/>
                  </a:lnTo>
                  <a:lnTo>
                    <a:pt x="346628" y="1619977"/>
                  </a:lnTo>
                  <a:lnTo>
                    <a:pt x="382611" y="1647124"/>
                  </a:lnTo>
                  <a:lnTo>
                    <a:pt x="419955" y="1672619"/>
                  </a:lnTo>
                  <a:lnTo>
                    <a:pt x="458601" y="1696405"/>
                  </a:lnTo>
                  <a:lnTo>
                    <a:pt x="498489" y="1718425"/>
                  </a:lnTo>
                  <a:lnTo>
                    <a:pt x="539559" y="1738620"/>
                  </a:lnTo>
                  <a:lnTo>
                    <a:pt x="581751" y="1756933"/>
                  </a:lnTo>
                  <a:lnTo>
                    <a:pt x="625005" y="1773308"/>
                  </a:lnTo>
                  <a:lnTo>
                    <a:pt x="669262" y="1787685"/>
                  </a:lnTo>
                  <a:lnTo>
                    <a:pt x="714461" y="1800008"/>
                  </a:lnTo>
                  <a:lnTo>
                    <a:pt x="760542" y="1810220"/>
                  </a:lnTo>
                  <a:lnTo>
                    <a:pt x="807447" y="1818262"/>
                  </a:lnTo>
                  <a:lnTo>
                    <a:pt x="855115" y="1824078"/>
                  </a:lnTo>
                  <a:lnTo>
                    <a:pt x="903485" y="1827610"/>
                  </a:lnTo>
                  <a:lnTo>
                    <a:pt x="952500" y="1828800"/>
                  </a:lnTo>
                  <a:lnTo>
                    <a:pt x="1001514" y="1827610"/>
                  </a:lnTo>
                  <a:lnTo>
                    <a:pt x="1049884" y="1824078"/>
                  </a:lnTo>
                  <a:lnTo>
                    <a:pt x="1097552" y="1818262"/>
                  </a:lnTo>
                  <a:lnTo>
                    <a:pt x="1144457" y="1810220"/>
                  </a:lnTo>
                  <a:lnTo>
                    <a:pt x="1190538" y="1800008"/>
                  </a:lnTo>
                  <a:lnTo>
                    <a:pt x="1235737" y="1787685"/>
                  </a:lnTo>
                  <a:lnTo>
                    <a:pt x="1279994" y="1773308"/>
                  </a:lnTo>
                  <a:lnTo>
                    <a:pt x="1323248" y="1756933"/>
                  </a:lnTo>
                  <a:lnTo>
                    <a:pt x="1365440" y="1738620"/>
                  </a:lnTo>
                  <a:lnTo>
                    <a:pt x="1406510" y="1718425"/>
                  </a:lnTo>
                  <a:lnTo>
                    <a:pt x="1446398" y="1696405"/>
                  </a:lnTo>
                  <a:lnTo>
                    <a:pt x="1485044" y="1672619"/>
                  </a:lnTo>
                  <a:lnTo>
                    <a:pt x="1522388" y="1647124"/>
                  </a:lnTo>
                  <a:lnTo>
                    <a:pt x="1558371" y="1619977"/>
                  </a:lnTo>
                  <a:lnTo>
                    <a:pt x="1592932" y="1591235"/>
                  </a:lnTo>
                  <a:lnTo>
                    <a:pt x="1626012" y="1560956"/>
                  </a:lnTo>
                  <a:lnTo>
                    <a:pt x="1657551" y="1529199"/>
                  </a:lnTo>
                  <a:lnTo>
                    <a:pt x="1687489" y="1496019"/>
                  </a:lnTo>
                  <a:lnTo>
                    <a:pt x="1715766" y="1461475"/>
                  </a:lnTo>
                  <a:lnTo>
                    <a:pt x="1742323" y="1425624"/>
                  </a:lnTo>
                  <a:lnTo>
                    <a:pt x="1767099" y="1388524"/>
                  </a:lnTo>
                  <a:lnTo>
                    <a:pt x="1790034" y="1350232"/>
                  </a:lnTo>
                  <a:lnTo>
                    <a:pt x="1811070" y="1310805"/>
                  </a:lnTo>
                  <a:lnTo>
                    <a:pt x="1830145" y="1270301"/>
                  </a:lnTo>
                  <a:lnTo>
                    <a:pt x="1847200" y="1228778"/>
                  </a:lnTo>
                  <a:lnTo>
                    <a:pt x="1862176" y="1186293"/>
                  </a:lnTo>
                  <a:lnTo>
                    <a:pt x="1875011" y="1142903"/>
                  </a:lnTo>
                  <a:lnTo>
                    <a:pt x="1885647" y="1098667"/>
                  </a:lnTo>
                  <a:lnTo>
                    <a:pt x="1894024" y="1053640"/>
                  </a:lnTo>
                  <a:lnTo>
                    <a:pt x="1900082" y="1007882"/>
                  </a:lnTo>
                  <a:lnTo>
                    <a:pt x="1903760" y="961449"/>
                  </a:lnTo>
                  <a:lnTo>
                    <a:pt x="1905000" y="914400"/>
                  </a:lnTo>
                  <a:lnTo>
                    <a:pt x="1903760" y="867350"/>
                  </a:lnTo>
                  <a:lnTo>
                    <a:pt x="1900082" y="820917"/>
                  </a:lnTo>
                  <a:lnTo>
                    <a:pt x="1894024" y="775159"/>
                  </a:lnTo>
                  <a:lnTo>
                    <a:pt x="1885647" y="730132"/>
                  </a:lnTo>
                  <a:lnTo>
                    <a:pt x="1875011" y="685896"/>
                  </a:lnTo>
                  <a:lnTo>
                    <a:pt x="1862176" y="642506"/>
                  </a:lnTo>
                  <a:lnTo>
                    <a:pt x="1847200" y="600021"/>
                  </a:lnTo>
                  <a:lnTo>
                    <a:pt x="1830145" y="558498"/>
                  </a:lnTo>
                  <a:lnTo>
                    <a:pt x="1811070" y="517994"/>
                  </a:lnTo>
                  <a:lnTo>
                    <a:pt x="1790034" y="478567"/>
                  </a:lnTo>
                  <a:lnTo>
                    <a:pt x="1767099" y="440275"/>
                  </a:lnTo>
                  <a:lnTo>
                    <a:pt x="1742323" y="403175"/>
                  </a:lnTo>
                  <a:lnTo>
                    <a:pt x="1715766" y="367324"/>
                  </a:lnTo>
                  <a:lnTo>
                    <a:pt x="1687489" y="332780"/>
                  </a:lnTo>
                  <a:lnTo>
                    <a:pt x="1657551" y="299600"/>
                  </a:lnTo>
                  <a:lnTo>
                    <a:pt x="1626012" y="267842"/>
                  </a:lnTo>
                  <a:lnTo>
                    <a:pt x="1592932" y="237564"/>
                  </a:lnTo>
                  <a:lnTo>
                    <a:pt x="1558371" y="208822"/>
                  </a:lnTo>
                  <a:lnTo>
                    <a:pt x="1522388" y="181675"/>
                  </a:lnTo>
                  <a:lnTo>
                    <a:pt x="1485044" y="156180"/>
                  </a:lnTo>
                  <a:lnTo>
                    <a:pt x="1446398" y="132394"/>
                  </a:lnTo>
                  <a:lnTo>
                    <a:pt x="1406510" y="110374"/>
                  </a:lnTo>
                  <a:lnTo>
                    <a:pt x="1365440" y="90179"/>
                  </a:lnTo>
                  <a:lnTo>
                    <a:pt x="1323248" y="71866"/>
                  </a:lnTo>
                  <a:lnTo>
                    <a:pt x="1279994" y="55491"/>
                  </a:lnTo>
                  <a:lnTo>
                    <a:pt x="1235737" y="41114"/>
                  </a:lnTo>
                  <a:lnTo>
                    <a:pt x="1190538" y="28791"/>
                  </a:lnTo>
                  <a:lnTo>
                    <a:pt x="1144457" y="18579"/>
                  </a:lnTo>
                  <a:lnTo>
                    <a:pt x="1097552" y="10537"/>
                  </a:lnTo>
                  <a:lnTo>
                    <a:pt x="1049884" y="4721"/>
                  </a:lnTo>
                  <a:lnTo>
                    <a:pt x="1001514" y="1189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796A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301241" y="2446477"/>
            <a:ext cx="1258570" cy="6140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 indent="27305">
              <a:lnSpc>
                <a:spcPct val="98500"/>
              </a:lnSpc>
              <a:spcBef>
                <a:spcPts val="12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300" spc="6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00" spc="2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300" spc="6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3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300" spc="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dirty="0" sz="13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300" spc="2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300" spc="4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83661" y="2837179"/>
            <a:ext cx="14033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0015" algn="l"/>
              </a:tabLst>
            </a:pPr>
            <a:r>
              <a:rPr dirty="0" u="heavy" sz="1300" spc="-40" b="1">
                <a:solidFill>
                  <a:srgbClr val="FFFFFF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40" b="1">
                <a:solidFill>
                  <a:srgbClr val="FFFFFF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	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06214" y="2500375"/>
            <a:ext cx="140271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1300" spc="3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40" b="1">
                <a:solidFill>
                  <a:srgbClr val="FFFFFF"/>
                </a:solidFill>
                <a:latin typeface="Arial"/>
                <a:cs typeface="Arial"/>
              </a:rPr>
              <a:t>pertenecer </a:t>
            </a:r>
            <a:r>
              <a:rPr dirty="0" sz="13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00" spc="50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300" spc="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3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dirty="0" sz="1300" spc="15" b="1">
                <a:solidFill>
                  <a:srgbClr val="FFFFFF"/>
                </a:solidFill>
                <a:latin typeface="Arial"/>
                <a:cs typeface="Arial"/>
              </a:rPr>
              <a:t>fiscal.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18352" y="2896616"/>
            <a:ext cx="15290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5745" algn="l"/>
              </a:tabLst>
            </a:pPr>
            <a:r>
              <a:rPr dirty="0" u="heavy" sz="1300" spc="-40" b="1">
                <a:solidFill>
                  <a:srgbClr val="FFFFFF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40" b="1">
                <a:solidFill>
                  <a:srgbClr val="FFFFFF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	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71892" y="2448559"/>
            <a:ext cx="15328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recursos 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dirty="0" sz="1200" spc="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2022 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encuentra 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pendiente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Ejercicio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2023.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0" y="6045708"/>
          <a:ext cx="1192530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2690"/>
                <a:gridCol w="561975"/>
              </a:tblGrid>
              <a:tr h="266700">
                <a:tc>
                  <a:txBody>
                    <a:bodyPr/>
                    <a:lstStyle/>
                    <a:p>
                      <a:pPr marL="9353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*El monto</a:t>
                      </a:r>
                      <a:r>
                        <a:rPr dirty="0" sz="800" spc="-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$136,363,535.00</a:t>
                      </a:r>
                      <a:r>
                        <a:rPr dirty="0" sz="800" spc="7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corresponde</a:t>
                      </a:r>
                      <a:r>
                        <a:rPr dirty="0" sz="800" spc="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1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dirty="0" sz="800" spc="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estimación</a:t>
                      </a:r>
                      <a:r>
                        <a:rPr dirty="0" sz="800" spc="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 financiamiento propio</a:t>
                      </a:r>
                      <a:r>
                        <a:rPr dirty="0" sz="800" spc="-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proyectado</a:t>
                      </a:r>
                      <a:r>
                        <a:rPr dirty="0" sz="800" spc="7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800" spc="1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31/10/2022.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B w="53975">
                      <a:solidFill>
                        <a:srgbClr val="BEBEB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solidFill>
                      <a:srgbClr val="BEBEBE"/>
                    </a:solidFill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3975">
                      <a:solidFill>
                        <a:srgbClr val="BEBEBE"/>
                      </a:solidFill>
                      <a:prstDash val="solid"/>
                    </a:lnT>
                    <a:lnB w="53975">
                      <a:solidFill>
                        <a:srgbClr val="BEBEB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8430">
                    <a:solidFill>
                      <a:srgbClr val="BEBEBE"/>
                    </a:solidFil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3975">
                      <a:solidFill>
                        <a:srgbClr val="BEBEBE"/>
                      </a:solidFill>
                      <a:prstDash val="solid"/>
                    </a:lnT>
                    <a:solidFill>
                      <a:srgbClr val="82B0E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8430"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5524" y="3101339"/>
            <a:ext cx="833627" cy="833628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495800" y="3208020"/>
            <a:ext cx="1152525" cy="685800"/>
            <a:chOff x="4495800" y="3208020"/>
            <a:chExt cx="1152525" cy="685800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5800" y="3208020"/>
              <a:ext cx="1152144" cy="6857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09387" y="3217164"/>
              <a:ext cx="422275" cy="388620"/>
            </a:xfrm>
            <a:custGeom>
              <a:avLst/>
              <a:gdLst/>
              <a:ahLst/>
              <a:cxnLst/>
              <a:rect l="l" t="t" r="r" b="b"/>
              <a:pathLst>
                <a:path w="422275" h="388620">
                  <a:moveTo>
                    <a:pt x="0" y="0"/>
                  </a:moveTo>
                  <a:lnTo>
                    <a:pt x="50053" y="4195"/>
                  </a:lnTo>
                  <a:lnTo>
                    <a:pt x="96678" y="16228"/>
                  </a:lnTo>
                  <a:lnTo>
                    <a:pt x="138874" y="35267"/>
                  </a:lnTo>
                  <a:lnTo>
                    <a:pt x="175640" y="60483"/>
                  </a:lnTo>
                  <a:lnTo>
                    <a:pt x="205978" y="91045"/>
                  </a:lnTo>
                  <a:lnTo>
                    <a:pt x="228885" y="126122"/>
                  </a:lnTo>
                  <a:lnTo>
                    <a:pt x="243363" y="164885"/>
                  </a:lnTo>
                  <a:lnTo>
                    <a:pt x="248412" y="206501"/>
                  </a:lnTo>
                </a:path>
                <a:path w="422275" h="388620">
                  <a:moveTo>
                    <a:pt x="166877" y="173736"/>
                  </a:moveTo>
                  <a:lnTo>
                    <a:pt x="218320" y="178104"/>
                  </a:lnTo>
                  <a:lnTo>
                    <a:pt x="266235" y="190630"/>
                  </a:lnTo>
                  <a:lnTo>
                    <a:pt x="309596" y="210450"/>
                  </a:lnTo>
                  <a:lnTo>
                    <a:pt x="347376" y="236696"/>
                  </a:lnTo>
                  <a:lnTo>
                    <a:pt x="378548" y="268502"/>
                  </a:lnTo>
                  <a:lnTo>
                    <a:pt x="402085" y="305002"/>
                  </a:lnTo>
                  <a:lnTo>
                    <a:pt x="416961" y="345330"/>
                  </a:lnTo>
                  <a:lnTo>
                    <a:pt x="422148" y="38862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43900" y="3433571"/>
            <a:ext cx="542544" cy="544067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985266" y="5624321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80" h="0">
                <a:moveTo>
                  <a:pt x="0" y="0"/>
                </a:moveTo>
                <a:lnTo>
                  <a:pt x="1871852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603997" y="5596890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 h="0">
                <a:moveTo>
                  <a:pt x="0" y="0"/>
                </a:moveTo>
                <a:lnTo>
                  <a:pt x="1871852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00905" y="5602985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 h="0">
                <a:moveTo>
                  <a:pt x="0" y="0"/>
                </a:moveTo>
                <a:lnTo>
                  <a:pt x="1871853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133330" cy="891540"/>
            <a:chOff x="0" y="0"/>
            <a:chExt cx="10133330" cy="89154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516110" cy="882650"/>
            </a:xfrm>
            <a:custGeom>
              <a:avLst/>
              <a:gdLst/>
              <a:ahLst/>
              <a:cxnLst/>
              <a:rect l="l" t="t" r="r" b="b"/>
              <a:pathLst>
                <a:path w="9516110" h="882650">
                  <a:moveTo>
                    <a:pt x="9506712" y="0"/>
                  </a:moveTo>
                  <a:lnTo>
                    <a:pt x="436625" y="0"/>
                  </a:lnTo>
                  <a:lnTo>
                    <a:pt x="0" y="436626"/>
                  </a:lnTo>
                  <a:lnTo>
                    <a:pt x="445770" y="882396"/>
                  </a:lnTo>
                  <a:lnTo>
                    <a:pt x="9515856" y="882396"/>
                  </a:lnTo>
                  <a:lnTo>
                    <a:pt x="9070086" y="4366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133330" cy="891540"/>
            </a:xfrm>
            <a:custGeom>
              <a:avLst/>
              <a:gdLst/>
              <a:ahLst/>
              <a:cxnLst/>
              <a:rect l="l" t="t" r="r" b="b"/>
              <a:pathLst>
                <a:path w="10133330" h="891540">
                  <a:moveTo>
                    <a:pt x="1008888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008888" y="882396"/>
                  </a:lnTo>
                  <a:lnTo>
                    <a:pt x="1008888" y="0"/>
                  </a:lnTo>
                  <a:close/>
                </a:path>
                <a:path w="10133330" h="891540">
                  <a:moveTo>
                    <a:pt x="10133076" y="1524"/>
                  </a:moveTo>
                  <a:lnTo>
                    <a:pt x="9708642" y="1524"/>
                  </a:lnTo>
                  <a:lnTo>
                    <a:pt x="9284208" y="446532"/>
                  </a:lnTo>
                  <a:lnTo>
                    <a:pt x="9708642" y="891540"/>
                  </a:lnTo>
                  <a:lnTo>
                    <a:pt x="10133076" y="891540"/>
                  </a:lnTo>
                  <a:lnTo>
                    <a:pt x="10133076" y="152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045708"/>
            <a:ext cx="11925300" cy="579120"/>
          </a:xfrm>
          <a:custGeom>
            <a:avLst/>
            <a:gdLst/>
            <a:ahLst/>
            <a:cxnLst/>
            <a:rect l="l" t="t" r="r" b="b"/>
            <a:pathLst>
              <a:path w="11925300" h="579120">
                <a:moveTo>
                  <a:pt x="11925300" y="0"/>
                </a:moveTo>
                <a:lnTo>
                  <a:pt x="11362944" y="0"/>
                </a:lnTo>
                <a:lnTo>
                  <a:pt x="11362944" y="243840"/>
                </a:lnTo>
                <a:lnTo>
                  <a:pt x="0" y="243840"/>
                </a:lnTo>
                <a:lnTo>
                  <a:pt x="0" y="289560"/>
                </a:lnTo>
                <a:lnTo>
                  <a:pt x="11362944" y="289560"/>
                </a:lnTo>
                <a:lnTo>
                  <a:pt x="11362944" y="384048"/>
                </a:lnTo>
                <a:lnTo>
                  <a:pt x="0" y="384048"/>
                </a:lnTo>
                <a:lnTo>
                  <a:pt x="0" y="429768"/>
                </a:lnTo>
                <a:lnTo>
                  <a:pt x="11362944" y="429768"/>
                </a:lnTo>
                <a:lnTo>
                  <a:pt x="11362944" y="579120"/>
                </a:lnTo>
                <a:lnTo>
                  <a:pt x="11925300" y="579120"/>
                </a:lnTo>
                <a:lnTo>
                  <a:pt x="119253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4411" y="80009"/>
            <a:ext cx="7348855" cy="73406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531620" marR="5080" indent="-1519555">
              <a:lnSpc>
                <a:spcPts val="2700"/>
              </a:lnSpc>
              <a:spcBef>
                <a:spcPts val="340"/>
              </a:spcBef>
            </a:pPr>
            <a:r>
              <a:rPr dirty="0" spc="15"/>
              <a:t>¿CUÁNTO</a:t>
            </a:r>
            <a:r>
              <a:rPr dirty="0" spc="-110"/>
              <a:t> </a:t>
            </a:r>
            <a:r>
              <a:rPr dirty="0" spc="-5"/>
              <a:t>SERÁ</a:t>
            </a:r>
            <a:r>
              <a:rPr dirty="0" spc="-114"/>
              <a:t> </a:t>
            </a:r>
            <a:r>
              <a:rPr dirty="0" spc="-10"/>
              <a:t>EL</a:t>
            </a:r>
            <a:r>
              <a:rPr dirty="0" spc="-95"/>
              <a:t> </a:t>
            </a:r>
            <a:r>
              <a:rPr dirty="0" spc="30"/>
              <a:t>INGRESO</a:t>
            </a:r>
            <a:r>
              <a:rPr dirty="0" spc="-125"/>
              <a:t> </a:t>
            </a:r>
            <a:r>
              <a:rPr dirty="0" spc="10"/>
              <a:t>DEL</a:t>
            </a:r>
            <a:r>
              <a:rPr dirty="0" spc="-105"/>
              <a:t> </a:t>
            </a:r>
            <a:r>
              <a:rPr dirty="0" spc="50"/>
              <a:t>MUNICIPIO</a:t>
            </a:r>
            <a:r>
              <a:rPr dirty="0" spc="-120"/>
              <a:t> </a:t>
            </a:r>
            <a:r>
              <a:rPr dirty="0" spc="20"/>
              <a:t>DE </a:t>
            </a:r>
            <a:r>
              <a:rPr dirty="0" spc="-655"/>
              <a:t> </a:t>
            </a:r>
            <a:r>
              <a:rPr dirty="0" spc="15"/>
              <a:t>CORREGIDORA</a:t>
            </a:r>
            <a:r>
              <a:rPr dirty="0" spc="-120"/>
              <a:t> </a:t>
            </a:r>
            <a:r>
              <a:rPr dirty="0" spc="45"/>
              <a:t>EN</a:t>
            </a:r>
            <a:r>
              <a:rPr dirty="0" spc="-95"/>
              <a:t> </a:t>
            </a:r>
            <a:r>
              <a:rPr dirty="0" spc="-10"/>
              <a:t>EL</a:t>
            </a:r>
            <a:r>
              <a:rPr dirty="0" spc="-80"/>
              <a:t> </a:t>
            </a:r>
            <a:r>
              <a:rPr dirty="0" spc="50"/>
              <a:t>2023?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7605" y="1460373"/>
            <a:ext cx="6773545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 indent="182880">
              <a:lnSpc>
                <a:spcPts val="1730"/>
              </a:lnSpc>
              <a:spcBef>
                <a:spcPts val="310"/>
              </a:spcBef>
            </a:pP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Conforme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Ley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Ingresos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 del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 Municipio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Corregidora,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para </a:t>
            </a:r>
            <a:r>
              <a:rPr dirty="0" sz="1600" spc="-4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Ejercicio</a:t>
            </a:r>
            <a:r>
              <a:rPr dirty="0" sz="1600" spc="-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Fiscal</a:t>
            </a:r>
            <a:r>
              <a:rPr dirty="0" sz="1600" spc="33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2023,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</a:t>
            </a:r>
            <a:r>
              <a:rPr dirty="0" sz="1600" spc="-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monto</a:t>
            </a:r>
            <a:r>
              <a:rPr dirty="0" sz="16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estimado</a:t>
            </a:r>
            <a:r>
              <a:rPr dirty="0" sz="1600" spc="-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5">
                <a:solidFill>
                  <a:srgbClr val="17406C"/>
                </a:solidFill>
                <a:latin typeface="Arial MT"/>
                <a:cs typeface="Arial MT"/>
              </a:rPr>
              <a:t>recaudar</a:t>
            </a:r>
            <a:r>
              <a:rPr dirty="0" sz="1600" spc="-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asciende</a:t>
            </a:r>
            <a:r>
              <a:rPr dirty="0" sz="16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a: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9064" y="2545079"/>
            <a:ext cx="5104765" cy="1123950"/>
            <a:chOff x="3179064" y="2545079"/>
            <a:chExt cx="5104765" cy="11239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064" y="2545079"/>
              <a:ext cx="5100066" cy="11239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068" y="2630423"/>
              <a:ext cx="5072633" cy="8526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89148" y="2449067"/>
            <a:ext cx="5099685" cy="1123315"/>
          </a:xfrm>
          <a:prstGeom prst="rect">
            <a:avLst/>
          </a:prstGeom>
          <a:solidFill>
            <a:srgbClr val="7BAEDA"/>
          </a:solidFill>
        </p:spPr>
        <p:txBody>
          <a:bodyPr wrap="square" lIns="0" tIns="143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dirty="0" sz="1600" spc="55" b="1">
                <a:solidFill>
                  <a:srgbClr val="FFD34A"/>
                </a:solidFill>
                <a:latin typeface="Arial"/>
                <a:cs typeface="Arial"/>
              </a:rPr>
              <a:t>$</a:t>
            </a:r>
            <a:r>
              <a:rPr dirty="0" sz="1600" spc="305" b="1">
                <a:solidFill>
                  <a:srgbClr val="FFD34A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D34A"/>
                </a:solidFill>
                <a:latin typeface="Arial"/>
                <a:cs typeface="Arial"/>
              </a:rPr>
              <a:t>1,721,511,143.00</a:t>
            </a:r>
            <a:endParaRPr sz="1600">
              <a:latin typeface="Arial"/>
              <a:cs typeface="Arial"/>
            </a:endParaRPr>
          </a:p>
          <a:p>
            <a:pPr algn="ctr" marL="139700" marR="135255">
              <a:lnSpc>
                <a:spcPct val="100000"/>
              </a:lnSpc>
              <a:spcBef>
                <a:spcPts val="100"/>
              </a:spcBef>
            </a:pP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(MIL 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SETECIENTOS </a:t>
            </a:r>
            <a:r>
              <a:rPr dirty="0" sz="1400" spc="40" b="1">
                <a:solidFill>
                  <a:srgbClr val="FFFFFF"/>
                </a:solidFill>
                <a:latin typeface="Arial"/>
                <a:cs typeface="Arial"/>
              </a:rPr>
              <a:t>VEINTIUN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MILLONES 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QUINIENTOS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REN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PES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OS)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212" y="2109215"/>
            <a:ext cx="2266188" cy="332994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4071" y="3919728"/>
            <a:ext cx="4116324" cy="202234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5987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5987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5987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987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987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5987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5" y="0"/>
                </a:moveTo>
                <a:lnTo>
                  <a:pt x="0" y="0"/>
                </a:lnTo>
                <a:lnTo>
                  <a:pt x="0" y="153923"/>
                </a:lnTo>
                <a:lnTo>
                  <a:pt x="501395" y="153923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5987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5" y="0"/>
                </a:moveTo>
                <a:lnTo>
                  <a:pt x="0" y="0"/>
                </a:lnTo>
                <a:lnTo>
                  <a:pt x="0" y="153923"/>
                </a:lnTo>
                <a:lnTo>
                  <a:pt x="501395" y="153923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5987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5987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987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46504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6504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46504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46504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46504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46504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5" y="153923"/>
                </a:lnTo>
                <a:lnTo>
                  <a:pt x="501395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46504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5" y="0"/>
                </a:moveTo>
                <a:lnTo>
                  <a:pt x="0" y="0"/>
                </a:lnTo>
                <a:lnTo>
                  <a:pt x="0" y="153923"/>
                </a:lnTo>
                <a:lnTo>
                  <a:pt x="501395" y="153923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46504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46504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6504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25495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25495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495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25495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25495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5" y="155448"/>
                </a:lnTo>
                <a:lnTo>
                  <a:pt x="50139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25495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5" y="153923"/>
                </a:lnTo>
                <a:lnTo>
                  <a:pt x="501395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25495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5" y="153923"/>
                </a:lnTo>
                <a:lnTo>
                  <a:pt x="501395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25495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25495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25495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5" y="0"/>
                </a:moveTo>
                <a:lnTo>
                  <a:pt x="0" y="0"/>
                </a:lnTo>
                <a:lnTo>
                  <a:pt x="0" y="155448"/>
                </a:lnTo>
                <a:lnTo>
                  <a:pt x="501395" y="155448"/>
                </a:lnTo>
                <a:lnTo>
                  <a:pt x="501395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86200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86200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86200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86200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86200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86200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86200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886200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886200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86200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66715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66715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66715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66715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66715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66715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66715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66715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66715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66715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027420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27420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27420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27420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27420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27420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27420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27420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027420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27420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107935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107935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107935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107935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07935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107935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107935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107935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07935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107935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168640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168640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168640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168640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168640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168640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168640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168640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168640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168640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249156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249156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249156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249156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249156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249156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249156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249156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249156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249156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328147" y="2004060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328147" y="2313432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0328147" y="2622804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0328147" y="2932176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328147" y="3240023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0" y="155448"/>
                </a:moveTo>
                <a:lnTo>
                  <a:pt x="501396" y="155448"/>
                </a:lnTo>
                <a:lnTo>
                  <a:pt x="5013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328147" y="3549396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0" y="153923"/>
                </a:moveTo>
                <a:lnTo>
                  <a:pt x="501396" y="153923"/>
                </a:lnTo>
                <a:lnTo>
                  <a:pt x="501396" y="0"/>
                </a:lnTo>
                <a:lnTo>
                  <a:pt x="0" y="0"/>
                </a:lnTo>
                <a:lnTo>
                  <a:pt x="0" y="153923"/>
                </a:lnTo>
                <a:close/>
              </a:path>
            </a:pathLst>
          </a:custGeom>
          <a:ln w="9144">
            <a:solidFill>
              <a:srgbClr val="CFD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328147" y="3858767"/>
            <a:ext cx="501650" cy="154305"/>
          </a:xfrm>
          <a:custGeom>
            <a:avLst/>
            <a:gdLst/>
            <a:ahLst/>
            <a:cxnLst/>
            <a:rect l="l" t="t" r="r" b="b"/>
            <a:pathLst>
              <a:path w="501650" h="154304">
                <a:moveTo>
                  <a:pt x="501396" y="0"/>
                </a:moveTo>
                <a:lnTo>
                  <a:pt x="0" y="0"/>
                </a:lnTo>
                <a:lnTo>
                  <a:pt x="0" y="153923"/>
                </a:lnTo>
                <a:lnTo>
                  <a:pt x="501396" y="153923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328147" y="4166615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328147" y="4475988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328147" y="4785359"/>
            <a:ext cx="501650" cy="155575"/>
          </a:xfrm>
          <a:custGeom>
            <a:avLst/>
            <a:gdLst/>
            <a:ahLst/>
            <a:cxnLst/>
            <a:rect l="l" t="t" r="r" b="b"/>
            <a:pathLst>
              <a:path w="501650" h="155575">
                <a:moveTo>
                  <a:pt x="501396" y="0"/>
                </a:moveTo>
                <a:lnTo>
                  <a:pt x="0" y="0"/>
                </a:lnTo>
                <a:lnTo>
                  <a:pt x="0" y="155448"/>
                </a:lnTo>
                <a:lnTo>
                  <a:pt x="501396" y="155448"/>
                </a:lnTo>
                <a:lnTo>
                  <a:pt x="501396" y="0"/>
                </a:lnTo>
                <a:close/>
              </a:path>
            </a:pathLst>
          </a:custGeom>
          <a:solidFill>
            <a:srgbClr val="647D9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3" name="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1780" y="190500"/>
            <a:ext cx="1463040" cy="1434084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0" y="0"/>
            <a:ext cx="10133330" cy="815340"/>
            <a:chOff x="0" y="0"/>
            <a:chExt cx="10133330" cy="815340"/>
          </a:xfrm>
        </p:grpSpPr>
        <p:sp>
          <p:nvSpPr>
            <p:cNvPr id="105" name="object 105"/>
            <p:cNvSpPr/>
            <p:nvPr/>
          </p:nvSpPr>
          <p:spPr>
            <a:xfrm>
              <a:off x="0" y="0"/>
              <a:ext cx="9516110" cy="806450"/>
            </a:xfrm>
            <a:custGeom>
              <a:avLst/>
              <a:gdLst/>
              <a:ahLst/>
              <a:cxnLst/>
              <a:rect l="l" t="t" r="r" b="b"/>
              <a:pathLst>
                <a:path w="9516110" h="806450">
                  <a:moveTo>
                    <a:pt x="9506712" y="0"/>
                  </a:moveTo>
                  <a:lnTo>
                    <a:pt x="398513" y="0"/>
                  </a:lnTo>
                  <a:lnTo>
                    <a:pt x="0" y="398526"/>
                  </a:lnTo>
                  <a:lnTo>
                    <a:pt x="407657" y="806196"/>
                  </a:lnTo>
                  <a:lnTo>
                    <a:pt x="9515856" y="806196"/>
                  </a:lnTo>
                  <a:lnTo>
                    <a:pt x="9108186" y="398525"/>
                  </a:lnTo>
                  <a:lnTo>
                    <a:pt x="9506712" y="0"/>
                  </a:lnTo>
                  <a:close/>
                </a:path>
              </a:pathLst>
            </a:custGeom>
            <a:solidFill>
              <a:srgbClr val="82B0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0" y="0"/>
              <a:ext cx="10133330" cy="815340"/>
            </a:xfrm>
            <a:custGeom>
              <a:avLst/>
              <a:gdLst/>
              <a:ahLst/>
              <a:cxnLst/>
              <a:rect l="l" t="t" r="r" b="b"/>
              <a:pathLst>
                <a:path w="10133330" h="815340">
                  <a:moveTo>
                    <a:pt x="1008888" y="0"/>
                  </a:moveTo>
                  <a:lnTo>
                    <a:pt x="0" y="0"/>
                  </a:lnTo>
                  <a:lnTo>
                    <a:pt x="0" y="806196"/>
                  </a:lnTo>
                  <a:lnTo>
                    <a:pt x="1008888" y="806196"/>
                  </a:lnTo>
                  <a:lnTo>
                    <a:pt x="1008888" y="0"/>
                  </a:lnTo>
                  <a:close/>
                </a:path>
                <a:path w="10133330" h="815340">
                  <a:moveTo>
                    <a:pt x="10133076" y="0"/>
                  </a:moveTo>
                  <a:lnTo>
                    <a:pt x="9691878" y="0"/>
                  </a:lnTo>
                  <a:lnTo>
                    <a:pt x="9284208" y="407670"/>
                  </a:lnTo>
                  <a:lnTo>
                    <a:pt x="9691878" y="815340"/>
                  </a:lnTo>
                  <a:lnTo>
                    <a:pt x="10133076" y="815340"/>
                  </a:lnTo>
                  <a:lnTo>
                    <a:pt x="101330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/>
          <p:nvPr/>
        </p:nvSpPr>
        <p:spPr>
          <a:xfrm>
            <a:off x="0" y="6429755"/>
            <a:ext cx="12192000" cy="329565"/>
          </a:xfrm>
          <a:custGeom>
            <a:avLst/>
            <a:gdLst/>
            <a:ahLst/>
            <a:cxnLst/>
            <a:rect l="l" t="t" r="r" b="b"/>
            <a:pathLst>
              <a:path w="12192000" h="329565">
                <a:moveTo>
                  <a:pt x="12192000" y="0"/>
                </a:moveTo>
                <a:lnTo>
                  <a:pt x="0" y="0"/>
                </a:lnTo>
                <a:lnTo>
                  <a:pt x="0" y="329184"/>
                </a:lnTo>
                <a:lnTo>
                  <a:pt x="12192000" y="329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B0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8" name="object 108"/>
          <p:cNvGrpSpPr/>
          <p:nvPr/>
        </p:nvGrpSpPr>
        <p:grpSpPr>
          <a:xfrm>
            <a:off x="0" y="5420867"/>
            <a:ext cx="11925300" cy="1203960"/>
            <a:chOff x="0" y="5420867"/>
            <a:chExt cx="11925300" cy="1203960"/>
          </a:xfrm>
        </p:grpSpPr>
        <p:sp>
          <p:nvSpPr>
            <p:cNvPr id="109" name="object 109"/>
            <p:cNvSpPr/>
            <p:nvPr/>
          </p:nvSpPr>
          <p:spPr>
            <a:xfrm>
              <a:off x="0" y="6045707"/>
              <a:ext cx="11925300" cy="579120"/>
            </a:xfrm>
            <a:custGeom>
              <a:avLst/>
              <a:gdLst/>
              <a:ahLst/>
              <a:cxnLst/>
              <a:rect l="l" t="t" r="r" b="b"/>
              <a:pathLst>
                <a:path w="11925300" h="579120">
                  <a:moveTo>
                    <a:pt x="11925300" y="0"/>
                  </a:moveTo>
                  <a:lnTo>
                    <a:pt x="11362944" y="0"/>
                  </a:lnTo>
                  <a:lnTo>
                    <a:pt x="11362944" y="243840"/>
                  </a:lnTo>
                  <a:lnTo>
                    <a:pt x="0" y="243840"/>
                  </a:lnTo>
                  <a:lnTo>
                    <a:pt x="0" y="289560"/>
                  </a:lnTo>
                  <a:lnTo>
                    <a:pt x="11362944" y="289560"/>
                  </a:lnTo>
                  <a:lnTo>
                    <a:pt x="11362944" y="384048"/>
                  </a:lnTo>
                  <a:lnTo>
                    <a:pt x="0" y="384048"/>
                  </a:lnTo>
                  <a:lnTo>
                    <a:pt x="0" y="429768"/>
                  </a:lnTo>
                  <a:lnTo>
                    <a:pt x="11362944" y="429768"/>
                  </a:lnTo>
                  <a:lnTo>
                    <a:pt x="11362944" y="579120"/>
                  </a:lnTo>
                  <a:lnTo>
                    <a:pt x="11925300" y="579120"/>
                  </a:lnTo>
                  <a:lnTo>
                    <a:pt x="119253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6635" y="5516879"/>
              <a:ext cx="3583686" cy="56769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4252" y="5582411"/>
              <a:ext cx="2108454" cy="48540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4236720" y="5420867"/>
              <a:ext cx="3583304" cy="567055"/>
            </a:xfrm>
            <a:custGeom>
              <a:avLst/>
              <a:gdLst/>
              <a:ahLst/>
              <a:cxnLst/>
              <a:rect l="l" t="t" r="r" b="b"/>
              <a:pathLst>
                <a:path w="3583304" h="567054">
                  <a:moveTo>
                    <a:pt x="3488435" y="0"/>
                  </a:moveTo>
                  <a:lnTo>
                    <a:pt x="94487" y="0"/>
                  </a:lnTo>
                  <a:lnTo>
                    <a:pt x="57703" y="7423"/>
                  </a:lnTo>
                  <a:lnTo>
                    <a:pt x="27670" y="27670"/>
                  </a:lnTo>
                  <a:lnTo>
                    <a:pt x="7423" y="57703"/>
                  </a:lnTo>
                  <a:lnTo>
                    <a:pt x="0" y="94487"/>
                  </a:lnTo>
                  <a:lnTo>
                    <a:pt x="0" y="472439"/>
                  </a:lnTo>
                  <a:lnTo>
                    <a:pt x="7423" y="509219"/>
                  </a:lnTo>
                  <a:lnTo>
                    <a:pt x="27670" y="539253"/>
                  </a:lnTo>
                  <a:lnTo>
                    <a:pt x="57703" y="559502"/>
                  </a:lnTo>
                  <a:lnTo>
                    <a:pt x="94487" y="566927"/>
                  </a:lnTo>
                  <a:lnTo>
                    <a:pt x="3488435" y="566927"/>
                  </a:lnTo>
                  <a:lnTo>
                    <a:pt x="3525220" y="559502"/>
                  </a:lnTo>
                  <a:lnTo>
                    <a:pt x="3555253" y="539253"/>
                  </a:lnTo>
                  <a:lnTo>
                    <a:pt x="3575500" y="509219"/>
                  </a:lnTo>
                  <a:lnTo>
                    <a:pt x="3582924" y="472439"/>
                  </a:lnTo>
                  <a:lnTo>
                    <a:pt x="3582924" y="94487"/>
                  </a:lnTo>
                  <a:lnTo>
                    <a:pt x="3575500" y="57703"/>
                  </a:lnTo>
                  <a:lnTo>
                    <a:pt x="3555253" y="27670"/>
                  </a:lnTo>
                  <a:lnTo>
                    <a:pt x="3525220" y="7423"/>
                  </a:lnTo>
                  <a:lnTo>
                    <a:pt x="3488435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5045709" y="5514543"/>
            <a:ext cx="196532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dirty="0" sz="1100" spc="30">
                <a:solidFill>
                  <a:srgbClr val="17406C"/>
                </a:solidFill>
                <a:latin typeface="Arial MT"/>
                <a:cs typeface="Arial MT"/>
              </a:rPr>
              <a:t>TOTAL</a:t>
            </a:r>
            <a:r>
              <a:rPr dirty="0" sz="11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17406C"/>
                </a:solidFill>
                <a:latin typeface="Arial MT"/>
                <a:cs typeface="Arial MT"/>
              </a:rPr>
              <a:t>INGRESOS</a:t>
            </a:r>
            <a:r>
              <a:rPr dirty="0" sz="1100" spc="-3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5">
                <a:solidFill>
                  <a:srgbClr val="17406C"/>
                </a:solidFill>
                <a:latin typeface="Arial MT"/>
                <a:cs typeface="Arial MT"/>
              </a:rPr>
              <a:t>PROPIOS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440"/>
              </a:lnSpc>
            </a:pPr>
            <a:r>
              <a:rPr dirty="0" sz="1200" spc="40" b="1">
                <a:solidFill>
                  <a:srgbClr val="17406C"/>
                </a:solidFill>
                <a:latin typeface="Arial"/>
                <a:cs typeface="Arial"/>
              </a:rPr>
              <a:t>$967,552,460.00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774317" y="104648"/>
            <a:ext cx="6633209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/>
              <a:t>Los</a:t>
            </a:r>
            <a:r>
              <a:rPr dirty="0" sz="1600" spc="-90"/>
              <a:t> </a:t>
            </a:r>
            <a:r>
              <a:rPr dirty="0" sz="1600" spc="5"/>
              <a:t>Ingresos</a:t>
            </a:r>
            <a:r>
              <a:rPr dirty="0" sz="1600" spc="-100"/>
              <a:t> </a:t>
            </a:r>
            <a:r>
              <a:rPr dirty="0" sz="1600" spc="-5"/>
              <a:t>previstos</a:t>
            </a:r>
            <a:r>
              <a:rPr dirty="0" sz="1600" spc="-90"/>
              <a:t> </a:t>
            </a:r>
            <a:r>
              <a:rPr dirty="0" sz="1600" spc="25"/>
              <a:t>en</a:t>
            </a:r>
            <a:r>
              <a:rPr dirty="0" sz="1600" spc="-80"/>
              <a:t> </a:t>
            </a:r>
            <a:r>
              <a:rPr dirty="0" sz="1600" spc="25"/>
              <a:t>la</a:t>
            </a:r>
            <a:r>
              <a:rPr dirty="0" sz="1600" spc="-65"/>
              <a:t> </a:t>
            </a:r>
            <a:r>
              <a:rPr dirty="0" sz="1600" spc="-5"/>
              <a:t>Ley</a:t>
            </a:r>
            <a:r>
              <a:rPr dirty="0" sz="1600" spc="-90"/>
              <a:t> </a:t>
            </a:r>
            <a:r>
              <a:rPr dirty="0" sz="1600" spc="45"/>
              <a:t>para</a:t>
            </a:r>
            <a:r>
              <a:rPr dirty="0" sz="1600" spc="-85"/>
              <a:t> </a:t>
            </a:r>
            <a:r>
              <a:rPr dirty="0" sz="1600" spc="25"/>
              <a:t>el</a:t>
            </a:r>
            <a:r>
              <a:rPr dirty="0" sz="1600" spc="-60"/>
              <a:t> </a:t>
            </a:r>
            <a:r>
              <a:rPr dirty="0" sz="1600" spc="15"/>
              <a:t>Ejercicio</a:t>
            </a:r>
            <a:r>
              <a:rPr dirty="0" sz="1600" spc="-90"/>
              <a:t> </a:t>
            </a:r>
            <a:r>
              <a:rPr dirty="0" sz="1600" spc="5"/>
              <a:t>Fiscal</a:t>
            </a:r>
            <a:r>
              <a:rPr dirty="0" sz="1600" spc="-90"/>
              <a:t> </a:t>
            </a:r>
            <a:r>
              <a:rPr dirty="0" sz="1600" spc="60"/>
              <a:t>2023</a:t>
            </a:r>
            <a:r>
              <a:rPr dirty="0" sz="1600" spc="-100"/>
              <a:t> </a:t>
            </a:r>
            <a:r>
              <a:rPr dirty="0" sz="1600" spc="-15"/>
              <a:t>son</a:t>
            </a:r>
            <a:r>
              <a:rPr dirty="0" sz="1600" spc="-95"/>
              <a:t> </a:t>
            </a:r>
            <a:r>
              <a:rPr dirty="0" sz="1600" spc="40"/>
              <a:t>de</a:t>
            </a:r>
            <a:endParaRPr sz="1600"/>
          </a:p>
        </p:txBody>
      </p:sp>
      <p:sp>
        <p:nvSpPr>
          <p:cNvPr id="115" name="object 115"/>
          <p:cNvSpPr txBox="1"/>
          <p:nvPr/>
        </p:nvSpPr>
        <p:spPr>
          <a:xfrm>
            <a:off x="1423797" y="412496"/>
            <a:ext cx="733805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solidFill>
                  <a:srgbClr val="FFD34A"/>
                </a:solidFill>
                <a:latin typeface="Arial"/>
                <a:cs typeface="Arial"/>
              </a:rPr>
              <a:t>$1,721,511,143.00</a:t>
            </a:r>
            <a:r>
              <a:rPr dirty="0" sz="1600" spc="-45" b="1">
                <a:solidFill>
                  <a:srgbClr val="FFD34A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7406C"/>
                </a:solidFill>
                <a:latin typeface="Arial"/>
                <a:cs typeface="Arial"/>
              </a:rPr>
              <a:t>pesos,</a:t>
            </a:r>
            <a:r>
              <a:rPr dirty="0" sz="1600" spc="-8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17406C"/>
                </a:solidFill>
                <a:latin typeface="Arial"/>
                <a:cs typeface="Arial"/>
              </a:rPr>
              <a:t>y</a:t>
            </a:r>
            <a:r>
              <a:rPr dirty="0" sz="1600" spc="-6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17406C"/>
                </a:solidFill>
                <a:latin typeface="Arial"/>
                <a:cs typeface="Arial"/>
              </a:rPr>
              <a:t>provienen</a:t>
            </a:r>
            <a:r>
              <a:rPr dirty="0" sz="1600" spc="-9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17406C"/>
                </a:solidFill>
                <a:latin typeface="Arial"/>
                <a:cs typeface="Arial"/>
              </a:rPr>
              <a:t>de</a:t>
            </a:r>
            <a:r>
              <a:rPr dirty="0" sz="1600" spc="-6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17406C"/>
                </a:solidFill>
                <a:latin typeface="Arial"/>
                <a:cs typeface="Arial"/>
              </a:rPr>
              <a:t>las</a:t>
            </a:r>
            <a:r>
              <a:rPr dirty="0" sz="1600" spc="-8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7406C"/>
                </a:solidFill>
                <a:latin typeface="Arial"/>
                <a:cs typeface="Arial"/>
              </a:rPr>
              <a:t>siguientes</a:t>
            </a:r>
            <a:r>
              <a:rPr dirty="0" sz="1600" spc="-95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17406C"/>
                </a:solidFill>
                <a:latin typeface="Arial"/>
                <a:cs typeface="Arial"/>
              </a:rPr>
              <a:t>fuentes</a:t>
            </a:r>
            <a:r>
              <a:rPr dirty="0" sz="1600" spc="-8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17406C"/>
                </a:solidFill>
                <a:latin typeface="Arial"/>
                <a:cs typeface="Arial"/>
              </a:rPr>
              <a:t>de</a:t>
            </a:r>
            <a:r>
              <a:rPr dirty="0" sz="1600" spc="-70" b="1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7406C"/>
                </a:solidFill>
                <a:latin typeface="Arial"/>
                <a:cs typeface="Arial"/>
              </a:rPr>
              <a:t>ingreso: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1325880" y="2077211"/>
            <a:ext cx="9023985" cy="2357755"/>
            <a:chOff x="1325880" y="2077211"/>
            <a:chExt cx="9023985" cy="2357755"/>
          </a:xfrm>
        </p:grpSpPr>
        <p:sp>
          <p:nvSpPr>
            <p:cNvPr id="117" name="object 117"/>
            <p:cNvSpPr/>
            <p:nvPr/>
          </p:nvSpPr>
          <p:spPr>
            <a:xfrm>
              <a:off x="3544824" y="2122931"/>
              <a:ext cx="2308860" cy="2278380"/>
            </a:xfrm>
            <a:custGeom>
              <a:avLst/>
              <a:gdLst/>
              <a:ahLst/>
              <a:cxnLst/>
              <a:rect l="l" t="t" r="r" b="b"/>
              <a:pathLst>
                <a:path w="2308860" h="2278379">
                  <a:moveTo>
                    <a:pt x="1154176" y="0"/>
                  </a:moveTo>
                  <a:lnTo>
                    <a:pt x="1105408" y="1015"/>
                  </a:lnTo>
                  <a:lnTo>
                    <a:pt x="1057148" y="3937"/>
                  </a:lnTo>
                  <a:lnTo>
                    <a:pt x="1009396" y="8889"/>
                  </a:lnTo>
                  <a:lnTo>
                    <a:pt x="962278" y="15620"/>
                  </a:lnTo>
                  <a:lnTo>
                    <a:pt x="915797" y="24383"/>
                  </a:lnTo>
                  <a:lnTo>
                    <a:pt x="869950" y="34797"/>
                  </a:lnTo>
                  <a:lnTo>
                    <a:pt x="824864" y="46989"/>
                  </a:lnTo>
                  <a:lnTo>
                    <a:pt x="780541" y="60959"/>
                  </a:lnTo>
                  <a:lnTo>
                    <a:pt x="736980" y="76707"/>
                  </a:lnTo>
                  <a:lnTo>
                    <a:pt x="694309" y="93979"/>
                  </a:lnTo>
                  <a:lnTo>
                    <a:pt x="652526" y="112902"/>
                  </a:lnTo>
                  <a:lnTo>
                    <a:pt x="611631" y="133476"/>
                  </a:lnTo>
                  <a:lnTo>
                    <a:pt x="571626" y="155447"/>
                  </a:lnTo>
                  <a:lnTo>
                    <a:pt x="532638" y="179069"/>
                  </a:lnTo>
                  <a:lnTo>
                    <a:pt x="494791" y="204088"/>
                  </a:lnTo>
                  <a:lnTo>
                    <a:pt x="457962" y="230504"/>
                  </a:lnTo>
                  <a:lnTo>
                    <a:pt x="422148" y="258317"/>
                  </a:lnTo>
                  <a:lnTo>
                    <a:pt x="387603" y="287400"/>
                  </a:lnTo>
                  <a:lnTo>
                    <a:pt x="354329" y="317880"/>
                  </a:lnTo>
                  <a:lnTo>
                    <a:pt x="322199" y="349630"/>
                  </a:lnTo>
                  <a:lnTo>
                    <a:pt x="291338" y="382523"/>
                  </a:lnTo>
                  <a:lnTo>
                    <a:pt x="261747" y="416687"/>
                  </a:lnTo>
                  <a:lnTo>
                    <a:pt x="233552" y="451865"/>
                  </a:lnTo>
                  <a:lnTo>
                    <a:pt x="206755" y="488314"/>
                  </a:lnTo>
                  <a:lnTo>
                    <a:pt x="181483" y="525652"/>
                  </a:lnTo>
                  <a:lnTo>
                    <a:pt x="157606" y="564133"/>
                  </a:lnTo>
                  <a:lnTo>
                    <a:pt x="135254" y="603503"/>
                  </a:lnTo>
                  <a:lnTo>
                    <a:pt x="114426" y="643889"/>
                  </a:lnTo>
                  <a:lnTo>
                    <a:pt x="95250" y="685164"/>
                  </a:lnTo>
                  <a:lnTo>
                    <a:pt x="77724" y="727328"/>
                  </a:lnTo>
                  <a:lnTo>
                    <a:pt x="61849" y="770381"/>
                  </a:lnTo>
                  <a:lnTo>
                    <a:pt x="47625" y="814069"/>
                  </a:lnTo>
                  <a:lnTo>
                    <a:pt x="35305" y="858519"/>
                  </a:lnTo>
                  <a:lnTo>
                    <a:pt x="24637" y="903731"/>
                  </a:lnTo>
                  <a:lnTo>
                    <a:pt x="15875" y="949705"/>
                  </a:lnTo>
                  <a:lnTo>
                    <a:pt x="9016" y="996188"/>
                  </a:lnTo>
                  <a:lnTo>
                    <a:pt x="4063" y="1043304"/>
                  </a:lnTo>
                  <a:lnTo>
                    <a:pt x="1015" y="1090929"/>
                  </a:lnTo>
                  <a:lnTo>
                    <a:pt x="0" y="1139063"/>
                  </a:lnTo>
                  <a:lnTo>
                    <a:pt x="1015" y="1187195"/>
                  </a:lnTo>
                  <a:lnTo>
                    <a:pt x="4063" y="1234820"/>
                  </a:lnTo>
                  <a:lnTo>
                    <a:pt x="9016" y="1281938"/>
                  </a:lnTo>
                  <a:lnTo>
                    <a:pt x="15875" y="1328419"/>
                  </a:lnTo>
                  <a:lnTo>
                    <a:pt x="24637" y="1374393"/>
                  </a:lnTo>
                  <a:lnTo>
                    <a:pt x="35305" y="1419605"/>
                  </a:lnTo>
                  <a:lnTo>
                    <a:pt x="47625" y="1464055"/>
                  </a:lnTo>
                  <a:lnTo>
                    <a:pt x="61849" y="1507743"/>
                  </a:lnTo>
                  <a:lnTo>
                    <a:pt x="77724" y="1550796"/>
                  </a:lnTo>
                  <a:lnTo>
                    <a:pt x="95250" y="1592960"/>
                  </a:lnTo>
                  <a:lnTo>
                    <a:pt x="114426" y="1634235"/>
                  </a:lnTo>
                  <a:lnTo>
                    <a:pt x="135254" y="1674621"/>
                  </a:lnTo>
                  <a:lnTo>
                    <a:pt x="157606" y="1713991"/>
                  </a:lnTo>
                  <a:lnTo>
                    <a:pt x="181483" y="1752472"/>
                  </a:lnTo>
                  <a:lnTo>
                    <a:pt x="206755" y="1789810"/>
                  </a:lnTo>
                  <a:lnTo>
                    <a:pt x="233552" y="1826259"/>
                  </a:lnTo>
                  <a:lnTo>
                    <a:pt x="261747" y="1861438"/>
                  </a:lnTo>
                  <a:lnTo>
                    <a:pt x="291338" y="1895601"/>
                  </a:lnTo>
                  <a:lnTo>
                    <a:pt x="322199" y="1928494"/>
                  </a:lnTo>
                  <a:lnTo>
                    <a:pt x="354329" y="1960244"/>
                  </a:lnTo>
                  <a:lnTo>
                    <a:pt x="387603" y="1990724"/>
                  </a:lnTo>
                  <a:lnTo>
                    <a:pt x="422148" y="2019807"/>
                  </a:lnTo>
                  <a:lnTo>
                    <a:pt x="457962" y="2047620"/>
                  </a:lnTo>
                  <a:lnTo>
                    <a:pt x="494791" y="2074036"/>
                  </a:lnTo>
                  <a:lnTo>
                    <a:pt x="532638" y="2099055"/>
                  </a:lnTo>
                  <a:lnTo>
                    <a:pt x="571626" y="2122678"/>
                  </a:lnTo>
                  <a:lnTo>
                    <a:pt x="611631" y="2144648"/>
                  </a:lnTo>
                  <a:lnTo>
                    <a:pt x="652526" y="2165222"/>
                  </a:lnTo>
                  <a:lnTo>
                    <a:pt x="694309" y="2184145"/>
                  </a:lnTo>
                  <a:lnTo>
                    <a:pt x="736980" y="2201417"/>
                  </a:lnTo>
                  <a:lnTo>
                    <a:pt x="780541" y="2217166"/>
                  </a:lnTo>
                  <a:lnTo>
                    <a:pt x="824864" y="2231135"/>
                  </a:lnTo>
                  <a:lnTo>
                    <a:pt x="869950" y="2243328"/>
                  </a:lnTo>
                  <a:lnTo>
                    <a:pt x="915797" y="2253741"/>
                  </a:lnTo>
                  <a:lnTo>
                    <a:pt x="962278" y="2262504"/>
                  </a:lnTo>
                  <a:lnTo>
                    <a:pt x="1009396" y="2269235"/>
                  </a:lnTo>
                  <a:lnTo>
                    <a:pt x="1057148" y="2274188"/>
                  </a:lnTo>
                  <a:lnTo>
                    <a:pt x="1105408" y="2277110"/>
                  </a:lnTo>
                  <a:lnTo>
                    <a:pt x="1154176" y="2278125"/>
                  </a:lnTo>
                  <a:lnTo>
                    <a:pt x="1202943" y="2277110"/>
                  </a:lnTo>
                  <a:lnTo>
                    <a:pt x="1251203" y="2274188"/>
                  </a:lnTo>
                  <a:lnTo>
                    <a:pt x="1298955" y="2269235"/>
                  </a:lnTo>
                  <a:lnTo>
                    <a:pt x="1346073" y="2262504"/>
                  </a:lnTo>
                  <a:lnTo>
                    <a:pt x="1392554" y="2253741"/>
                  </a:lnTo>
                  <a:lnTo>
                    <a:pt x="1438402" y="2243328"/>
                  </a:lnTo>
                  <a:lnTo>
                    <a:pt x="1483487" y="2231135"/>
                  </a:lnTo>
                  <a:lnTo>
                    <a:pt x="1527810" y="2217166"/>
                  </a:lnTo>
                  <a:lnTo>
                    <a:pt x="1571371" y="2201417"/>
                  </a:lnTo>
                  <a:lnTo>
                    <a:pt x="1614042" y="2184145"/>
                  </a:lnTo>
                  <a:lnTo>
                    <a:pt x="1655826" y="2165222"/>
                  </a:lnTo>
                  <a:lnTo>
                    <a:pt x="1696720" y="2144648"/>
                  </a:lnTo>
                  <a:lnTo>
                    <a:pt x="1736725" y="2122678"/>
                  </a:lnTo>
                  <a:lnTo>
                    <a:pt x="1775714" y="2099055"/>
                  </a:lnTo>
                  <a:lnTo>
                    <a:pt x="1813560" y="2074036"/>
                  </a:lnTo>
                  <a:lnTo>
                    <a:pt x="1850389" y="2047620"/>
                  </a:lnTo>
                  <a:lnTo>
                    <a:pt x="1886203" y="2019807"/>
                  </a:lnTo>
                  <a:lnTo>
                    <a:pt x="1920748" y="1990724"/>
                  </a:lnTo>
                  <a:lnTo>
                    <a:pt x="1954149" y="1960244"/>
                  </a:lnTo>
                  <a:lnTo>
                    <a:pt x="1986279" y="1928494"/>
                  </a:lnTo>
                  <a:lnTo>
                    <a:pt x="2017014" y="1895601"/>
                  </a:lnTo>
                  <a:lnTo>
                    <a:pt x="2046604" y="1861438"/>
                  </a:lnTo>
                  <a:lnTo>
                    <a:pt x="2074799" y="1826259"/>
                  </a:lnTo>
                  <a:lnTo>
                    <a:pt x="2101596" y="1789810"/>
                  </a:lnTo>
                  <a:lnTo>
                    <a:pt x="2126868" y="1752472"/>
                  </a:lnTo>
                  <a:lnTo>
                    <a:pt x="2150745" y="1713991"/>
                  </a:lnTo>
                  <a:lnTo>
                    <a:pt x="2173097" y="1674621"/>
                  </a:lnTo>
                  <a:lnTo>
                    <a:pt x="2193925" y="1634235"/>
                  </a:lnTo>
                  <a:lnTo>
                    <a:pt x="2213102" y="1592960"/>
                  </a:lnTo>
                  <a:lnTo>
                    <a:pt x="2230628" y="1550796"/>
                  </a:lnTo>
                  <a:lnTo>
                    <a:pt x="2246503" y="1507743"/>
                  </a:lnTo>
                  <a:lnTo>
                    <a:pt x="2260727" y="1464055"/>
                  </a:lnTo>
                  <a:lnTo>
                    <a:pt x="2273046" y="1419605"/>
                  </a:lnTo>
                  <a:lnTo>
                    <a:pt x="2283714" y="1374393"/>
                  </a:lnTo>
                  <a:lnTo>
                    <a:pt x="2292477" y="1328419"/>
                  </a:lnTo>
                  <a:lnTo>
                    <a:pt x="2299335" y="1281938"/>
                  </a:lnTo>
                  <a:lnTo>
                    <a:pt x="2304288" y="1234820"/>
                  </a:lnTo>
                  <a:lnTo>
                    <a:pt x="2307336" y="1187195"/>
                  </a:lnTo>
                  <a:lnTo>
                    <a:pt x="2308352" y="1139063"/>
                  </a:lnTo>
                  <a:lnTo>
                    <a:pt x="2307336" y="1090929"/>
                  </a:lnTo>
                  <a:lnTo>
                    <a:pt x="2304288" y="1043304"/>
                  </a:lnTo>
                  <a:lnTo>
                    <a:pt x="2299335" y="996188"/>
                  </a:lnTo>
                  <a:lnTo>
                    <a:pt x="2292477" y="949705"/>
                  </a:lnTo>
                  <a:lnTo>
                    <a:pt x="2283714" y="903731"/>
                  </a:lnTo>
                  <a:lnTo>
                    <a:pt x="2273046" y="858519"/>
                  </a:lnTo>
                  <a:lnTo>
                    <a:pt x="2260727" y="814069"/>
                  </a:lnTo>
                  <a:lnTo>
                    <a:pt x="2246503" y="770381"/>
                  </a:lnTo>
                  <a:lnTo>
                    <a:pt x="2230628" y="727328"/>
                  </a:lnTo>
                  <a:lnTo>
                    <a:pt x="2213102" y="685164"/>
                  </a:lnTo>
                  <a:lnTo>
                    <a:pt x="2193925" y="643889"/>
                  </a:lnTo>
                  <a:lnTo>
                    <a:pt x="2173097" y="603503"/>
                  </a:lnTo>
                  <a:lnTo>
                    <a:pt x="2150745" y="564133"/>
                  </a:lnTo>
                  <a:lnTo>
                    <a:pt x="2126868" y="525652"/>
                  </a:lnTo>
                  <a:lnTo>
                    <a:pt x="2101596" y="488314"/>
                  </a:lnTo>
                  <a:lnTo>
                    <a:pt x="2074799" y="451865"/>
                  </a:lnTo>
                  <a:lnTo>
                    <a:pt x="2046604" y="416687"/>
                  </a:lnTo>
                  <a:lnTo>
                    <a:pt x="2017014" y="382523"/>
                  </a:lnTo>
                  <a:lnTo>
                    <a:pt x="1986279" y="349630"/>
                  </a:lnTo>
                  <a:lnTo>
                    <a:pt x="1954149" y="317880"/>
                  </a:lnTo>
                  <a:lnTo>
                    <a:pt x="1920748" y="287400"/>
                  </a:lnTo>
                  <a:lnTo>
                    <a:pt x="1886203" y="258317"/>
                  </a:lnTo>
                  <a:lnTo>
                    <a:pt x="1850389" y="230504"/>
                  </a:lnTo>
                  <a:lnTo>
                    <a:pt x="1813560" y="204088"/>
                  </a:lnTo>
                  <a:lnTo>
                    <a:pt x="1775714" y="179069"/>
                  </a:lnTo>
                  <a:lnTo>
                    <a:pt x="1736725" y="155447"/>
                  </a:lnTo>
                  <a:lnTo>
                    <a:pt x="1696720" y="133476"/>
                  </a:lnTo>
                  <a:lnTo>
                    <a:pt x="1655826" y="112902"/>
                  </a:lnTo>
                  <a:lnTo>
                    <a:pt x="1614042" y="93979"/>
                  </a:lnTo>
                  <a:lnTo>
                    <a:pt x="1571371" y="76707"/>
                  </a:lnTo>
                  <a:lnTo>
                    <a:pt x="1527810" y="60959"/>
                  </a:lnTo>
                  <a:lnTo>
                    <a:pt x="1483487" y="46989"/>
                  </a:lnTo>
                  <a:lnTo>
                    <a:pt x="1438402" y="34797"/>
                  </a:lnTo>
                  <a:lnTo>
                    <a:pt x="1392554" y="24383"/>
                  </a:lnTo>
                  <a:lnTo>
                    <a:pt x="1346073" y="15620"/>
                  </a:lnTo>
                  <a:lnTo>
                    <a:pt x="1298955" y="8889"/>
                  </a:lnTo>
                  <a:lnTo>
                    <a:pt x="1251203" y="3937"/>
                  </a:lnTo>
                  <a:lnTo>
                    <a:pt x="1202943" y="1015"/>
                  </a:lnTo>
                  <a:lnTo>
                    <a:pt x="1154176" y="0"/>
                  </a:lnTo>
                  <a:close/>
                </a:path>
              </a:pathLst>
            </a:custGeom>
            <a:solidFill>
              <a:srgbClr val="82A0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788151" y="2156459"/>
              <a:ext cx="2308860" cy="2278380"/>
            </a:xfrm>
            <a:custGeom>
              <a:avLst/>
              <a:gdLst/>
              <a:ahLst/>
              <a:cxnLst/>
              <a:rect l="l" t="t" r="r" b="b"/>
              <a:pathLst>
                <a:path w="2308859" h="2278379">
                  <a:moveTo>
                    <a:pt x="1154429" y="0"/>
                  </a:moveTo>
                  <a:lnTo>
                    <a:pt x="1105534" y="1015"/>
                  </a:lnTo>
                  <a:lnTo>
                    <a:pt x="1057275" y="3937"/>
                  </a:lnTo>
                  <a:lnTo>
                    <a:pt x="1009523" y="8889"/>
                  </a:lnTo>
                  <a:lnTo>
                    <a:pt x="962405" y="15620"/>
                  </a:lnTo>
                  <a:lnTo>
                    <a:pt x="915924" y="24256"/>
                  </a:lnTo>
                  <a:lnTo>
                    <a:pt x="870076" y="34798"/>
                  </a:lnTo>
                  <a:lnTo>
                    <a:pt x="824992" y="46989"/>
                  </a:lnTo>
                  <a:lnTo>
                    <a:pt x="780669" y="60960"/>
                  </a:lnTo>
                  <a:lnTo>
                    <a:pt x="737107" y="76707"/>
                  </a:lnTo>
                  <a:lnTo>
                    <a:pt x="694436" y="93979"/>
                  </a:lnTo>
                  <a:lnTo>
                    <a:pt x="652526" y="112902"/>
                  </a:lnTo>
                  <a:lnTo>
                    <a:pt x="611632" y="133476"/>
                  </a:lnTo>
                  <a:lnTo>
                    <a:pt x="571753" y="155448"/>
                  </a:lnTo>
                  <a:lnTo>
                    <a:pt x="532764" y="179069"/>
                  </a:lnTo>
                  <a:lnTo>
                    <a:pt x="494792" y="204088"/>
                  </a:lnTo>
                  <a:lnTo>
                    <a:pt x="457962" y="230504"/>
                  </a:lnTo>
                  <a:lnTo>
                    <a:pt x="422275" y="258317"/>
                  </a:lnTo>
                  <a:lnTo>
                    <a:pt x="387731" y="287400"/>
                  </a:lnTo>
                  <a:lnTo>
                    <a:pt x="354330" y="317880"/>
                  </a:lnTo>
                  <a:lnTo>
                    <a:pt x="322199" y="349630"/>
                  </a:lnTo>
                  <a:lnTo>
                    <a:pt x="291338" y="382524"/>
                  </a:lnTo>
                  <a:lnTo>
                    <a:pt x="261747" y="416687"/>
                  </a:lnTo>
                  <a:lnTo>
                    <a:pt x="233552" y="451865"/>
                  </a:lnTo>
                  <a:lnTo>
                    <a:pt x="206756" y="488314"/>
                  </a:lnTo>
                  <a:lnTo>
                    <a:pt x="181483" y="525652"/>
                  </a:lnTo>
                  <a:lnTo>
                    <a:pt x="157607" y="564134"/>
                  </a:lnTo>
                  <a:lnTo>
                    <a:pt x="135255" y="603503"/>
                  </a:lnTo>
                  <a:lnTo>
                    <a:pt x="114426" y="643889"/>
                  </a:lnTo>
                  <a:lnTo>
                    <a:pt x="95250" y="685164"/>
                  </a:lnTo>
                  <a:lnTo>
                    <a:pt x="77724" y="727328"/>
                  </a:lnTo>
                  <a:lnTo>
                    <a:pt x="61849" y="770381"/>
                  </a:lnTo>
                  <a:lnTo>
                    <a:pt x="47625" y="814069"/>
                  </a:lnTo>
                  <a:lnTo>
                    <a:pt x="35306" y="858519"/>
                  </a:lnTo>
                  <a:lnTo>
                    <a:pt x="24637" y="903731"/>
                  </a:lnTo>
                  <a:lnTo>
                    <a:pt x="15875" y="949705"/>
                  </a:lnTo>
                  <a:lnTo>
                    <a:pt x="9017" y="996188"/>
                  </a:lnTo>
                  <a:lnTo>
                    <a:pt x="4063" y="1043304"/>
                  </a:lnTo>
                  <a:lnTo>
                    <a:pt x="1015" y="1090929"/>
                  </a:lnTo>
                  <a:lnTo>
                    <a:pt x="0" y="1139063"/>
                  </a:lnTo>
                  <a:lnTo>
                    <a:pt x="1015" y="1187195"/>
                  </a:lnTo>
                  <a:lnTo>
                    <a:pt x="4063" y="1234820"/>
                  </a:lnTo>
                  <a:lnTo>
                    <a:pt x="9017" y="1281938"/>
                  </a:lnTo>
                  <a:lnTo>
                    <a:pt x="15875" y="1328419"/>
                  </a:lnTo>
                  <a:lnTo>
                    <a:pt x="24637" y="1374393"/>
                  </a:lnTo>
                  <a:lnTo>
                    <a:pt x="35306" y="1419605"/>
                  </a:lnTo>
                  <a:lnTo>
                    <a:pt x="47625" y="1464056"/>
                  </a:lnTo>
                  <a:lnTo>
                    <a:pt x="61849" y="1507744"/>
                  </a:lnTo>
                  <a:lnTo>
                    <a:pt x="77724" y="1550796"/>
                  </a:lnTo>
                  <a:lnTo>
                    <a:pt x="95250" y="1592960"/>
                  </a:lnTo>
                  <a:lnTo>
                    <a:pt x="114426" y="1634235"/>
                  </a:lnTo>
                  <a:lnTo>
                    <a:pt x="135255" y="1674621"/>
                  </a:lnTo>
                  <a:lnTo>
                    <a:pt x="157607" y="1713991"/>
                  </a:lnTo>
                  <a:lnTo>
                    <a:pt x="181483" y="1752472"/>
                  </a:lnTo>
                  <a:lnTo>
                    <a:pt x="206756" y="1789810"/>
                  </a:lnTo>
                  <a:lnTo>
                    <a:pt x="233552" y="1826259"/>
                  </a:lnTo>
                  <a:lnTo>
                    <a:pt x="261747" y="1861439"/>
                  </a:lnTo>
                  <a:lnTo>
                    <a:pt x="291338" y="1895602"/>
                  </a:lnTo>
                  <a:lnTo>
                    <a:pt x="322199" y="1928495"/>
                  </a:lnTo>
                  <a:lnTo>
                    <a:pt x="354330" y="1960245"/>
                  </a:lnTo>
                  <a:lnTo>
                    <a:pt x="387731" y="1990725"/>
                  </a:lnTo>
                  <a:lnTo>
                    <a:pt x="422275" y="2019808"/>
                  </a:lnTo>
                  <a:lnTo>
                    <a:pt x="457962" y="2047620"/>
                  </a:lnTo>
                  <a:lnTo>
                    <a:pt x="494792" y="2074037"/>
                  </a:lnTo>
                  <a:lnTo>
                    <a:pt x="532764" y="2099056"/>
                  </a:lnTo>
                  <a:lnTo>
                    <a:pt x="571753" y="2122678"/>
                  </a:lnTo>
                  <a:lnTo>
                    <a:pt x="611632" y="2144648"/>
                  </a:lnTo>
                  <a:lnTo>
                    <a:pt x="652526" y="2165222"/>
                  </a:lnTo>
                  <a:lnTo>
                    <a:pt x="694436" y="2184146"/>
                  </a:lnTo>
                  <a:lnTo>
                    <a:pt x="737107" y="2201417"/>
                  </a:lnTo>
                  <a:lnTo>
                    <a:pt x="780669" y="2217166"/>
                  </a:lnTo>
                  <a:lnTo>
                    <a:pt x="824992" y="2231135"/>
                  </a:lnTo>
                  <a:lnTo>
                    <a:pt x="870076" y="2243328"/>
                  </a:lnTo>
                  <a:lnTo>
                    <a:pt x="915924" y="2253741"/>
                  </a:lnTo>
                  <a:lnTo>
                    <a:pt x="962405" y="2262504"/>
                  </a:lnTo>
                  <a:lnTo>
                    <a:pt x="1009523" y="2269235"/>
                  </a:lnTo>
                  <a:lnTo>
                    <a:pt x="1057275" y="2274189"/>
                  </a:lnTo>
                  <a:lnTo>
                    <a:pt x="1105534" y="2277110"/>
                  </a:lnTo>
                  <a:lnTo>
                    <a:pt x="1154429" y="2278126"/>
                  </a:lnTo>
                  <a:lnTo>
                    <a:pt x="1203198" y="2277110"/>
                  </a:lnTo>
                  <a:lnTo>
                    <a:pt x="1251457" y="2274189"/>
                  </a:lnTo>
                  <a:lnTo>
                    <a:pt x="1299209" y="2269235"/>
                  </a:lnTo>
                  <a:lnTo>
                    <a:pt x="1346327" y="2262504"/>
                  </a:lnTo>
                  <a:lnTo>
                    <a:pt x="1392808" y="2253741"/>
                  </a:lnTo>
                  <a:lnTo>
                    <a:pt x="1438655" y="2243328"/>
                  </a:lnTo>
                  <a:lnTo>
                    <a:pt x="1483741" y="2231135"/>
                  </a:lnTo>
                  <a:lnTo>
                    <a:pt x="1528064" y="2217166"/>
                  </a:lnTo>
                  <a:lnTo>
                    <a:pt x="1571625" y="2201417"/>
                  </a:lnTo>
                  <a:lnTo>
                    <a:pt x="1614297" y="2184146"/>
                  </a:lnTo>
                  <a:lnTo>
                    <a:pt x="1656206" y="2165222"/>
                  </a:lnTo>
                  <a:lnTo>
                    <a:pt x="1697101" y="2144648"/>
                  </a:lnTo>
                  <a:lnTo>
                    <a:pt x="1736978" y="2122678"/>
                  </a:lnTo>
                  <a:lnTo>
                    <a:pt x="1775968" y="2099056"/>
                  </a:lnTo>
                  <a:lnTo>
                    <a:pt x="1813941" y="2074037"/>
                  </a:lnTo>
                  <a:lnTo>
                    <a:pt x="1850771" y="2047620"/>
                  </a:lnTo>
                  <a:lnTo>
                    <a:pt x="1886457" y="2019808"/>
                  </a:lnTo>
                  <a:lnTo>
                    <a:pt x="1921002" y="1990725"/>
                  </a:lnTo>
                  <a:lnTo>
                    <a:pt x="1954402" y="1960245"/>
                  </a:lnTo>
                  <a:lnTo>
                    <a:pt x="1986533" y="1928495"/>
                  </a:lnTo>
                  <a:lnTo>
                    <a:pt x="2017395" y="1895602"/>
                  </a:lnTo>
                  <a:lnTo>
                    <a:pt x="2046986" y="1861439"/>
                  </a:lnTo>
                  <a:lnTo>
                    <a:pt x="2075179" y="1826259"/>
                  </a:lnTo>
                  <a:lnTo>
                    <a:pt x="2101977" y="1789810"/>
                  </a:lnTo>
                  <a:lnTo>
                    <a:pt x="2127250" y="1752472"/>
                  </a:lnTo>
                  <a:lnTo>
                    <a:pt x="2151126" y="1713991"/>
                  </a:lnTo>
                  <a:lnTo>
                    <a:pt x="2173478" y="1674621"/>
                  </a:lnTo>
                  <a:lnTo>
                    <a:pt x="2194305" y="1634235"/>
                  </a:lnTo>
                  <a:lnTo>
                    <a:pt x="2213482" y="1592960"/>
                  </a:lnTo>
                  <a:lnTo>
                    <a:pt x="2231008" y="1550796"/>
                  </a:lnTo>
                  <a:lnTo>
                    <a:pt x="2246883" y="1507744"/>
                  </a:lnTo>
                  <a:lnTo>
                    <a:pt x="2261107" y="1464056"/>
                  </a:lnTo>
                  <a:lnTo>
                    <a:pt x="2273427" y="1419605"/>
                  </a:lnTo>
                  <a:lnTo>
                    <a:pt x="2284095" y="1374393"/>
                  </a:lnTo>
                  <a:lnTo>
                    <a:pt x="2292857" y="1328419"/>
                  </a:lnTo>
                  <a:lnTo>
                    <a:pt x="2299716" y="1281938"/>
                  </a:lnTo>
                  <a:lnTo>
                    <a:pt x="2304669" y="1234820"/>
                  </a:lnTo>
                  <a:lnTo>
                    <a:pt x="2307717" y="1187195"/>
                  </a:lnTo>
                  <a:lnTo>
                    <a:pt x="2308732" y="1139063"/>
                  </a:lnTo>
                  <a:lnTo>
                    <a:pt x="2307717" y="1090929"/>
                  </a:lnTo>
                  <a:lnTo>
                    <a:pt x="2304669" y="1043304"/>
                  </a:lnTo>
                  <a:lnTo>
                    <a:pt x="2299716" y="996188"/>
                  </a:lnTo>
                  <a:lnTo>
                    <a:pt x="2292857" y="949705"/>
                  </a:lnTo>
                  <a:lnTo>
                    <a:pt x="2284095" y="903731"/>
                  </a:lnTo>
                  <a:lnTo>
                    <a:pt x="2273427" y="858519"/>
                  </a:lnTo>
                  <a:lnTo>
                    <a:pt x="2261107" y="814069"/>
                  </a:lnTo>
                  <a:lnTo>
                    <a:pt x="2246883" y="770381"/>
                  </a:lnTo>
                  <a:lnTo>
                    <a:pt x="2231008" y="727328"/>
                  </a:lnTo>
                  <a:lnTo>
                    <a:pt x="2213482" y="685164"/>
                  </a:lnTo>
                  <a:lnTo>
                    <a:pt x="2194305" y="643889"/>
                  </a:lnTo>
                  <a:lnTo>
                    <a:pt x="2173478" y="603503"/>
                  </a:lnTo>
                  <a:lnTo>
                    <a:pt x="2151126" y="564134"/>
                  </a:lnTo>
                  <a:lnTo>
                    <a:pt x="2127250" y="525652"/>
                  </a:lnTo>
                  <a:lnTo>
                    <a:pt x="2101977" y="488314"/>
                  </a:lnTo>
                  <a:lnTo>
                    <a:pt x="2075179" y="451865"/>
                  </a:lnTo>
                  <a:lnTo>
                    <a:pt x="2046986" y="416687"/>
                  </a:lnTo>
                  <a:lnTo>
                    <a:pt x="2017395" y="382524"/>
                  </a:lnTo>
                  <a:lnTo>
                    <a:pt x="1986533" y="349630"/>
                  </a:lnTo>
                  <a:lnTo>
                    <a:pt x="1954402" y="317880"/>
                  </a:lnTo>
                  <a:lnTo>
                    <a:pt x="1921002" y="287400"/>
                  </a:lnTo>
                  <a:lnTo>
                    <a:pt x="1886457" y="258317"/>
                  </a:lnTo>
                  <a:lnTo>
                    <a:pt x="1850771" y="230504"/>
                  </a:lnTo>
                  <a:lnTo>
                    <a:pt x="1813941" y="204088"/>
                  </a:lnTo>
                  <a:lnTo>
                    <a:pt x="1775968" y="179069"/>
                  </a:lnTo>
                  <a:lnTo>
                    <a:pt x="1736978" y="155448"/>
                  </a:lnTo>
                  <a:lnTo>
                    <a:pt x="1697101" y="133476"/>
                  </a:lnTo>
                  <a:lnTo>
                    <a:pt x="1656206" y="112902"/>
                  </a:lnTo>
                  <a:lnTo>
                    <a:pt x="1614297" y="93979"/>
                  </a:lnTo>
                  <a:lnTo>
                    <a:pt x="1571625" y="76707"/>
                  </a:lnTo>
                  <a:lnTo>
                    <a:pt x="1528064" y="60960"/>
                  </a:lnTo>
                  <a:lnTo>
                    <a:pt x="1483741" y="46989"/>
                  </a:lnTo>
                  <a:lnTo>
                    <a:pt x="1438655" y="34798"/>
                  </a:lnTo>
                  <a:lnTo>
                    <a:pt x="1392808" y="24256"/>
                  </a:lnTo>
                  <a:lnTo>
                    <a:pt x="1346327" y="15620"/>
                  </a:lnTo>
                  <a:lnTo>
                    <a:pt x="1299209" y="8889"/>
                  </a:lnTo>
                  <a:lnTo>
                    <a:pt x="1251457" y="3937"/>
                  </a:lnTo>
                  <a:lnTo>
                    <a:pt x="1203198" y="1015"/>
                  </a:lnTo>
                  <a:lnTo>
                    <a:pt x="1154429" y="0"/>
                  </a:lnTo>
                  <a:close/>
                </a:path>
              </a:pathLst>
            </a:custGeom>
            <a:solidFill>
              <a:srgbClr val="80AA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325880" y="2077211"/>
              <a:ext cx="9023985" cy="2278380"/>
            </a:xfrm>
            <a:custGeom>
              <a:avLst/>
              <a:gdLst/>
              <a:ahLst/>
              <a:cxnLst/>
              <a:rect l="l" t="t" r="r" b="b"/>
              <a:pathLst>
                <a:path w="9023985" h="2278379">
                  <a:moveTo>
                    <a:pt x="2307844" y="1139063"/>
                  </a:moveTo>
                  <a:lnTo>
                    <a:pt x="2306828" y="1090930"/>
                  </a:lnTo>
                  <a:lnTo>
                    <a:pt x="2303780" y="1043305"/>
                  </a:lnTo>
                  <a:lnTo>
                    <a:pt x="2298827" y="996188"/>
                  </a:lnTo>
                  <a:lnTo>
                    <a:pt x="2291969" y="949706"/>
                  </a:lnTo>
                  <a:lnTo>
                    <a:pt x="2283206" y="903859"/>
                  </a:lnTo>
                  <a:lnTo>
                    <a:pt x="2272665" y="858647"/>
                  </a:lnTo>
                  <a:lnTo>
                    <a:pt x="2260219" y="814070"/>
                  </a:lnTo>
                  <a:lnTo>
                    <a:pt x="2246122" y="770382"/>
                  </a:lnTo>
                  <a:lnTo>
                    <a:pt x="2230247" y="727329"/>
                  </a:lnTo>
                  <a:lnTo>
                    <a:pt x="2212594" y="685165"/>
                  </a:lnTo>
                  <a:lnTo>
                    <a:pt x="2193417" y="643890"/>
                  </a:lnTo>
                  <a:lnTo>
                    <a:pt x="2172716" y="603631"/>
                  </a:lnTo>
                  <a:lnTo>
                    <a:pt x="2150364" y="564134"/>
                  </a:lnTo>
                  <a:lnTo>
                    <a:pt x="2126488" y="525653"/>
                  </a:lnTo>
                  <a:lnTo>
                    <a:pt x="2101088" y="488315"/>
                  </a:lnTo>
                  <a:lnTo>
                    <a:pt x="2074418" y="451866"/>
                  </a:lnTo>
                  <a:lnTo>
                    <a:pt x="2046224" y="416687"/>
                  </a:lnTo>
                  <a:lnTo>
                    <a:pt x="2016633" y="382524"/>
                  </a:lnTo>
                  <a:lnTo>
                    <a:pt x="1985772" y="349631"/>
                  </a:lnTo>
                  <a:lnTo>
                    <a:pt x="1953641" y="317881"/>
                  </a:lnTo>
                  <a:lnTo>
                    <a:pt x="1920367" y="287401"/>
                  </a:lnTo>
                  <a:lnTo>
                    <a:pt x="1885823" y="258318"/>
                  </a:lnTo>
                  <a:lnTo>
                    <a:pt x="1850009" y="230505"/>
                  </a:lnTo>
                  <a:lnTo>
                    <a:pt x="1813179" y="204089"/>
                  </a:lnTo>
                  <a:lnTo>
                    <a:pt x="1775333" y="179070"/>
                  </a:lnTo>
                  <a:lnTo>
                    <a:pt x="1736344" y="155448"/>
                  </a:lnTo>
                  <a:lnTo>
                    <a:pt x="1696466" y="133477"/>
                  </a:lnTo>
                  <a:lnTo>
                    <a:pt x="1655572" y="112903"/>
                  </a:lnTo>
                  <a:lnTo>
                    <a:pt x="1613662" y="93980"/>
                  </a:lnTo>
                  <a:lnTo>
                    <a:pt x="1570990" y="76708"/>
                  </a:lnTo>
                  <a:lnTo>
                    <a:pt x="1527429" y="60960"/>
                  </a:lnTo>
                  <a:lnTo>
                    <a:pt x="1483106" y="46990"/>
                  </a:lnTo>
                  <a:lnTo>
                    <a:pt x="1438021" y="34798"/>
                  </a:lnTo>
                  <a:lnTo>
                    <a:pt x="1392301" y="24257"/>
                  </a:lnTo>
                  <a:lnTo>
                    <a:pt x="1345819" y="15621"/>
                  </a:lnTo>
                  <a:lnTo>
                    <a:pt x="1298702" y="8890"/>
                  </a:lnTo>
                  <a:lnTo>
                    <a:pt x="1250950" y="3937"/>
                  </a:lnTo>
                  <a:lnTo>
                    <a:pt x="1202690" y="1016"/>
                  </a:lnTo>
                  <a:lnTo>
                    <a:pt x="1153922" y="0"/>
                  </a:lnTo>
                  <a:lnTo>
                    <a:pt x="1105154" y="1016"/>
                  </a:lnTo>
                  <a:lnTo>
                    <a:pt x="1056894" y="3937"/>
                  </a:lnTo>
                  <a:lnTo>
                    <a:pt x="1009142" y="8890"/>
                  </a:lnTo>
                  <a:lnTo>
                    <a:pt x="962025" y="15621"/>
                  </a:lnTo>
                  <a:lnTo>
                    <a:pt x="915543" y="24257"/>
                  </a:lnTo>
                  <a:lnTo>
                    <a:pt x="869823" y="34798"/>
                  </a:lnTo>
                  <a:lnTo>
                    <a:pt x="824738" y="46990"/>
                  </a:lnTo>
                  <a:lnTo>
                    <a:pt x="780415" y="60960"/>
                  </a:lnTo>
                  <a:lnTo>
                    <a:pt x="736854" y="76708"/>
                  </a:lnTo>
                  <a:lnTo>
                    <a:pt x="694182" y="93980"/>
                  </a:lnTo>
                  <a:lnTo>
                    <a:pt x="652399" y="112903"/>
                  </a:lnTo>
                  <a:lnTo>
                    <a:pt x="611378" y="133477"/>
                  </a:lnTo>
                  <a:lnTo>
                    <a:pt x="571500" y="155448"/>
                  </a:lnTo>
                  <a:lnTo>
                    <a:pt x="532511" y="179070"/>
                  </a:lnTo>
                  <a:lnTo>
                    <a:pt x="494665" y="204089"/>
                  </a:lnTo>
                  <a:lnTo>
                    <a:pt x="457835" y="230505"/>
                  </a:lnTo>
                  <a:lnTo>
                    <a:pt x="422148" y="258318"/>
                  </a:lnTo>
                  <a:lnTo>
                    <a:pt x="387477" y="287401"/>
                  </a:lnTo>
                  <a:lnTo>
                    <a:pt x="354203" y="317881"/>
                  </a:lnTo>
                  <a:lnTo>
                    <a:pt x="322059" y="349631"/>
                  </a:lnTo>
                  <a:lnTo>
                    <a:pt x="291211" y="382524"/>
                  </a:lnTo>
                  <a:lnTo>
                    <a:pt x="261620" y="416687"/>
                  </a:lnTo>
                  <a:lnTo>
                    <a:pt x="233553" y="451866"/>
                  </a:lnTo>
                  <a:lnTo>
                    <a:pt x="206756" y="488315"/>
                  </a:lnTo>
                  <a:lnTo>
                    <a:pt x="181356" y="525653"/>
                  </a:lnTo>
                  <a:lnTo>
                    <a:pt x="157480" y="564134"/>
                  </a:lnTo>
                  <a:lnTo>
                    <a:pt x="135128" y="603631"/>
                  </a:lnTo>
                  <a:lnTo>
                    <a:pt x="114427" y="643890"/>
                  </a:lnTo>
                  <a:lnTo>
                    <a:pt x="95250" y="685165"/>
                  </a:lnTo>
                  <a:lnTo>
                    <a:pt x="77597" y="727329"/>
                  </a:lnTo>
                  <a:lnTo>
                    <a:pt x="61849" y="770382"/>
                  </a:lnTo>
                  <a:lnTo>
                    <a:pt x="47625" y="814070"/>
                  </a:lnTo>
                  <a:lnTo>
                    <a:pt x="35179" y="858647"/>
                  </a:lnTo>
                  <a:lnTo>
                    <a:pt x="24638" y="903859"/>
                  </a:lnTo>
                  <a:lnTo>
                    <a:pt x="15875" y="949706"/>
                  </a:lnTo>
                  <a:lnTo>
                    <a:pt x="9017" y="996188"/>
                  </a:lnTo>
                  <a:lnTo>
                    <a:pt x="4064" y="1043305"/>
                  </a:lnTo>
                  <a:lnTo>
                    <a:pt x="1016" y="1090930"/>
                  </a:lnTo>
                  <a:lnTo>
                    <a:pt x="0" y="1139063"/>
                  </a:lnTo>
                  <a:lnTo>
                    <a:pt x="1016" y="1187196"/>
                  </a:lnTo>
                  <a:lnTo>
                    <a:pt x="4064" y="1234821"/>
                  </a:lnTo>
                  <a:lnTo>
                    <a:pt x="9017" y="1281938"/>
                  </a:lnTo>
                  <a:lnTo>
                    <a:pt x="15875" y="1328420"/>
                  </a:lnTo>
                  <a:lnTo>
                    <a:pt x="24638" y="1374394"/>
                  </a:lnTo>
                  <a:lnTo>
                    <a:pt x="35179" y="1419606"/>
                  </a:lnTo>
                  <a:lnTo>
                    <a:pt x="47625" y="1464056"/>
                  </a:lnTo>
                  <a:lnTo>
                    <a:pt x="61849" y="1507883"/>
                  </a:lnTo>
                  <a:lnTo>
                    <a:pt x="77597" y="1550797"/>
                  </a:lnTo>
                  <a:lnTo>
                    <a:pt x="95250" y="1592961"/>
                  </a:lnTo>
                  <a:lnTo>
                    <a:pt x="114427" y="1634236"/>
                  </a:lnTo>
                  <a:lnTo>
                    <a:pt x="135128" y="1674622"/>
                  </a:lnTo>
                  <a:lnTo>
                    <a:pt x="157480" y="1713992"/>
                  </a:lnTo>
                  <a:lnTo>
                    <a:pt x="181356" y="1752473"/>
                  </a:lnTo>
                  <a:lnTo>
                    <a:pt x="206756" y="1789811"/>
                  </a:lnTo>
                  <a:lnTo>
                    <a:pt x="233553" y="1826260"/>
                  </a:lnTo>
                  <a:lnTo>
                    <a:pt x="261620" y="1861439"/>
                  </a:lnTo>
                  <a:lnTo>
                    <a:pt x="291211" y="1895602"/>
                  </a:lnTo>
                  <a:lnTo>
                    <a:pt x="322059" y="1928495"/>
                  </a:lnTo>
                  <a:lnTo>
                    <a:pt x="354203" y="1960245"/>
                  </a:lnTo>
                  <a:lnTo>
                    <a:pt x="387477" y="1990725"/>
                  </a:lnTo>
                  <a:lnTo>
                    <a:pt x="422148" y="2019808"/>
                  </a:lnTo>
                  <a:lnTo>
                    <a:pt x="457835" y="2047621"/>
                  </a:lnTo>
                  <a:lnTo>
                    <a:pt x="494665" y="2074037"/>
                  </a:lnTo>
                  <a:lnTo>
                    <a:pt x="532511" y="2099056"/>
                  </a:lnTo>
                  <a:lnTo>
                    <a:pt x="571500" y="2122678"/>
                  </a:lnTo>
                  <a:lnTo>
                    <a:pt x="611378" y="2144649"/>
                  </a:lnTo>
                  <a:lnTo>
                    <a:pt x="652399" y="2165223"/>
                  </a:lnTo>
                  <a:lnTo>
                    <a:pt x="694182" y="2184146"/>
                  </a:lnTo>
                  <a:lnTo>
                    <a:pt x="736854" y="2201418"/>
                  </a:lnTo>
                  <a:lnTo>
                    <a:pt x="780415" y="2217166"/>
                  </a:lnTo>
                  <a:lnTo>
                    <a:pt x="824738" y="2231136"/>
                  </a:lnTo>
                  <a:lnTo>
                    <a:pt x="869823" y="2243328"/>
                  </a:lnTo>
                  <a:lnTo>
                    <a:pt x="915543" y="2253869"/>
                  </a:lnTo>
                  <a:lnTo>
                    <a:pt x="962025" y="2262505"/>
                  </a:lnTo>
                  <a:lnTo>
                    <a:pt x="1009142" y="2269236"/>
                  </a:lnTo>
                  <a:lnTo>
                    <a:pt x="1056894" y="2274189"/>
                  </a:lnTo>
                  <a:lnTo>
                    <a:pt x="1105154" y="2277110"/>
                  </a:lnTo>
                  <a:lnTo>
                    <a:pt x="1153922" y="2278126"/>
                  </a:lnTo>
                  <a:lnTo>
                    <a:pt x="1202690" y="2277110"/>
                  </a:lnTo>
                  <a:lnTo>
                    <a:pt x="1250950" y="2274189"/>
                  </a:lnTo>
                  <a:lnTo>
                    <a:pt x="1298702" y="2269236"/>
                  </a:lnTo>
                  <a:lnTo>
                    <a:pt x="1345819" y="2262505"/>
                  </a:lnTo>
                  <a:lnTo>
                    <a:pt x="1392301" y="2253869"/>
                  </a:lnTo>
                  <a:lnTo>
                    <a:pt x="1438021" y="2243328"/>
                  </a:lnTo>
                  <a:lnTo>
                    <a:pt x="1483106" y="2231136"/>
                  </a:lnTo>
                  <a:lnTo>
                    <a:pt x="1527429" y="2217166"/>
                  </a:lnTo>
                  <a:lnTo>
                    <a:pt x="1570990" y="2201418"/>
                  </a:lnTo>
                  <a:lnTo>
                    <a:pt x="1613662" y="2184146"/>
                  </a:lnTo>
                  <a:lnTo>
                    <a:pt x="1655572" y="2165223"/>
                  </a:lnTo>
                  <a:lnTo>
                    <a:pt x="1696466" y="2144649"/>
                  </a:lnTo>
                  <a:lnTo>
                    <a:pt x="1736344" y="2122678"/>
                  </a:lnTo>
                  <a:lnTo>
                    <a:pt x="1775333" y="2099056"/>
                  </a:lnTo>
                  <a:lnTo>
                    <a:pt x="1813179" y="2074037"/>
                  </a:lnTo>
                  <a:lnTo>
                    <a:pt x="1850009" y="2047621"/>
                  </a:lnTo>
                  <a:lnTo>
                    <a:pt x="1885823" y="2019808"/>
                  </a:lnTo>
                  <a:lnTo>
                    <a:pt x="1920367" y="1990725"/>
                  </a:lnTo>
                  <a:lnTo>
                    <a:pt x="1953641" y="1960245"/>
                  </a:lnTo>
                  <a:lnTo>
                    <a:pt x="1985772" y="1928495"/>
                  </a:lnTo>
                  <a:lnTo>
                    <a:pt x="2016633" y="1895602"/>
                  </a:lnTo>
                  <a:lnTo>
                    <a:pt x="2046224" y="1861439"/>
                  </a:lnTo>
                  <a:lnTo>
                    <a:pt x="2074418" y="1826260"/>
                  </a:lnTo>
                  <a:lnTo>
                    <a:pt x="2101088" y="1789811"/>
                  </a:lnTo>
                  <a:lnTo>
                    <a:pt x="2126488" y="1752473"/>
                  </a:lnTo>
                  <a:lnTo>
                    <a:pt x="2150364" y="1713992"/>
                  </a:lnTo>
                  <a:lnTo>
                    <a:pt x="2172716" y="1674622"/>
                  </a:lnTo>
                  <a:lnTo>
                    <a:pt x="2193417" y="1634236"/>
                  </a:lnTo>
                  <a:lnTo>
                    <a:pt x="2212594" y="1592961"/>
                  </a:lnTo>
                  <a:lnTo>
                    <a:pt x="2230247" y="1550797"/>
                  </a:lnTo>
                  <a:lnTo>
                    <a:pt x="2246122" y="1507883"/>
                  </a:lnTo>
                  <a:lnTo>
                    <a:pt x="2260219" y="1464056"/>
                  </a:lnTo>
                  <a:lnTo>
                    <a:pt x="2272665" y="1419606"/>
                  </a:lnTo>
                  <a:lnTo>
                    <a:pt x="2283206" y="1374394"/>
                  </a:lnTo>
                  <a:lnTo>
                    <a:pt x="2291969" y="1328420"/>
                  </a:lnTo>
                  <a:lnTo>
                    <a:pt x="2298827" y="1281938"/>
                  </a:lnTo>
                  <a:lnTo>
                    <a:pt x="2303780" y="1234821"/>
                  </a:lnTo>
                  <a:lnTo>
                    <a:pt x="2306828" y="1187196"/>
                  </a:lnTo>
                  <a:lnTo>
                    <a:pt x="2307844" y="1139063"/>
                  </a:lnTo>
                  <a:close/>
                </a:path>
                <a:path w="9023985" h="2278379">
                  <a:moveTo>
                    <a:pt x="9023604" y="1139063"/>
                  </a:moveTo>
                  <a:lnTo>
                    <a:pt x="9022588" y="1090930"/>
                  </a:lnTo>
                  <a:lnTo>
                    <a:pt x="9019540" y="1043305"/>
                  </a:lnTo>
                  <a:lnTo>
                    <a:pt x="9014587" y="996188"/>
                  </a:lnTo>
                  <a:lnTo>
                    <a:pt x="9007729" y="949706"/>
                  </a:lnTo>
                  <a:lnTo>
                    <a:pt x="8998966" y="903859"/>
                  </a:lnTo>
                  <a:lnTo>
                    <a:pt x="8988298" y="858647"/>
                  </a:lnTo>
                  <a:lnTo>
                    <a:pt x="8975979" y="814070"/>
                  </a:lnTo>
                  <a:lnTo>
                    <a:pt x="8961755" y="770382"/>
                  </a:lnTo>
                  <a:lnTo>
                    <a:pt x="8945880" y="727329"/>
                  </a:lnTo>
                  <a:lnTo>
                    <a:pt x="8928354" y="685165"/>
                  </a:lnTo>
                  <a:lnTo>
                    <a:pt x="8909177" y="643890"/>
                  </a:lnTo>
                  <a:lnTo>
                    <a:pt x="8888349" y="603631"/>
                  </a:lnTo>
                  <a:lnTo>
                    <a:pt x="8866124" y="564134"/>
                  </a:lnTo>
                  <a:lnTo>
                    <a:pt x="8842248" y="525653"/>
                  </a:lnTo>
                  <a:lnTo>
                    <a:pt x="8816848" y="488315"/>
                  </a:lnTo>
                  <a:lnTo>
                    <a:pt x="8790051" y="451866"/>
                  </a:lnTo>
                  <a:lnTo>
                    <a:pt x="8761984" y="416687"/>
                  </a:lnTo>
                  <a:lnTo>
                    <a:pt x="8732393" y="382524"/>
                  </a:lnTo>
                  <a:lnTo>
                    <a:pt x="8701532" y="349631"/>
                  </a:lnTo>
                  <a:lnTo>
                    <a:pt x="8669401" y="317881"/>
                  </a:lnTo>
                  <a:lnTo>
                    <a:pt x="8636000" y="287401"/>
                  </a:lnTo>
                  <a:lnTo>
                    <a:pt x="8601456" y="258318"/>
                  </a:lnTo>
                  <a:lnTo>
                    <a:pt x="8565769" y="230505"/>
                  </a:lnTo>
                  <a:lnTo>
                    <a:pt x="8528939" y="204089"/>
                  </a:lnTo>
                  <a:lnTo>
                    <a:pt x="8491093" y="179070"/>
                  </a:lnTo>
                  <a:lnTo>
                    <a:pt x="8452104" y="155448"/>
                  </a:lnTo>
                  <a:lnTo>
                    <a:pt x="8412099" y="133477"/>
                  </a:lnTo>
                  <a:lnTo>
                    <a:pt x="8371205" y="112903"/>
                  </a:lnTo>
                  <a:lnTo>
                    <a:pt x="8329422" y="93980"/>
                  </a:lnTo>
                  <a:lnTo>
                    <a:pt x="8286750" y="76708"/>
                  </a:lnTo>
                  <a:lnTo>
                    <a:pt x="8243189" y="60960"/>
                  </a:lnTo>
                  <a:lnTo>
                    <a:pt x="8198866" y="46990"/>
                  </a:lnTo>
                  <a:lnTo>
                    <a:pt x="8153781" y="34798"/>
                  </a:lnTo>
                  <a:lnTo>
                    <a:pt x="8108061" y="24257"/>
                  </a:lnTo>
                  <a:lnTo>
                    <a:pt x="8061579" y="15621"/>
                  </a:lnTo>
                  <a:lnTo>
                    <a:pt x="8014462" y="8890"/>
                  </a:lnTo>
                  <a:lnTo>
                    <a:pt x="7966710" y="3937"/>
                  </a:lnTo>
                  <a:lnTo>
                    <a:pt x="7918450" y="1016"/>
                  </a:lnTo>
                  <a:lnTo>
                    <a:pt x="7869682" y="0"/>
                  </a:lnTo>
                  <a:lnTo>
                    <a:pt x="7820914" y="1016"/>
                  </a:lnTo>
                  <a:lnTo>
                    <a:pt x="7772654" y="3937"/>
                  </a:lnTo>
                  <a:lnTo>
                    <a:pt x="7724902" y="8890"/>
                  </a:lnTo>
                  <a:lnTo>
                    <a:pt x="7677785" y="15621"/>
                  </a:lnTo>
                  <a:lnTo>
                    <a:pt x="7631303" y="24257"/>
                  </a:lnTo>
                  <a:lnTo>
                    <a:pt x="7585456" y="34798"/>
                  </a:lnTo>
                  <a:lnTo>
                    <a:pt x="7540371" y="46990"/>
                  </a:lnTo>
                  <a:lnTo>
                    <a:pt x="7496048" y="60960"/>
                  </a:lnTo>
                  <a:lnTo>
                    <a:pt x="7452614" y="76708"/>
                  </a:lnTo>
                  <a:lnTo>
                    <a:pt x="7409942" y="93980"/>
                  </a:lnTo>
                  <a:lnTo>
                    <a:pt x="7368032" y="112903"/>
                  </a:lnTo>
                  <a:lnTo>
                    <a:pt x="7327138" y="133477"/>
                  </a:lnTo>
                  <a:lnTo>
                    <a:pt x="7287260" y="155448"/>
                  </a:lnTo>
                  <a:lnTo>
                    <a:pt x="7248271" y="179070"/>
                  </a:lnTo>
                  <a:lnTo>
                    <a:pt x="7210425" y="204089"/>
                  </a:lnTo>
                  <a:lnTo>
                    <a:pt x="7173595" y="230505"/>
                  </a:lnTo>
                  <a:lnTo>
                    <a:pt x="7137781" y="258318"/>
                  </a:lnTo>
                  <a:lnTo>
                    <a:pt x="7103237" y="287401"/>
                  </a:lnTo>
                  <a:lnTo>
                    <a:pt x="7069963" y="317881"/>
                  </a:lnTo>
                  <a:lnTo>
                    <a:pt x="7037832" y="349631"/>
                  </a:lnTo>
                  <a:lnTo>
                    <a:pt x="7006971" y="382524"/>
                  </a:lnTo>
                  <a:lnTo>
                    <a:pt x="6977380" y="416687"/>
                  </a:lnTo>
                  <a:lnTo>
                    <a:pt x="6949186" y="451866"/>
                  </a:lnTo>
                  <a:lnTo>
                    <a:pt x="6922389" y="488315"/>
                  </a:lnTo>
                  <a:lnTo>
                    <a:pt x="6897116" y="525653"/>
                  </a:lnTo>
                  <a:lnTo>
                    <a:pt x="6873240" y="564134"/>
                  </a:lnTo>
                  <a:lnTo>
                    <a:pt x="6850888" y="603631"/>
                  </a:lnTo>
                  <a:lnTo>
                    <a:pt x="6830187" y="643890"/>
                  </a:lnTo>
                  <a:lnTo>
                    <a:pt x="6810883" y="685165"/>
                  </a:lnTo>
                  <a:lnTo>
                    <a:pt x="6793357" y="727329"/>
                  </a:lnTo>
                  <a:lnTo>
                    <a:pt x="6777482" y="770382"/>
                  </a:lnTo>
                  <a:lnTo>
                    <a:pt x="6763385" y="814070"/>
                  </a:lnTo>
                  <a:lnTo>
                    <a:pt x="6750939" y="858647"/>
                  </a:lnTo>
                  <a:lnTo>
                    <a:pt x="6740398" y="903859"/>
                  </a:lnTo>
                  <a:lnTo>
                    <a:pt x="6731635" y="949706"/>
                  </a:lnTo>
                  <a:lnTo>
                    <a:pt x="6724777" y="996188"/>
                  </a:lnTo>
                  <a:lnTo>
                    <a:pt x="6719697" y="1043305"/>
                  </a:lnTo>
                  <a:lnTo>
                    <a:pt x="6716776" y="1090930"/>
                  </a:lnTo>
                  <a:lnTo>
                    <a:pt x="6715760" y="1139063"/>
                  </a:lnTo>
                  <a:lnTo>
                    <a:pt x="6716776" y="1187196"/>
                  </a:lnTo>
                  <a:lnTo>
                    <a:pt x="6719697" y="1234821"/>
                  </a:lnTo>
                  <a:lnTo>
                    <a:pt x="6724777" y="1281938"/>
                  </a:lnTo>
                  <a:lnTo>
                    <a:pt x="6731635" y="1328420"/>
                  </a:lnTo>
                  <a:lnTo>
                    <a:pt x="6740398" y="1374394"/>
                  </a:lnTo>
                  <a:lnTo>
                    <a:pt x="6750939" y="1419606"/>
                  </a:lnTo>
                  <a:lnTo>
                    <a:pt x="6763385" y="1464056"/>
                  </a:lnTo>
                  <a:lnTo>
                    <a:pt x="6777482" y="1507883"/>
                  </a:lnTo>
                  <a:lnTo>
                    <a:pt x="6793357" y="1550797"/>
                  </a:lnTo>
                  <a:lnTo>
                    <a:pt x="6810883" y="1592961"/>
                  </a:lnTo>
                  <a:lnTo>
                    <a:pt x="6830187" y="1634236"/>
                  </a:lnTo>
                  <a:lnTo>
                    <a:pt x="6850888" y="1674622"/>
                  </a:lnTo>
                  <a:lnTo>
                    <a:pt x="6873240" y="1713992"/>
                  </a:lnTo>
                  <a:lnTo>
                    <a:pt x="6897116" y="1752473"/>
                  </a:lnTo>
                  <a:lnTo>
                    <a:pt x="6922389" y="1789811"/>
                  </a:lnTo>
                  <a:lnTo>
                    <a:pt x="6949186" y="1826260"/>
                  </a:lnTo>
                  <a:lnTo>
                    <a:pt x="6977380" y="1861439"/>
                  </a:lnTo>
                  <a:lnTo>
                    <a:pt x="7006971" y="1895602"/>
                  </a:lnTo>
                  <a:lnTo>
                    <a:pt x="7037832" y="1928495"/>
                  </a:lnTo>
                  <a:lnTo>
                    <a:pt x="7069963" y="1960245"/>
                  </a:lnTo>
                  <a:lnTo>
                    <a:pt x="7103237" y="1990725"/>
                  </a:lnTo>
                  <a:lnTo>
                    <a:pt x="7137781" y="2019808"/>
                  </a:lnTo>
                  <a:lnTo>
                    <a:pt x="7173595" y="2047621"/>
                  </a:lnTo>
                  <a:lnTo>
                    <a:pt x="7210425" y="2074037"/>
                  </a:lnTo>
                  <a:lnTo>
                    <a:pt x="7248271" y="2099056"/>
                  </a:lnTo>
                  <a:lnTo>
                    <a:pt x="7287260" y="2122678"/>
                  </a:lnTo>
                  <a:lnTo>
                    <a:pt x="7327138" y="2144649"/>
                  </a:lnTo>
                  <a:lnTo>
                    <a:pt x="7368032" y="2165223"/>
                  </a:lnTo>
                  <a:lnTo>
                    <a:pt x="7409942" y="2184146"/>
                  </a:lnTo>
                  <a:lnTo>
                    <a:pt x="7452614" y="2201418"/>
                  </a:lnTo>
                  <a:lnTo>
                    <a:pt x="7496048" y="2217166"/>
                  </a:lnTo>
                  <a:lnTo>
                    <a:pt x="7540371" y="2231136"/>
                  </a:lnTo>
                  <a:lnTo>
                    <a:pt x="7585456" y="2243328"/>
                  </a:lnTo>
                  <a:lnTo>
                    <a:pt x="7631303" y="2253869"/>
                  </a:lnTo>
                  <a:lnTo>
                    <a:pt x="7677785" y="2262505"/>
                  </a:lnTo>
                  <a:lnTo>
                    <a:pt x="7724902" y="2269236"/>
                  </a:lnTo>
                  <a:lnTo>
                    <a:pt x="7772654" y="2274189"/>
                  </a:lnTo>
                  <a:lnTo>
                    <a:pt x="7820914" y="2277110"/>
                  </a:lnTo>
                  <a:lnTo>
                    <a:pt x="7869682" y="2278126"/>
                  </a:lnTo>
                  <a:lnTo>
                    <a:pt x="7918450" y="2277110"/>
                  </a:lnTo>
                  <a:lnTo>
                    <a:pt x="7966710" y="2274189"/>
                  </a:lnTo>
                  <a:lnTo>
                    <a:pt x="8014462" y="2269236"/>
                  </a:lnTo>
                  <a:lnTo>
                    <a:pt x="8061579" y="2262505"/>
                  </a:lnTo>
                  <a:lnTo>
                    <a:pt x="8108061" y="2253869"/>
                  </a:lnTo>
                  <a:lnTo>
                    <a:pt x="8153781" y="2243328"/>
                  </a:lnTo>
                  <a:lnTo>
                    <a:pt x="8198866" y="2231136"/>
                  </a:lnTo>
                  <a:lnTo>
                    <a:pt x="8243189" y="2217166"/>
                  </a:lnTo>
                  <a:lnTo>
                    <a:pt x="8286750" y="2201418"/>
                  </a:lnTo>
                  <a:lnTo>
                    <a:pt x="8329422" y="2184146"/>
                  </a:lnTo>
                  <a:lnTo>
                    <a:pt x="8371205" y="2165223"/>
                  </a:lnTo>
                  <a:lnTo>
                    <a:pt x="8412099" y="2144649"/>
                  </a:lnTo>
                  <a:lnTo>
                    <a:pt x="8452104" y="2122678"/>
                  </a:lnTo>
                  <a:lnTo>
                    <a:pt x="8491093" y="2099056"/>
                  </a:lnTo>
                  <a:lnTo>
                    <a:pt x="8528939" y="2074037"/>
                  </a:lnTo>
                  <a:lnTo>
                    <a:pt x="8565769" y="2047621"/>
                  </a:lnTo>
                  <a:lnTo>
                    <a:pt x="8601456" y="2019808"/>
                  </a:lnTo>
                  <a:lnTo>
                    <a:pt x="8636000" y="1990725"/>
                  </a:lnTo>
                  <a:lnTo>
                    <a:pt x="8669401" y="1960245"/>
                  </a:lnTo>
                  <a:lnTo>
                    <a:pt x="8701532" y="1928495"/>
                  </a:lnTo>
                  <a:lnTo>
                    <a:pt x="8732393" y="1895602"/>
                  </a:lnTo>
                  <a:lnTo>
                    <a:pt x="8761984" y="1861439"/>
                  </a:lnTo>
                  <a:lnTo>
                    <a:pt x="8790051" y="1826260"/>
                  </a:lnTo>
                  <a:lnTo>
                    <a:pt x="8816848" y="1789811"/>
                  </a:lnTo>
                  <a:lnTo>
                    <a:pt x="8842248" y="1752473"/>
                  </a:lnTo>
                  <a:lnTo>
                    <a:pt x="8866124" y="1713992"/>
                  </a:lnTo>
                  <a:lnTo>
                    <a:pt x="8888349" y="1674622"/>
                  </a:lnTo>
                  <a:lnTo>
                    <a:pt x="8909177" y="1634236"/>
                  </a:lnTo>
                  <a:lnTo>
                    <a:pt x="8928354" y="1592961"/>
                  </a:lnTo>
                  <a:lnTo>
                    <a:pt x="8945880" y="1550797"/>
                  </a:lnTo>
                  <a:lnTo>
                    <a:pt x="8961755" y="1507883"/>
                  </a:lnTo>
                  <a:lnTo>
                    <a:pt x="8975979" y="1464056"/>
                  </a:lnTo>
                  <a:lnTo>
                    <a:pt x="8988298" y="1419606"/>
                  </a:lnTo>
                  <a:lnTo>
                    <a:pt x="8998966" y="1374394"/>
                  </a:lnTo>
                  <a:lnTo>
                    <a:pt x="9007729" y="1328420"/>
                  </a:lnTo>
                  <a:lnTo>
                    <a:pt x="9014587" y="1281938"/>
                  </a:lnTo>
                  <a:lnTo>
                    <a:pt x="9019540" y="1234821"/>
                  </a:lnTo>
                  <a:lnTo>
                    <a:pt x="9022588" y="1187196"/>
                  </a:lnTo>
                  <a:lnTo>
                    <a:pt x="9023604" y="1139063"/>
                  </a:lnTo>
                  <a:close/>
                </a:path>
              </a:pathLst>
            </a:custGeom>
            <a:solidFill>
              <a:srgbClr val="AD78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/>
          <p:cNvSpPr txBox="1"/>
          <p:nvPr/>
        </p:nvSpPr>
        <p:spPr>
          <a:xfrm>
            <a:off x="2032761" y="2247138"/>
            <a:ext cx="942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01F5F"/>
                </a:solidFill>
                <a:latin typeface="Arial"/>
                <a:cs typeface="Arial"/>
              </a:rPr>
              <a:t>IMPUESTOS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590802" y="2612897"/>
            <a:ext cx="178688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Contribuciones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pagar </a:t>
            </a:r>
            <a:r>
              <a:rPr dirty="0" sz="1200" spc="-3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por </a:t>
            </a:r>
            <a:r>
              <a:rPr dirty="0" sz="1200" spc="75">
                <a:solidFill>
                  <a:srgbClr val="FFFFFF"/>
                </a:solidFill>
                <a:latin typeface="Arial MT"/>
                <a:cs typeface="Arial MT"/>
              </a:rPr>
              <a:t>parte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personas 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físicas y 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morales.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874266" y="3527552"/>
            <a:ext cx="1257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D34A"/>
                </a:solidFill>
                <a:latin typeface="Arial"/>
                <a:cs typeface="Arial"/>
              </a:rPr>
              <a:t>$773,124,531.00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211192" y="2639314"/>
            <a:ext cx="905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01F5F"/>
                </a:solidFill>
                <a:latin typeface="Arial"/>
                <a:cs typeface="Arial"/>
              </a:rPr>
              <a:t>DERECHOS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753992" y="3005073"/>
            <a:ext cx="1823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uso, 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goce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702177" y="3187953"/>
            <a:ext cx="19265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ro</a:t>
            </a:r>
            <a:r>
              <a:rPr dirty="0" sz="1200" spc="75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984116" y="3370529"/>
            <a:ext cx="13614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12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io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4448" y="3554095"/>
            <a:ext cx="620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ú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li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054221" y="3919854"/>
            <a:ext cx="1257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D34A"/>
                </a:solidFill>
                <a:latin typeface="Arial"/>
                <a:cs typeface="Arial"/>
              </a:rPr>
              <a:t>$151,900,238.00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452361" y="2298319"/>
            <a:ext cx="10204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200" spc="5" b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dirty="0" sz="1200" spc="20" b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200" spc="20" b="1">
                <a:solidFill>
                  <a:srgbClr val="001F5F"/>
                </a:solidFill>
                <a:latin typeface="Arial"/>
                <a:cs typeface="Arial"/>
              </a:rPr>
              <a:t>DUC</a:t>
            </a:r>
            <a:r>
              <a:rPr dirty="0" sz="1200" spc="10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200" spc="5" b="1">
                <a:solidFill>
                  <a:srgbClr val="001F5F"/>
                </a:solidFill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051550" y="2664078"/>
            <a:ext cx="17824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rap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r  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servicios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prestados </a:t>
            </a:r>
            <a:r>
              <a:rPr dirty="0" sz="1200" spc="-3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en sus 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funciones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 derecho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privado.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377685" y="3578732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D34A"/>
                </a:solidFill>
                <a:latin typeface="Arial"/>
                <a:cs typeface="Arial"/>
              </a:rPr>
              <a:t>$19,248,804.00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357743" y="2636011"/>
            <a:ext cx="1725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001F5F"/>
                </a:solidFill>
                <a:latin typeface="Arial"/>
                <a:cs typeface="Arial"/>
              </a:rPr>
              <a:t>APROVECHAMIENTOS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47075" y="3001466"/>
            <a:ext cx="17481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Ingresos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funciones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ú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dirty="0" sz="1200" spc="50">
                <a:solidFill>
                  <a:srgbClr val="FFFFFF"/>
                </a:solidFill>
                <a:latin typeface="Arial MT"/>
                <a:cs typeface="Arial MT"/>
              </a:rPr>
              <a:t>li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656446" y="3367785"/>
            <a:ext cx="1129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distintos</a:t>
            </a:r>
            <a:r>
              <a:rPr dirty="0" sz="12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630539" y="3550666"/>
            <a:ext cx="1181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contribuciones.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654922" y="3916426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D34A"/>
                </a:solidFill>
                <a:latin typeface="Arial"/>
                <a:cs typeface="Arial"/>
              </a:rPr>
              <a:t>$23,278,887.00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912620" y="1496567"/>
            <a:ext cx="7842884" cy="3430904"/>
            <a:chOff x="1912620" y="1496567"/>
            <a:chExt cx="7842884" cy="3430904"/>
          </a:xfrm>
        </p:grpSpPr>
        <p:pic>
          <p:nvPicPr>
            <p:cNvPr id="138" name="object 1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2620" y="3869435"/>
              <a:ext cx="1043940" cy="104546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744" y="4130039"/>
              <a:ext cx="595883" cy="55930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1188" y="1496567"/>
              <a:ext cx="1024127" cy="102565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4411" y="3767327"/>
              <a:ext cx="1048512" cy="115976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05088" y="1543811"/>
              <a:ext cx="1050036" cy="1048512"/>
            </a:xfrm>
            <a:prstGeom prst="rect">
              <a:avLst/>
            </a:prstGeom>
          </p:spPr>
        </p:pic>
      </p:grpSp>
      <p:sp>
        <p:nvSpPr>
          <p:cNvPr id="143" name="object 1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073" y="228727"/>
            <a:ext cx="43878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/>
              <a:t>P</a:t>
            </a:r>
            <a:r>
              <a:rPr dirty="0" spc="30"/>
              <a:t>O</a:t>
            </a:r>
            <a:r>
              <a:rPr dirty="0" spc="-135"/>
              <a:t>R</a:t>
            </a:r>
            <a:r>
              <a:rPr dirty="0" spc="-130"/>
              <a:t>T</a:t>
            </a:r>
            <a:r>
              <a:rPr dirty="0" spc="-85"/>
              <a:t>A</a:t>
            </a:r>
            <a:r>
              <a:rPr dirty="0" spc="25"/>
              <a:t>C</a:t>
            </a:r>
            <a:r>
              <a:rPr dirty="0" spc="30"/>
              <a:t>I</a:t>
            </a:r>
            <a:r>
              <a:rPr dirty="0" spc="70"/>
              <a:t>O</a:t>
            </a:r>
            <a:r>
              <a:rPr dirty="0" spc="30"/>
              <a:t>NES</a:t>
            </a:r>
            <a:r>
              <a:rPr dirty="0" spc="-125"/>
              <a:t> </a:t>
            </a:r>
            <a:r>
              <a:rPr dirty="0" spc="-10"/>
              <a:t>F</a:t>
            </a:r>
            <a:r>
              <a:rPr dirty="0"/>
              <a:t>E</a:t>
            </a:r>
            <a:r>
              <a:rPr dirty="0"/>
              <a:t>DER</a:t>
            </a:r>
            <a:r>
              <a:rPr dirty="0" spc="-10"/>
              <a:t>A</a:t>
            </a:r>
            <a:r>
              <a:rPr dirty="0" spc="-30"/>
              <a:t>L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952" y="1455801"/>
            <a:ext cx="7708265" cy="1490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20" b="1">
                <a:solidFill>
                  <a:srgbClr val="FF9933"/>
                </a:solidFill>
                <a:latin typeface="Arial"/>
                <a:cs typeface="Arial"/>
              </a:rPr>
              <a:t>Aportaciones</a:t>
            </a:r>
            <a:r>
              <a:rPr dirty="0" sz="1800" spc="-90" b="1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FF9933"/>
                </a:solidFill>
                <a:latin typeface="Arial"/>
                <a:cs typeface="Arial"/>
              </a:rPr>
              <a:t>Federales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685"/>
              </a:spcBef>
            </a:pP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Son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caracterizadas </a:t>
            </a:r>
            <a:r>
              <a:rPr dirty="0" sz="1600" spc="110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ser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un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recurso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etiquetado,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es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decir,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deben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114">
                <a:solidFill>
                  <a:srgbClr val="17406C"/>
                </a:solidFill>
                <a:latin typeface="Arial MT"/>
                <a:cs typeface="Arial MT"/>
              </a:rPr>
              <a:t>cubrir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los objetivos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impacten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desarrollo social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y humano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6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ciudadanos, </a:t>
            </a:r>
            <a:r>
              <a:rPr dirty="0" sz="1600" spc="100">
                <a:solidFill>
                  <a:srgbClr val="17406C"/>
                </a:solidFill>
                <a:latin typeface="Arial MT"/>
                <a:cs typeface="Arial MT"/>
              </a:rPr>
              <a:t>por </a:t>
            </a:r>
            <a:r>
              <a:rPr dirty="0" sz="1600" spc="70">
                <a:solidFill>
                  <a:srgbClr val="17406C"/>
                </a:solidFill>
                <a:latin typeface="Arial MT"/>
                <a:cs typeface="Arial MT"/>
              </a:rPr>
              <a:t>lo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que,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contribuyen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mejorar </a:t>
            </a:r>
            <a:r>
              <a:rPr dirty="0" sz="1600" spc="65">
                <a:solidFill>
                  <a:srgbClr val="17406C"/>
                </a:solidFill>
                <a:latin typeface="Arial MT"/>
                <a:cs typeface="Arial MT"/>
              </a:rPr>
              <a:t>la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infraestructura </a:t>
            </a:r>
            <a:r>
              <a:rPr dirty="0" sz="1600" spc="55">
                <a:solidFill>
                  <a:srgbClr val="17406C"/>
                </a:solidFill>
                <a:latin typeface="Arial MT"/>
                <a:cs typeface="Arial MT"/>
              </a:rPr>
              <a:t>en </a:t>
            </a:r>
            <a:r>
              <a:rPr dirty="0" sz="1600" spc="45">
                <a:solidFill>
                  <a:srgbClr val="17406C"/>
                </a:solidFill>
                <a:latin typeface="Arial MT"/>
                <a:cs typeface="Arial MT"/>
              </a:rPr>
              <a:t>zonas </a:t>
            </a:r>
            <a:r>
              <a:rPr dirty="0" sz="16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económicamente</a:t>
            </a:r>
            <a:r>
              <a:rPr dirty="0" sz="1600" spc="-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vulnerables,</a:t>
            </a:r>
            <a:r>
              <a:rPr dirty="0" sz="1600" spc="-8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30">
                <a:solidFill>
                  <a:srgbClr val="17406C"/>
                </a:solidFill>
                <a:latin typeface="Arial MT"/>
                <a:cs typeface="Arial MT"/>
              </a:rPr>
              <a:t>así</a:t>
            </a:r>
            <a:r>
              <a:rPr dirty="0" sz="1600" spc="34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como</a:t>
            </a:r>
            <a:r>
              <a:rPr dirty="0" sz="1600" spc="-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para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90">
                <a:solidFill>
                  <a:srgbClr val="17406C"/>
                </a:solidFill>
                <a:latin typeface="Arial MT"/>
                <a:cs typeface="Arial MT"/>
              </a:rPr>
              <a:t>invertir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17406C"/>
                </a:solidFill>
                <a:latin typeface="Arial MT"/>
                <a:cs typeface="Arial MT"/>
              </a:rPr>
              <a:t>seguridad</a:t>
            </a:r>
            <a:r>
              <a:rPr dirty="0" sz="1600" spc="-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17406C"/>
                </a:solidFill>
                <a:latin typeface="Arial MT"/>
                <a:cs typeface="Arial MT"/>
              </a:rPr>
              <a:t>pública.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77996" y="5230367"/>
            <a:ext cx="3027680" cy="604520"/>
            <a:chOff x="3777996" y="5230367"/>
            <a:chExt cx="3027680" cy="604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2" y="5326379"/>
              <a:ext cx="2937510" cy="4823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5696" y="5349239"/>
              <a:ext cx="1818894" cy="4854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77996" y="5230367"/>
              <a:ext cx="2936875" cy="481965"/>
            </a:xfrm>
            <a:custGeom>
              <a:avLst/>
              <a:gdLst/>
              <a:ahLst/>
              <a:cxnLst/>
              <a:rect l="l" t="t" r="r" b="b"/>
              <a:pathLst>
                <a:path w="2936875" h="481964">
                  <a:moveTo>
                    <a:pt x="2856483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19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3"/>
                  </a:lnTo>
                  <a:lnTo>
                    <a:pt x="2856483" y="481583"/>
                  </a:lnTo>
                  <a:lnTo>
                    <a:pt x="2887724" y="475275"/>
                  </a:lnTo>
                  <a:lnTo>
                    <a:pt x="2913237" y="458073"/>
                  </a:lnTo>
                  <a:lnTo>
                    <a:pt x="2930439" y="432560"/>
                  </a:lnTo>
                  <a:lnTo>
                    <a:pt x="2936748" y="401319"/>
                  </a:lnTo>
                  <a:lnTo>
                    <a:pt x="2936748" y="80263"/>
                  </a:lnTo>
                  <a:lnTo>
                    <a:pt x="2930439" y="49023"/>
                  </a:lnTo>
                  <a:lnTo>
                    <a:pt x="2913237" y="23510"/>
                  </a:lnTo>
                  <a:lnTo>
                    <a:pt x="2887724" y="6308"/>
                  </a:lnTo>
                  <a:lnTo>
                    <a:pt x="2856483" y="0"/>
                  </a:lnTo>
                  <a:close/>
                </a:path>
              </a:pathLst>
            </a:custGeom>
            <a:solidFill>
              <a:srgbClr val="FFD96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408678" y="5281422"/>
            <a:ext cx="1675764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dirty="0" sz="1100" spc="15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O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T</a:t>
            </a:r>
            <a:r>
              <a:rPr dirty="0" sz="1100" spc="5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50">
                <a:solidFill>
                  <a:srgbClr val="17406C"/>
                </a:solidFill>
                <a:latin typeface="Arial MT"/>
                <a:cs typeface="Arial MT"/>
              </a:rPr>
              <a:t>L</a:t>
            </a:r>
            <a:r>
              <a:rPr dirty="0" sz="1100" spc="-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100" spc="25">
                <a:solidFill>
                  <a:srgbClr val="17406C"/>
                </a:solidFill>
                <a:latin typeface="Arial MT"/>
                <a:cs typeface="Arial MT"/>
              </a:rPr>
              <a:t>A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P</a:t>
            </a:r>
            <a:r>
              <a:rPr dirty="0" sz="1100" spc="10">
                <a:solidFill>
                  <a:srgbClr val="17406C"/>
                </a:solidFill>
                <a:latin typeface="Arial MT"/>
                <a:cs typeface="Arial MT"/>
              </a:rPr>
              <a:t>ORT</a:t>
            </a:r>
            <a:r>
              <a:rPr dirty="0" sz="1100" spc="20">
                <a:solidFill>
                  <a:srgbClr val="17406C"/>
                </a:solidFill>
                <a:latin typeface="Arial MT"/>
                <a:cs typeface="Arial MT"/>
              </a:rPr>
              <a:t>ACIONES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440"/>
              </a:lnSpc>
            </a:pPr>
            <a:r>
              <a:rPr dirty="0" sz="1200" spc="45" b="1">
                <a:solidFill>
                  <a:srgbClr val="17406C"/>
                </a:solidFill>
                <a:latin typeface="Arial"/>
                <a:cs typeface="Arial"/>
              </a:rPr>
              <a:t>$215,435,967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6944" y="3698709"/>
            <a:ext cx="3700779" cy="1120140"/>
            <a:chOff x="1456944" y="3698709"/>
            <a:chExt cx="3700779" cy="1120140"/>
          </a:xfrm>
        </p:grpSpPr>
        <p:sp>
          <p:nvSpPr>
            <p:cNvPr id="10" name="object 10"/>
            <p:cNvSpPr/>
            <p:nvPr/>
          </p:nvSpPr>
          <p:spPr>
            <a:xfrm>
              <a:off x="1456944" y="3698709"/>
              <a:ext cx="1047115" cy="1120140"/>
            </a:xfrm>
            <a:custGeom>
              <a:avLst/>
              <a:gdLst/>
              <a:ahLst/>
              <a:cxnLst/>
              <a:rect l="l" t="t" r="r" b="b"/>
              <a:pathLst>
                <a:path w="1047114" h="1120139">
                  <a:moveTo>
                    <a:pt x="1046988" y="0"/>
                  </a:moveTo>
                  <a:lnTo>
                    <a:pt x="0" y="0"/>
                  </a:lnTo>
                  <a:lnTo>
                    <a:pt x="0" y="1119797"/>
                  </a:lnTo>
                  <a:lnTo>
                    <a:pt x="1046988" y="1119797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74D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04186" y="3698709"/>
              <a:ext cx="2653030" cy="1120140"/>
            </a:xfrm>
            <a:custGeom>
              <a:avLst/>
              <a:gdLst/>
              <a:ahLst/>
              <a:cxnLst/>
              <a:rect l="l" t="t" r="r" b="b"/>
              <a:pathLst>
                <a:path w="2653029" h="1120139">
                  <a:moveTo>
                    <a:pt x="2653030" y="0"/>
                  </a:moveTo>
                  <a:lnTo>
                    <a:pt x="0" y="0"/>
                  </a:lnTo>
                  <a:lnTo>
                    <a:pt x="0" y="1119797"/>
                  </a:lnTo>
                  <a:lnTo>
                    <a:pt x="2653030" y="1119797"/>
                  </a:lnTo>
                  <a:lnTo>
                    <a:pt x="2653030" y="0"/>
                  </a:lnTo>
                  <a:close/>
                </a:path>
              </a:pathLst>
            </a:custGeom>
            <a:solidFill>
              <a:srgbClr val="82A0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504185" y="3698709"/>
            <a:ext cx="2653030" cy="11201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37490" marR="231140" indent="-3810">
              <a:lnSpc>
                <a:spcPct val="100000"/>
              </a:lnSpc>
            </a:pP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spc="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100" spc="25" b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Infraestructura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Municipal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1400" spc="55" b="1">
                <a:solidFill>
                  <a:srgbClr val="FFD34A"/>
                </a:solidFill>
                <a:latin typeface="Arial"/>
                <a:cs typeface="Arial"/>
              </a:rPr>
              <a:t>$21,704,862.00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7716" y="3816096"/>
            <a:ext cx="915923" cy="9646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137916" y="3294850"/>
            <a:ext cx="1132840" cy="309880"/>
          </a:xfrm>
          <a:prstGeom prst="rect">
            <a:avLst/>
          </a:prstGeom>
          <a:solidFill>
            <a:srgbClr val="74D2DC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FISM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27320" y="3698709"/>
            <a:ext cx="3667125" cy="1120140"/>
            <a:chOff x="5227320" y="3698709"/>
            <a:chExt cx="3667125" cy="1120140"/>
          </a:xfrm>
        </p:grpSpPr>
        <p:sp>
          <p:nvSpPr>
            <p:cNvPr id="16" name="object 16"/>
            <p:cNvSpPr/>
            <p:nvPr/>
          </p:nvSpPr>
          <p:spPr>
            <a:xfrm>
              <a:off x="5227320" y="3698709"/>
              <a:ext cx="1074420" cy="1120140"/>
            </a:xfrm>
            <a:custGeom>
              <a:avLst/>
              <a:gdLst/>
              <a:ahLst/>
              <a:cxnLst/>
              <a:rect l="l" t="t" r="r" b="b"/>
              <a:pathLst>
                <a:path w="1074420" h="1120139">
                  <a:moveTo>
                    <a:pt x="1074420" y="0"/>
                  </a:moveTo>
                  <a:lnTo>
                    <a:pt x="0" y="0"/>
                  </a:lnTo>
                  <a:lnTo>
                    <a:pt x="0" y="1119797"/>
                  </a:lnTo>
                  <a:lnTo>
                    <a:pt x="1074420" y="1119797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74D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01994" y="3698709"/>
              <a:ext cx="2592070" cy="1120140"/>
            </a:xfrm>
            <a:custGeom>
              <a:avLst/>
              <a:gdLst/>
              <a:ahLst/>
              <a:cxnLst/>
              <a:rect l="l" t="t" r="r" b="b"/>
              <a:pathLst>
                <a:path w="2592070" h="1120139">
                  <a:moveTo>
                    <a:pt x="2592070" y="0"/>
                  </a:moveTo>
                  <a:lnTo>
                    <a:pt x="0" y="0"/>
                  </a:lnTo>
                  <a:lnTo>
                    <a:pt x="0" y="1119797"/>
                  </a:lnTo>
                  <a:lnTo>
                    <a:pt x="2592070" y="1119797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82A0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01994" y="3698709"/>
            <a:ext cx="2592070" cy="112014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algn="ctr" marL="100965" marR="96520">
              <a:lnSpc>
                <a:spcPct val="100000"/>
              </a:lnSpc>
              <a:spcBef>
                <a:spcPts val="735"/>
              </a:spcBef>
            </a:pP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spc="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Fortalecimiento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Municipios</a:t>
            </a:r>
            <a:r>
              <a:rPr dirty="0" sz="11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1100" spc="-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Demarcaciones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Territoriales </a:t>
            </a:r>
            <a:r>
              <a:rPr dirty="0" sz="1100" spc="-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Distrito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25" b="1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1400" spc="55" b="1">
                <a:solidFill>
                  <a:srgbClr val="FFD34A"/>
                </a:solidFill>
                <a:latin typeface="Arial"/>
                <a:cs typeface="Arial"/>
              </a:rPr>
              <a:t>$</a:t>
            </a:r>
            <a:r>
              <a:rPr dirty="0" sz="1400" spc="-60" b="1">
                <a:solidFill>
                  <a:srgbClr val="FFD34A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D34A"/>
                </a:solidFill>
                <a:latin typeface="Arial"/>
                <a:cs typeface="Arial"/>
              </a:rPr>
              <a:t>193,731,105.00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7059" y="3307041"/>
            <a:ext cx="1132840" cy="289560"/>
          </a:xfrm>
          <a:prstGeom prst="rect">
            <a:avLst/>
          </a:prstGeom>
          <a:solidFill>
            <a:srgbClr val="74D2DC"/>
          </a:solidFill>
        </p:spPr>
        <p:txBody>
          <a:bodyPr wrap="square" lIns="0" tIns="2667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210"/>
              </a:spcBef>
            </a:pPr>
            <a:r>
              <a:rPr dirty="0" sz="1400" b="1">
                <a:solidFill>
                  <a:srgbClr val="001F5F"/>
                </a:solidFill>
                <a:latin typeface="Calibri"/>
                <a:cs typeface="Calibri"/>
              </a:rPr>
              <a:t>FORTAMUN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7320" y="3730752"/>
            <a:ext cx="1002791" cy="10317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1825" y="228727"/>
            <a:ext cx="378332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RESUMEN</a:t>
            </a:r>
            <a:r>
              <a:rPr dirty="0" spc="-135"/>
              <a:t> </a:t>
            </a:r>
            <a:r>
              <a:rPr dirty="0" spc="20"/>
              <a:t>DE</a:t>
            </a:r>
            <a:r>
              <a:rPr dirty="0" spc="-114"/>
              <a:t> </a:t>
            </a:r>
            <a:r>
              <a:rPr dirty="0" spc="25"/>
              <a:t>INGRESOS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81196" y="1677035"/>
          <a:ext cx="5568315" cy="3611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735"/>
                <a:gridCol w="1110614"/>
                <a:gridCol w="1003300"/>
              </a:tblGrid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ORIGEN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INGRES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PIOS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 b="1">
                          <a:latin typeface="Calibri"/>
                          <a:cs typeface="Calibri"/>
                        </a:rPr>
                        <a:t>$967,552,460.00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Impuestos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$773,124,531.00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Derechos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$151.900,238.00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Productos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$19.248.804.00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Aprovechamientos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$23,278,887.00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66370" marR="99695" indent="-596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PAR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IO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AP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IO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ES,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NVENI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S,</a:t>
                      </a:r>
                      <a:r>
                        <a:rPr dirty="0" sz="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ERI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 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LA COLABORACIÓN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FONDOS</a:t>
                      </a:r>
                      <a:r>
                        <a:rPr dirty="0" sz="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DISTINTOS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APORTACIONES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800" spc="-5" b="1">
                          <a:latin typeface="Calibri"/>
                          <a:cs typeface="Calibri"/>
                        </a:rPr>
                        <a:t>$617,595,148.00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PARTICIPACIONES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$402,159,181.00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Participaciones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Federales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$402,159,181.00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AP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IO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FE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ERA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RAMO</a:t>
                      </a:r>
                      <a:r>
                        <a:rPr dirty="0" sz="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$215,435,967.00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1D7F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Fondo de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Aportaciones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de los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Municipios</a:t>
                      </a:r>
                      <a:r>
                        <a:rPr dirty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las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Demarcaciones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Territoriales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Distrito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Federal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(FORTAMUN)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$21,704,862.00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Fondo de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Aportaciones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Infraestructura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Municipal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(FISM)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$193,731,105.00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INGRES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ERI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FINAN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 b="1">
                          <a:latin typeface="Calibri"/>
                          <a:cs typeface="Calibri"/>
                        </a:rPr>
                        <a:t>$136,363,535.00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2B0E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Financiamiento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Propio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$136,363,535.00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PRESUPUESTO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$1,721,511,143.00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EC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40663" y="1263396"/>
            <a:ext cx="2397760" cy="4569460"/>
            <a:chOff x="740663" y="1263396"/>
            <a:chExt cx="2397760" cy="4569460"/>
          </a:xfrm>
        </p:grpSpPr>
        <p:sp>
          <p:nvSpPr>
            <p:cNvPr id="5" name="object 5"/>
            <p:cNvSpPr/>
            <p:nvPr/>
          </p:nvSpPr>
          <p:spPr>
            <a:xfrm>
              <a:off x="740663" y="1263396"/>
              <a:ext cx="2256155" cy="2095500"/>
            </a:xfrm>
            <a:custGeom>
              <a:avLst/>
              <a:gdLst/>
              <a:ahLst/>
              <a:cxnLst/>
              <a:rect l="l" t="t" r="r" b="b"/>
              <a:pathLst>
                <a:path w="2256155" h="2095500">
                  <a:moveTo>
                    <a:pt x="1153668" y="0"/>
                  </a:moveTo>
                  <a:lnTo>
                    <a:pt x="1128141" y="253"/>
                  </a:lnTo>
                  <a:lnTo>
                    <a:pt x="1117981" y="0"/>
                  </a:lnTo>
                  <a:lnTo>
                    <a:pt x="1102614" y="0"/>
                  </a:lnTo>
                  <a:lnTo>
                    <a:pt x="988822" y="29463"/>
                  </a:lnTo>
                  <a:lnTo>
                    <a:pt x="884174" y="115696"/>
                  </a:lnTo>
                  <a:lnTo>
                    <a:pt x="846201" y="173481"/>
                  </a:lnTo>
                  <a:lnTo>
                    <a:pt x="816356" y="236854"/>
                  </a:lnTo>
                  <a:lnTo>
                    <a:pt x="793623" y="302640"/>
                  </a:lnTo>
                  <a:lnTo>
                    <a:pt x="777113" y="367791"/>
                  </a:lnTo>
                  <a:lnTo>
                    <a:pt x="765810" y="429005"/>
                  </a:lnTo>
                  <a:lnTo>
                    <a:pt x="758698" y="483234"/>
                  </a:lnTo>
                  <a:lnTo>
                    <a:pt x="751713" y="505205"/>
                  </a:lnTo>
                  <a:lnTo>
                    <a:pt x="736727" y="522858"/>
                  </a:lnTo>
                  <a:lnTo>
                    <a:pt x="715772" y="534542"/>
                  </a:lnTo>
                  <a:lnTo>
                    <a:pt x="690752" y="538861"/>
                  </a:lnTo>
                  <a:lnTo>
                    <a:pt x="673608" y="538606"/>
                  </a:lnTo>
                  <a:lnTo>
                    <a:pt x="605408" y="544829"/>
                  </a:lnTo>
                  <a:lnTo>
                    <a:pt x="456526" y="594105"/>
                  </a:lnTo>
                  <a:lnTo>
                    <a:pt x="393788" y="636269"/>
                  </a:lnTo>
                  <a:lnTo>
                    <a:pt x="334645" y="733678"/>
                  </a:lnTo>
                  <a:lnTo>
                    <a:pt x="318122" y="797687"/>
                  </a:lnTo>
                  <a:lnTo>
                    <a:pt x="308495" y="867155"/>
                  </a:lnTo>
                  <a:lnTo>
                    <a:pt x="304457" y="938402"/>
                  </a:lnTo>
                  <a:lnTo>
                    <a:pt x="304660" y="1008126"/>
                  </a:lnTo>
                  <a:lnTo>
                    <a:pt x="307759" y="1072514"/>
                  </a:lnTo>
                  <a:lnTo>
                    <a:pt x="312445" y="1128267"/>
                  </a:lnTo>
                  <a:lnTo>
                    <a:pt x="308597" y="1153921"/>
                  </a:lnTo>
                  <a:lnTo>
                    <a:pt x="293623" y="1175003"/>
                  </a:lnTo>
                  <a:lnTo>
                    <a:pt x="270268" y="1189227"/>
                  </a:lnTo>
                  <a:lnTo>
                    <a:pt x="238112" y="1194434"/>
                  </a:lnTo>
                  <a:lnTo>
                    <a:pt x="142836" y="1216278"/>
                  </a:lnTo>
                  <a:lnTo>
                    <a:pt x="80048" y="1264284"/>
                  </a:lnTo>
                  <a:lnTo>
                    <a:pt x="45478" y="1312290"/>
                  </a:lnTo>
                  <a:lnTo>
                    <a:pt x="12458" y="1390268"/>
                  </a:lnTo>
                  <a:lnTo>
                    <a:pt x="1079" y="1446656"/>
                  </a:lnTo>
                  <a:lnTo>
                    <a:pt x="0" y="1503299"/>
                  </a:lnTo>
                  <a:lnTo>
                    <a:pt x="8420" y="1559814"/>
                  </a:lnTo>
                  <a:lnTo>
                    <a:pt x="30391" y="1628775"/>
                  </a:lnTo>
                  <a:lnTo>
                    <a:pt x="63233" y="1693037"/>
                  </a:lnTo>
                  <a:lnTo>
                    <a:pt x="106184" y="1752473"/>
                  </a:lnTo>
                  <a:lnTo>
                    <a:pt x="158457" y="1807209"/>
                  </a:lnTo>
                  <a:lnTo>
                    <a:pt x="219278" y="1857120"/>
                  </a:lnTo>
                  <a:lnTo>
                    <a:pt x="287870" y="1902332"/>
                  </a:lnTo>
                  <a:lnTo>
                    <a:pt x="363473" y="1942845"/>
                  </a:lnTo>
                  <a:lnTo>
                    <a:pt x="445274" y="1978532"/>
                  </a:lnTo>
                  <a:lnTo>
                    <a:pt x="532511" y="2009520"/>
                  </a:lnTo>
                  <a:lnTo>
                    <a:pt x="624458" y="2035682"/>
                  </a:lnTo>
                  <a:lnTo>
                    <a:pt x="720217" y="2057145"/>
                  </a:lnTo>
                  <a:lnTo>
                    <a:pt x="819150" y="2073782"/>
                  </a:lnTo>
                  <a:lnTo>
                    <a:pt x="920496" y="2085720"/>
                  </a:lnTo>
                  <a:lnTo>
                    <a:pt x="1023238" y="2092832"/>
                  </a:lnTo>
                  <a:lnTo>
                    <a:pt x="1126871" y="2095245"/>
                  </a:lnTo>
                  <a:lnTo>
                    <a:pt x="1230376" y="2092832"/>
                  </a:lnTo>
                  <a:lnTo>
                    <a:pt x="1332992" y="2085720"/>
                  </a:lnTo>
                  <a:lnTo>
                    <a:pt x="1434211" y="2073782"/>
                  </a:lnTo>
                  <a:lnTo>
                    <a:pt x="1533017" y="2057273"/>
                  </a:lnTo>
                  <a:lnTo>
                    <a:pt x="1628775" y="2035809"/>
                  </a:lnTo>
                  <a:lnTo>
                    <a:pt x="1720723" y="2009775"/>
                  </a:lnTo>
                  <a:lnTo>
                    <a:pt x="1807972" y="1978914"/>
                  </a:lnTo>
                  <a:lnTo>
                    <a:pt x="1889887" y="1943353"/>
                  </a:lnTo>
                  <a:lnTo>
                    <a:pt x="1965579" y="1902967"/>
                  </a:lnTo>
                  <a:lnTo>
                    <a:pt x="2034413" y="1857882"/>
                  </a:lnTo>
                  <a:lnTo>
                    <a:pt x="2095500" y="1808099"/>
                  </a:lnTo>
                  <a:lnTo>
                    <a:pt x="2148078" y="1753489"/>
                  </a:lnTo>
                  <a:lnTo>
                    <a:pt x="2191512" y="1694179"/>
                  </a:lnTo>
                  <a:lnTo>
                    <a:pt x="2224786" y="1630171"/>
                  </a:lnTo>
                  <a:lnTo>
                    <a:pt x="2247265" y="1561338"/>
                  </a:lnTo>
                  <a:lnTo>
                    <a:pt x="2256155" y="1504441"/>
                  </a:lnTo>
                  <a:lnTo>
                    <a:pt x="2255393" y="1447418"/>
                  </a:lnTo>
                  <a:lnTo>
                    <a:pt x="2244090" y="1390650"/>
                  </a:lnTo>
                  <a:lnTo>
                    <a:pt x="2221738" y="1334134"/>
                  </a:lnTo>
                  <a:lnTo>
                    <a:pt x="2176399" y="1264284"/>
                  </a:lnTo>
                  <a:lnTo>
                    <a:pt x="2113534" y="1216278"/>
                  </a:lnTo>
                  <a:lnTo>
                    <a:pt x="2018284" y="1194434"/>
                  </a:lnTo>
                  <a:lnTo>
                    <a:pt x="2014982" y="1194434"/>
                  </a:lnTo>
                  <a:lnTo>
                    <a:pt x="1986026" y="1189227"/>
                  </a:lnTo>
                  <a:lnTo>
                    <a:pt x="1962658" y="1175003"/>
                  </a:lnTo>
                  <a:lnTo>
                    <a:pt x="1947799" y="1153921"/>
                  </a:lnTo>
                  <a:lnTo>
                    <a:pt x="1943862" y="1128267"/>
                  </a:lnTo>
                  <a:lnTo>
                    <a:pt x="1948561" y="1072514"/>
                  </a:lnTo>
                  <a:lnTo>
                    <a:pt x="1951736" y="1008126"/>
                  </a:lnTo>
                  <a:lnTo>
                    <a:pt x="1951863" y="938402"/>
                  </a:lnTo>
                  <a:lnTo>
                    <a:pt x="1947799" y="867155"/>
                  </a:lnTo>
                  <a:lnTo>
                    <a:pt x="1938274" y="797687"/>
                  </a:lnTo>
                  <a:lnTo>
                    <a:pt x="1921637" y="733678"/>
                  </a:lnTo>
                  <a:lnTo>
                    <a:pt x="1896872" y="678688"/>
                  </a:lnTo>
                  <a:lnTo>
                    <a:pt x="1799844" y="594105"/>
                  </a:lnTo>
                  <a:lnTo>
                    <a:pt x="1726311" y="563499"/>
                  </a:lnTo>
                  <a:lnTo>
                    <a:pt x="1582801" y="538606"/>
                  </a:lnTo>
                  <a:lnTo>
                    <a:pt x="1573784" y="538606"/>
                  </a:lnTo>
                  <a:lnTo>
                    <a:pt x="1565910" y="538861"/>
                  </a:lnTo>
                  <a:lnTo>
                    <a:pt x="1540764" y="534542"/>
                  </a:lnTo>
                  <a:lnTo>
                    <a:pt x="1519809" y="522858"/>
                  </a:lnTo>
                  <a:lnTo>
                    <a:pt x="1504823" y="505205"/>
                  </a:lnTo>
                  <a:lnTo>
                    <a:pt x="1497584" y="483234"/>
                  </a:lnTo>
                  <a:lnTo>
                    <a:pt x="1490599" y="429005"/>
                  </a:lnTo>
                  <a:lnTo>
                    <a:pt x="1479296" y="367791"/>
                  </a:lnTo>
                  <a:lnTo>
                    <a:pt x="1462913" y="302640"/>
                  </a:lnTo>
                  <a:lnTo>
                    <a:pt x="1440180" y="236854"/>
                  </a:lnTo>
                  <a:lnTo>
                    <a:pt x="1410208" y="173481"/>
                  </a:lnTo>
                  <a:lnTo>
                    <a:pt x="1372235" y="115696"/>
                  </a:lnTo>
                  <a:lnTo>
                    <a:pt x="1324991" y="66548"/>
                  </a:lnTo>
                  <a:lnTo>
                    <a:pt x="1199007" y="7365"/>
                  </a:lnTo>
                  <a:lnTo>
                    <a:pt x="1174750" y="1524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FFCC66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1716024"/>
              <a:ext cx="2168652" cy="41163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0510" y="29718"/>
            <a:ext cx="6566534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158240" marR="5080" indent="-1146175">
              <a:lnSpc>
                <a:spcPts val="2590"/>
              </a:lnSpc>
              <a:spcBef>
                <a:spcPts val="425"/>
              </a:spcBef>
            </a:pPr>
            <a:r>
              <a:rPr dirty="0" spc="10"/>
              <a:t>¿QUÉ</a:t>
            </a:r>
            <a:r>
              <a:rPr dirty="0" spc="-125"/>
              <a:t> </a:t>
            </a:r>
            <a:r>
              <a:rPr dirty="0"/>
              <a:t>ES</a:t>
            </a:r>
            <a:r>
              <a:rPr dirty="0" spc="-100"/>
              <a:t> </a:t>
            </a:r>
            <a:r>
              <a:rPr dirty="0" spc="-10"/>
              <a:t>EL</a:t>
            </a:r>
            <a:r>
              <a:rPr dirty="0" spc="-105"/>
              <a:t> </a:t>
            </a:r>
            <a:r>
              <a:rPr dirty="0" spc="15"/>
              <a:t>PRESUPUESTO</a:t>
            </a:r>
            <a:r>
              <a:rPr dirty="0" spc="-125"/>
              <a:t> </a:t>
            </a:r>
            <a:r>
              <a:rPr dirty="0" spc="20"/>
              <a:t>DE</a:t>
            </a:r>
            <a:r>
              <a:rPr dirty="0" spc="-110"/>
              <a:t> </a:t>
            </a:r>
            <a:r>
              <a:rPr dirty="0" spc="5"/>
              <a:t>EGRESOS</a:t>
            </a:r>
            <a:r>
              <a:rPr dirty="0" spc="-125"/>
              <a:t> </a:t>
            </a:r>
            <a:r>
              <a:rPr dirty="0" spc="-105"/>
              <a:t>Y </a:t>
            </a:r>
            <a:r>
              <a:rPr dirty="0" spc="-650"/>
              <a:t> </a:t>
            </a:r>
            <a:r>
              <a:rPr dirty="0" spc="25"/>
              <a:t>CUÁL</a:t>
            </a:r>
            <a:r>
              <a:rPr dirty="0" spc="-114"/>
              <a:t> </a:t>
            </a:r>
            <a:r>
              <a:rPr dirty="0"/>
              <a:t>ES</a:t>
            </a:r>
            <a:r>
              <a:rPr dirty="0" spc="-95"/>
              <a:t> </a:t>
            </a:r>
            <a:r>
              <a:rPr dirty="0" spc="45"/>
              <a:t>SU</a:t>
            </a:r>
            <a:r>
              <a:rPr dirty="0" spc="-100"/>
              <a:t> </a:t>
            </a:r>
            <a:r>
              <a:rPr dirty="0" spc="-5"/>
              <a:t>IMPORTANCIA?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7758" y="1325626"/>
            <a:ext cx="7284084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3815"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presupuesto 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egresos es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documento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donde 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se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describen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diferentes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rubros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los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que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el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Municipio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proyecta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destinar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recursos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financieros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para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cumplir 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función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prestar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bienes y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servicios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a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 habitantes de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territorio, </a:t>
            </a:r>
            <a:r>
              <a:rPr dirty="0" sz="1400" spc="45">
                <a:solidFill>
                  <a:srgbClr val="17406C"/>
                </a:solidFill>
                <a:latin typeface="Arial MT"/>
                <a:cs typeface="Arial MT"/>
              </a:rPr>
              <a:t>su </a:t>
            </a:r>
            <a:r>
              <a:rPr dirty="0" sz="1400" spc="5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importancia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radica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en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0">
                <a:solidFill>
                  <a:srgbClr val="17406C"/>
                </a:solidFill>
                <a:latin typeface="Arial MT"/>
                <a:cs typeface="Arial MT"/>
              </a:rPr>
              <a:t>constituir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expresión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económica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la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política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gubernamental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se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integra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85">
                <a:solidFill>
                  <a:srgbClr val="17406C"/>
                </a:solidFill>
                <a:latin typeface="Arial MT"/>
                <a:cs typeface="Arial MT"/>
              </a:rPr>
              <a:t>con</a:t>
            </a:r>
            <a:r>
              <a:rPr dirty="0" sz="1400" spc="9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los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 presupuestos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17406C"/>
                </a:solidFill>
                <a:latin typeface="Arial MT"/>
                <a:cs typeface="Arial MT"/>
              </a:rPr>
              <a:t>de</a:t>
            </a:r>
            <a:r>
              <a:rPr dirty="0" sz="1400" spc="7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las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 Dependencias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y </a:t>
            </a:r>
            <a:r>
              <a:rPr dirty="0" sz="1400" spc="6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60">
                <a:solidFill>
                  <a:srgbClr val="17406C"/>
                </a:solidFill>
                <a:latin typeface="Arial MT"/>
                <a:cs typeface="Arial MT"/>
              </a:rPr>
              <a:t>Organismos</a:t>
            </a:r>
            <a:r>
              <a:rPr dirty="0" sz="1400" spc="-85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1400" spc="55">
                <a:solidFill>
                  <a:srgbClr val="17406C"/>
                </a:solidFill>
                <a:latin typeface="Arial MT"/>
                <a:cs typeface="Arial MT"/>
              </a:rPr>
              <a:t>Municipales.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891027"/>
            <a:ext cx="2980944" cy="29809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Zaira Fernanda Madera Garcia</dc:creator>
  <dc:title>Presentación de PowerPoint</dc:title>
  <dcterms:created xsi:type="dcterms:W3CDTF">2023-02-03T17:01:47Z</dcterms:created>
  <dcterms:modified xsi:type="dcterms:W3CDTF">2023-02-03T17:01:47Z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2023-02-03T00:00:00Z</vt:filetime>
  </property>
</Properties>
</file>