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comments/comment1.xml" ContentType="application/vnd.openxmlformats-officedocument.presentationml.comments+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93" r:id="rId2"/>
    <p:sldId id="258" r:id="rId3"/>
    <p:sldId id="262" r:id="rId4"/>
    <p:sldId id="278" r:id="rId5"/>
    <p:sldId id="264" r:id="rId6"/>
    <p:sldId id="265" r:id="rId7"/>
    <p:sldId id="266" r:id="rId8"/>
    <p:sldId id="267" r:id="rId9"/>
    <p:sldId id="268" r:id="rId10"/>
    <p:sldId id="269" r:id="rId11"/>
    <p:sldId id="270" r:id="rId12"/>
    <p:sldId id="280" r:id="rId13"/>
    <p:sldId id="273" r:id="rId14"/>
    <p:sldId id="282" r:id="rId15"/>
    <p:sldId id="274" r:id="rId16"/>
    <p:sldId id="275" r:id="rId17"/>
    <p:sldId id="283" r:id="rId18"/>
    <p:sldId id="284" r:id="rId19"/>
    <p:sldId id="294" r:id="rId20"/>
    <p:sldId id="285" r:id="rId21"/>
    <p:sldId id="295" r:id="rId22"/>
    <p:sldId id="286" r:id="rId23"/>
    <p:sldId id="287" r:id="rId24"/>
    <p:sldId id="297" r:id="rId2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hir Madera" initials="YM" lastIdx="1" clrIdx="0">
    <p:extLst>
      <p:ext uri="{19B8F6BF-5375-455C-9EA6-DF929625EA0E}">
        <p15:presenceInfo xmlns:p15="http://schemas.microsoft.com/office/powerpoint/2012/main" userId="38a81c7d8b2dde5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64F"/>
    <a:srgbClr val="87A4D9"/>
    <a:srgbClr val="FFCFAF"/>
    <a:srgbClr val="CAD7EE"/>
    <a:srgbClr val="B3C6E7"/>
    <a:srgbClr val="89B9FF"/>
    <a:srgbClr val="BD92DE"/>
    <a:srgbClr val="FFBA8B"/>
    <a:srgbClr val="97C777"/>
    <a:srgbClr val="FFD5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4" autoAdjust="0"/>
  </p:normalViewPr>
  <p:slideViewPr>
    <p:cSldViewPr snapToGrid="0">
      <p:cViewPr varScale="1">
        <p:scale>
          <a:sx n="82" d="100"/>
          <a:sy n="82" d="100"/>
        </p:scale>
        <p:origin x="67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1-02T23:23:22.801" idx="1">
    <p:pos x="10" y="10"/>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0BF0D-3DDF-4078-83C3-22060E956609}" type="datetimeFigureOut">
              <a:rPr lang="es-MX" smtClean="0"/>
              <a:t>10/01/2024</a:t>
            </a:fld>
            <a:endParaRPr lang="es-MX"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E345B-0841-407E-87A7-FE7411ADF6FA}" type="slidenum">
              <a:rPr lang="es-MX" smtClean="0"/>
              <a:t>‹Nº›</a:t>
            </a:fld>
            <a:endParaRPr lang="es-MX" dirty="0"/>
          </a:p>
        </p:txBody>
      </p:sp>
    </p:spTree>
    <p:extLst>
      <p:ext uri="{BB962C8B-B14F-4D97-AF65-F5344CB8AC3E}">
        <p14:creationId xmlns:p14="http://schemas.microsoft.com/office/powerpoint/2010/main" val="3679942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E345B-0841-407E-87A7-FE7411ADF6F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900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B50E345B-0841-407E-87A7-FE7411ADF6FA}" type="slidenum">
              <a:rPr lang="es-MX" smtClean="0"/>
              <a:t>3</a:t>
            </a:fld>
            <a:endParaRPr lang="es-MX" dirty="0"/>
          </a:p>
        </p:txBody>
      </p:sp>
    </p:spTree>
    <p:extLst>
      <p:ext uri="{BB962C8B-B14F-4D97-AF65-F5344CB8AC3E}">
        <p14:creationId xmlns:p14="http://schemas.microsoft.com/office/powerpoint/2010/main" val="567503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B50E345B-0841-407E-87A7-FE7411ADF6FA}" type="slidenum">
              <a:rPr lang="es-MX" smtClean="0"/>
              <a:t>6</a:t>
            </a:fld>
            <a:endParaRPr lang="es-MX" dirty="0"/>
          </a:p>
        </p:txBody>
      </p:sp>
    </p:spTree>
    <p:extLst>
      <p:ext uri="{BB962C8B-B14F-4D97-AF65-F5344CB8AC3E}">
        <p14:creationId xmlns:p14="http://schemas.microsoft.com/office/powerpoint/2010/main" val="857432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B50E345B-0841-407E-87A7-FE7411ADF6FA}" type="slidenum">
              <a:rPr lang="es-MX" smtClean="0"/>
              <a:t>7</a:t>
            </a:fld>
            <a:endParaRPr lang="es-MX" dirty="0"/>
          </a:p>
        </p:txBody>
      </p:sp>
    </p:spTree>
    <p:extLst>
      <p:ext uri="{BB962C8B-B14F-4D97-AF65-F5344CB8AC3E}">
        <p14:creationId xmlns:p14="http://schemas.microsoft.com/office/powerpoint/2010/main" val="3271848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B50E345B-0841-407E-87A7-FE7411ADF6FA}" type="slidenum">
              <a:rPr lang="es-MX" smtClean="0"/>
              <a:t>11</a:t>
            </a:fld>
            <a:endParaRPr lang="es-MX" dirty="0"/>
          </a:p>
        </p:txBody>
      </p:sp>
    </p:spTree>
    <p:extLst>
      <p:ext uri="{BB962C8B-B14F-4D97-AF65-F5344CB8AC3E}">
        <p14:creationId xmlns:p14="http://schemas.microsoft.com/office/powerpoint/2010/main" val="683146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B50E345B-0841-407E-87A7-FE7411ADF6FA}" type="slidenum">
              <a:rPr lang="es-MX" smtClean="0"/>
              <a:t>12</a:t>
            </a:fld>
            <a:endParaRPr lang="es-MX" dirty="0"/>
          </a:p>
        </p:txBody>
      </p:sp>
    </p:spTree>
    <p:extLst>
      <p:ext uri="{BB962C8B-B14F-4D97-AF65-F5344CB8AC3E}">
        <p14:creationId xmlns:p14="http://schemas.microsoft.com/office/powerpoint/2010/main" val="2001695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B50E345B-0841-407E-87A7-FE7411ADF6FA}" type="slidenum">
              <a:rPr lang="es-MX" smtClean="0"/>
              <a:t>15</a:t>
            </a:fld>
            <a:endParaRPr lang="es-MX" dirty="0"/>
          </a:p>
        </p:txBody>
      </p:sp>
    </p:spTree>
    <p:extLst>
      <p:ext uri="{BB962C8B-B14F-4D97-AF65-F5344CB8AC3E}">
        <p14:creationId xmlns:p14="http://schemas.microsoft.com/office/powerpoint/2010/main" val="3904067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B50E345B-0841-407E-87A7-FE7411ADF6FA}" type="slidenum">
              <a:rPr lang="es-MX" smtClean="0"/>
              <a:t>16</a:t>
            </a:fld>
            <a:endParaRPr lang="es-MX" dirty="0"/>
          </a:p>
        </p:txBody>
      </p:sp>
    </p:spTree>
    <p:extLst>
      <p:ext uri="{BB962C8B-B14F-4D97-AF65-F5344CB8AC3E}">
        <p14:creationId xmlns:p14="http://schemas.microsoft.com/office/powerpoint/2010/main" val="791706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B50E345B-0841-407E-87A7-FE7411ADF6FA}" type="slidenum">
              <a:rPr lang="es-MX" smtClean="0"/>
              <a:t>17</a:t>
            </a:fld>
            <a:endParaRPr lang="es-MX" dirty="0"/>
          </a:p>
        </p:txBody>
      </p:sp>
    </p:spTree>
    <p:extLst>
      <p:ext uri="{BB962C8B-B14F-4D97-AF65-F5344CB8AC3E}">
        <p14:creationId xmlns:p14="http://schemas.microsoft.com/office/powerpoint/2010/main" val="3341344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fld id="{AEA159BC-DFFF-45CB-9536-3F9D6151F1B7}" type="datetimeFigureOut">
              <a:rPr lang="es-MX" smtClean="0"/>
              <a:t>10/01/2024</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BD501D20-9A3F-4CC5-BDF7-4A469D9FA3EB}" type="slidenum">
              <a:rPr lang="es-MX" smtClean="0"/>
              <a:t>‹Nº›</a:t>
            </a:fld>
            <a:endParaRPr lang="es-MX" dirty="0"/>
          </a:p>
        </p:txBody>
      </p:sp>
    </p:spTree>
    <p:extLst>
      <p:ext uri="{BB962C8B-B14F-4D97-AF65-F5344CB8AC3E}">
        <p14:creationId xmlns:p14="http://schemas.microsoft.com/office/powerpoint/2010/main" val="2782396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AEA159BC-DFFF-45CB-9536-3F9D6151F1B7}" type="datetimeFigureOut">
              <a:rPr lang="es-MX" smtClean="0"/>
              <a:t>10/01/2024</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BD501D20-9A3F-4CC5-BDF7-4A469D9FA3EB}" type="slidenum">
              <a:rPr lang="es-MX" smtClean="0"/>
              <a:t>‹Nº›</a:t>
            </a:fld>
            <a:endParaRPr lang="es-MX" dirty="0"/>
          </a:p>
        </p:txBody>
      </p:sp>
    </p:spTree>
    <p:extLst>
      <p:ext uri="{BB962C8B-B14F-4D97-AF65-F5344CB8AC3E}">
        <p14:creationId xmlns:p14="http://schemas.microsoft.com/office/powerpoint/2010/main" val="2669063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AEA159BC-DFFF-45CB-9536-3F9D6151F1B7}" type="datetimeFigureOut">
              <a:rPr lang="es-MX" smtClean="0"/>
              <a:t>10/01/2024</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BD501D20-9A3F-4CC5-BDF7-4A469D9FA3EB}" type="slidenum">
              <a:rPr lang="es-MX" smtClean="0"/>
              <a:t>‹Nº›</a:t>
            </a:fld>
            <a:endParaRPr lang="es-MX" dirty="0"/>
          </a:p>
        </p:txBody>
      </p:sp>
    </p:spTree>
    <p:extLst>
      <p:ext uri="{BB962C8B-B14F-4D97-AF65-F5344CB8AC3E}">
        <p14:creationId xmlns:p14="http://schemas.microsoft.com/office/powerpoint/2010/main" val="1960165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AEA159BC-DFFF-45CB-9536-3F9D6151F1B7}" type="datetimeFigureOut">
              <a:rPr lang="es-MX" smtClean="0"/>
              <a:t>10/01/2024</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BD501D20-9A3F-4CC5-BDF7-4A469D9FA3EB}" type="slidenum">
              <a:rPr lang="es-MX" smtClean="0"/>
              <a:t>‹Nº›</a:t>
            </a:fld>
            <a:endParaRPr lang="es-MX" dirty="0"/>
          </a:p>
        </p:txBody>
      </p:sp>
    </p:spTree>
    <p:extLst>
      <p:ext uri="{BB962C8B-B14F-4D97-AF65-F5344CB8AC3E}">
        <p14:creationId xmlns:p14="http://schemas.microsoft.com/office/powerpoint/2010/main" val="705072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AEA159BC-DFFF-45CB-9536-3F9D6151F1B7}" type="datetimeFigureOut">
              <a:rPr lang="es-MX" smtClean="0"/>
              <a:t>10/01/2024</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BD501D20-9A3F-4CC5-BDF7-4A469D9FA3EB}" type="slidenum">
              <a:rPr lang="es-MX" smtClean="0"/>
              <a:t>‹Nº›</a:t>
            </a:fld>
            <a:endParaRPr lang="es-MX" dirty="0"/>
          </a:p>
        </p:txBody>
      </p:sp>
    </p:spTree>
    <p:extLst>
      <p:ext uri="{BB962C8B-B14F-4D97-AF65-F5344CB8AC3E}">
        <p14:creationId xmlns:p14="http://schemas.microsoft.com/office/powerpoint/2010/main" val="4223126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AEA159BC-DFFF-45CB-9536-3F9D6151F1B7}" type="datetimeFigureOut">
              <a:rPr lang="es-MX" smtClean="0"/>
              <a:t>10/01/2024</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BD501D20-9A3F-4CC5-BDF7-4A469D9FA3EB}" type="slidenum">
              <a:rPr lang="es-MX" smtClean="0"/>
              <a:t>‹Nº›</a:t>
            </a:fld>
            <a:endParaRPr lang="es-MX" dirty="0"/>
          </a:p>
        </p:txBody>
      </p:sp>
    </p:spTree>
    <p:extLst>
      <p:ext uri="{BB962C8B-B14F-4D97-AF65-F5344CB8AC3E}">
        <p14:creationId xmlns:p14="http://schemas.microsoft.com/office/powerpoint/2010/main" val="1041376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AEA159BC-DFFF-45CB-9536-3F9D6151F1B7}" type="datetimeFigureOut">
              <a:rPr lang="es-MX" smtClean="0"/>
              <a:t>10/01/2024</a:t>
            </a:fld>
            <a:endParaRPr lang="es-MX" dirty="0"/>
          </a:p>
        </p:txBody>
      </p:sp>
      <p:sp>
        <p:nvSpPr>
          <p:cNvPr id="8" name="Marcador de pie de página 7"/>
          <p:cNvSpPr>
            <a:spLocks noGrp="1"/>
          </p:cNvSpPr>
          <p:nvPr>
            <p:ph type="ftr" sz="quarter" idx="11"/>
          </p:nvPr>
        </p:nvSpPr>
        <p:spPr/>
        <p:txBody>
          <a:bodyPr/>
          <a:lstStyle/>
          <a:p>
            <a:endParaRPr lang="es-MX" dirty="0"/>
          </a:p>
        </p:txBody>
      </p:sp>
      <p:sp>
        <p:nvSpPr>
          <p:cNvPr id="9" name="Marcador de número de diapositiva 8"/>
          <p:cNvSpPr>
            <a:spLocks noGrp="1"/>
          </p:cNvSpPr>
          <p:nvPr>
            <p:ph type="sldNum" sz="quarter" idx="12"/>
          </p:nvPr>
        </p:nvSpPr>
        <p:spPr/>
        <p:txBody>
          <a:bodyPr/>
          <a:lstStyle/>
          <a:p>
            <a:fld id="{BD501D20-9A3F-4CC5-BDF7-4A469D9FA3EB}" type="slidenum">
              <a:rPr lang="es-MX" smtClean="0"/>
              <a:t>‹Nº›</a:t>
            </a:fld>
            <a:endParaRPr lang="es-MX" dirty="0"/>
          </a:p>
        </p:txBody>
      </p:sp>
    </p:spTree>
    <p:extLst>
      <p:ext uri="{BB962C8B-B14F-4D97-AF65-F5344CB8AC3E}">
        <p14:creationId xmlns:p14="http://schemas.microsoft.com/office/powerpoint/2010/main" val="2416240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AEA159BC-DFFF-45CB-9536-3F9D6151F1B7}" type="datetimeFigureOut">
              <a:rPr lang="es-MX" smtClean="0"/>
              <a:t>10/01/2024</a:t>
            </a:fld>
            <a:endParaRPr lang="es-MX" dirty="0"/>
          </a:p>
        </p:txBody>
      </p:sp>
      <p:sp>
        <p:nvSpPr>
          <p:cNvPr id="4" name="Marcador de pie de página 3"/>
          <p:cNvSpPr>
            <a:spLocks noGrp="1"/>
          </p:cNvSpPr>
          <p:nvPr>
            <p:ph type="ftr" sz="quarter" idx="11"/>
          </p:nvPr>
        </p:nvSpPr>
        <p:spPr/>
        <p:txBody>
          <a:bodyPr/>
          <a:lstStyle/>
          <a:p>
            <a:endParaRPr lang="es-MX" dirty="0"/>
          </a:p>
        </p:txBody>
      </p:sp>
      <p:sp>
        <p:nvSpPr>
          <p:cNvPr id="5" name="Marcador de número de diapositiva 4"/>
          <p:cNvSpPr>
            <a:spLocks noGrp="1"/>
          </p:cNvSpPr>
          <p:nvPr>
            <p:ph type="sldNum" sz="quarter" idx="12"/>
          </p:nvPr>
        </p:nvSpPr>
        <p:spPr/>
        <p:txBody>
          <a:bodyPr/>
          <a:lstStyle/>
          <a:p>
            <a:fld id="{BD501D20-9A3F-4CC5-BDF7-4A469D9FA3EB}" type="slidenum">
              <a:rPr lang="es-MX" smtClean="0"/>
              <a:t>‹Nº›</a:t>
            </a:fld>
            <a:endParaRPr lang="es-MX" dirty="0"/>
          </a:p>
        </p:txBody>
      </p:sp>
    </p:spTree>
    <p:extLst>
      <p:ext uri="{BB962C8B-B14F-4D97-AF65-F5344CB8AC3E}">
        <p14:creationId xmlns:p14="http://schemas.microsoft.com/office/powerpoint/2010/main" val="1555000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EA159BC-DFFF-45CB-9536-3F9D6151F1B7}" type="datetimeFigureOut">
              <a:rPr lang="es-MX" smtClean="0"/>
              <a:t>10/01/2024</a:t>
            </a:fld>
            <a:endParaRPr lang="es-MX" dirty="0"/>
          </a:p>
        </p:txBody>
      </p:sp>
      <p:sp>
        <p:nvSpPr>
          <p:cNvPr id="3" name="Marcador de pie de página 2"/>
          <p:cNvSpPr>
            <a:spLocks noGrp="1"/>
          </p:cNvSpPr>
          <p:nvPr>
            <p:ph type="ftr" sz="quarter" idx="11"/>
          </p:nvPr>
        </p:nvSpPr>
        <p:spPr/>
        <p:txBody>
          <a:bodyPr/>
          <a:lstStyle/>
          <a:p>
            <a:endParaRPr lang="es-MX" dirty="0"/>
          </a:p>
        </p:txBody>
      </p:sp>
      <p:sp>
        <p:nvSpPr>
          <p:cNvPr id="4" name="Marcador de número de diapositiva 3"/>
          <p:cNvSpPr>
            <a:spLocks noGrp="1"/>
          </p:cNvSpPr>
          <p:nvPr>
            <p:ph type="sldNum" sz="quarter" idx="12"/>
          </p:nvPr>
        </p:nvSpPr>
        <p:spPr/>
        <p:txBody>
          <a:bodyPr/>
          <a:lstStyle/>
          <a:p>
            <a:fld id="{BD501D20-9A3F-4CC5-BDF7-4A469D9FA3EB}" type="slidenum">
              <a:rPr lang="es-MX" smtClean="0"/>
              <a:t>‹Nº›</a:t>
            </a:fld>
            <a:endParaRPr lang="es-MX" dirty="0"/>
          </a:p>
        </p:txBody>
      </p:sp>
    </p:spTree>
    <p:extLst>
      <p:ext uri="{BB962C8B-B14F-4D97-AF65-F5344CB8AC3E}">
        <p14:creationId xmlns:p14="http://schemas.microsoft.com/office/powerpoint/2010/main" val="96171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AEA159BC-DFFF-45CB-9536-3F9D6151F1B7}" type="datetimeFigureOut">
              <a:rPr lang="es-MX" smtClean="0"/>
              <a:t>10/01/2024</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BD501D20-9A3F-4CC5-BDF7-4A469D9FA3EB}" type="slidenum">
              <a:rPr lang="es-MX" smtClean="0"/>
              <a:t>‹Nº›</a:t>
            </a:fld>
            <a:endParaRPr lang="es-MX" dirty="0"/>
          </a:p>
        </p:txBody>
      </p:sp>
    </p:spTree>
    <p:extLst>
      <p:ext uri="{BB962C8B-B14F-4D97-AF65-F5344CB8AC3E}">
        <p14:creationId xmlns:p14="http://schemas.microsoft.com/office/powerpoint/2010/main" val="3300224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AEA159BC-DFFF-45CB-9536-3F9D6151F1B7}" type="datetimeFigureOut">
              <a:rPr lang="es-MX" smtClean="0"/>
              <a:t>10/01/2024</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BD501D20-9A3F-4CC5-BDF7-4A469D9FA3EB}" type="slidenum">
              <a:rPr lang="es-MX" smtClean="0"/>
              <a:t>‹Nº›</a:t>
            </a:fld>
            <a:endParaRPr lang="es-MX" dirty="0"/>
          </a:p>
        </p:txBody>
      </p:sp>
    </p:spTree>
    <p:extLst>
      <p:ext uri="{BB962C8B-B14F-4D97-AF65-F5344CB8AC3E}">
        <p14:creationId xmlns:p14="http://schemas.microsoft.com/office/powerpoint/2010/main" val="195189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159BC-DFFF-45CB-9536-3F9D6151F1B7}" type="datetimeFigureOut">
              <a:rPr lang="es-MX" smtClean="0"/>
              <a:t>10/01/2024</a:t>
            </a:fld>
            <a:endParaRPr lang="es-MX"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501D20-9A3F-4CC5-BDF7-4A469D9FA3EB}" type="slidenum">
              <a:rPr lang="es-MX" smtClean="0"/>
              <a:t>‹Nº›</a:t>
            </a:fld>
            <a:endParaRPr lang="es-MX" dirty="0"/>
          </a:p>
        </p:txBody>
      </p:sp>
    </p:spTree>
    <p:extLst>
      <p:ext uri="{BB962C8B-B14F-4D97-AF65-F5344CB8AC3E}">
        <p14:creationId xmlns:p14="http://schemas.microsoft.com/office/powerpoint/2010/main" val="4224625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3.png"/><Relationship Id="rId12" Type="http://schemas.microsoft.com/office/2007/relationships/hdphoto" Target="../media/hdphoto4.wdp"/><Relationship Id="rId2" Type="http://schemas.openxmlformats.org/officeDocument/2006/relationships/slideLayout" Target="../slideLayouts/slideLayout7.xml"/><Relationship Id="rId16" Type="http://schemas.microsoft.com/office/2007/relationships/hdphoto" Target="../media/hdphoto6.wdp"/><Relationship Id="rId1" Type="http://schemas.openxmlformats.org/officeDocument/2006/relationships/themeOverride" Target="../theme/themeOverride1.xml"/><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1.png"/><Relationship Id="rId9" Type="http://schemas.openxmlformats.org/officeDocument/2006/relationships/image" Target="../media/image4.png"/><Relationship Id="rId14" Type="http://schemas.microsoft.com/office/2007/relationships/hdphoto" Target="../media/hdphoto5.wdp"/></Relationships>
</file>

<file path=ppt/slides/_rels/slide1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7.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1.png"/><Relationship Id="rId7" Type="http://schemas.microsoft.com/office/2007/relationships/hdphoto" Target="../media/hdphoto22.wdp"/><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24.wdp"/><Relationship Id="rId5" Type="http://schemas.microsoft.com/office/2007/relationships/hdphoto" Target="../media/hdphoto7.wdp"/><Relationship Id="rId15" Type="http://schemas.microsoft.com/office/2007/relationships/hdphoto" Target="../media/hdphoto25.wdp"/><Relationship Id="rId10" Type="http://schemas.openxmlformats.org/officeDocument/2006/relationships/image" Target="../media/image30.png"/><Relationship Id="rId4" Type="http://schemas.openxmlformats.org/officeDocument/2006/relationships/image" Target="../media/image8.png"/><Relationship Id="rId9" Type="http://schemas.microsoft.com/office/2007/relationships/hdphoto" Target="../media/hdphoto23.wdp"/><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microsoft.com/office/2007/relationships/hdphoto" Target="../media/hdphoto26.wdp"/><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notesSlide" Target="../notesSlides/notesSlide6.xml"/><Relationship Id="rId21" Type="http://schemas.openxmlformats.org/officeDocument/2006/relationships/image" Target="../media/image45.png"/><Relationship Id="rId7" Type="http://schemas.openxmlformats.org/officeDocument/2006/relationships/image" Target="../media/image34.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slideLayout" Target="../slideLayouts/slideLayout7.xml"/><Relationship Id="rId16" Type="http://schemas.openxmlformats.org/officeDocument/2006/relationships/image" Target="../media/image41.png"/><Relationship Id="rId20" Type="http://schemas.openxmlformats.org/officeDocument/2006/relationships/image" Target="../media/image44.png"/><Relationship Id="rId1" Type="http://schemas.openxmlformats.org/officeDocument/2006/relationships/themeOverride" Target="../theme/themeOverride3.xml"/><Relationship Id="rId6" Type="http://schemas.microsoft.com/office/2007/relationships/hdphoto" Target="../media/hdphoto7.wdp"/><Relationship Id="rId11" Type="http://schemas.openxmlformats.org/officeDocument/2006/relationships/image" Target="../media/image36.png"/><Relationship Id="rId5" Type="http://schemas.openxmlformats.org/officeDocument/2006/relationships/image" Target="../media/image8.png"/><Relationship Id="rId15" Type="http://schemas.openxmlformats.org/officeDocument/2006/relationships/image" Target="../media/image40.png"/><Relationship Id="rId23" Type="http://schemas.openxmlformats.org/officeDocument/2006/relationships/comments" Target="../comments/comment1.xml"/><Relationship Id="rId10" Type="http://schemas.microsoft.com/office/2007/relationships/hdphoto" Target="../media/hdphoto27.wdp"/><Relationship Id="rId19" Type="http://schemas.microsoft.com/office/2007/relationships/hdphoto" Target="../media/hdphoto28.wdp"/><Relationship Id="rId4" Type="http://schemas.openxmlformats.org/officeDocument/2006/relationships/image" Target="../media/image1.png"/><Relationship Id="rId9" Type="http://schemas.openxmlformats.org/officeDocument/2006/relationships/image" Target="../media/image35.png"/><Relationship Id="rId14" Type="http://schemas.openxmlformats.org/officeDocument/2006/relationships/image" Target="../media/image39.png"/><Relationship Id="rId22" Type="http://schemas.microsoft.com/office/2007/relationships/hdphoto" Target="../media/hdphoto29.wdp"/></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18" Type="http://schemas.openxmlformats.org/officeDocument/2006/relationships/image" Target="../media/image56.png"/><Relationship Id="rId3" Type="http://schemas.openxmlformats.org/officeDocument/2006/relationships/image" Target="../media/image8.png"/><Relationship Id="rId7" Type="http://schemas.openxmlformats.org/officeDocument/2006/relationships/image" Target="../media/image48.png"/><Relationship Id="rId12" Type="http://schemas.openxmlformats.org/officeDocument/2006/relationships/image" Target="../media/image52.png"/><Relationship Id="rId17" Type="http://schemas.microsoft.com/office/2007/relationships/hdphoto" Target="../media/hdphoto32.wdp"/><Relationship Id="rId2" Type="http://schemas.openxmlformats.org/officeDocument/2006/relationships/image" Target="../media/image1.pn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7.png"/><Relationship Id="rId11" Type="http://schemas.microsoft.com/office/2007/relationships/hdphoto" Target="../media/hdphoto30.wdp"/><Relationship Id="rId5" Type="http://schemas.openxmlformats.org/officeDocument/2006/relationships/image" Target="../media/image46.png"/><Relationship Id="rId15" Type="http://schemas.openxmlformats.org/officeDocument/2006/relationships/image" Target="../media/image54.png"/><Relationship Id="rId10" Type="http://schemas.openxmlformats.org/officeDocument/2006/relationships/image" Target="../media/image51.png"/><Relationship Id="rId19" Type="http://schemas.openxmlformats.org/officeDocument/2006/relationships/image" Target="../media/image57.png"/><Relationship Id="rId4" Type="http://schemas.microsoft.com/office/2007/relationships/hdphoto" Target="../media/hdphoto7.wdp"/><Relationship Id="rId9" Type="http://schemas.openxmlformats.org/officeDocument/2006/relationships/image" Target="../media/image50.png"/><Relationship Id="rId14" Type="http://schemas.microsoft.com/office/2007/relationships/hdphoto" Target="../media/hdphoto31.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0.wdp"/><Relationship Id="rId5" Type="http://schemas.openxmlformats.org/officeDocument/2006/relationships/image" Target="../media/image26.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8" Type="http://schemas.microsoft.com/office/2007/relationships/hdphoto" Target="../media/hdphoto33.wdp"/><Relationship Id="rId13" Type="http://schemas.openxmlformats.org/officeDocument/2006/relationships/image" Target="../media/image63.png"/><Relationship Id="rId3" Type="http://schemas.openxmlformats.org/officeDocument/2006/relationships/notesSlide" Target="../notesSlides/notesSlide7.xml"/><Relationship Id="rId7" Type="http://schemas.openxmlformats.org/officeDocument/2006/relationships/image" Target="../media/image58.png"/><Relationship Id="rId12"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microsoft.com/office/2007/relationships/hdphoto" Target="../media/hdphoto7.wdp"/><Relationship Id="rId11" Type="http://schemas.openxmlformats.org/officeDocument/2006/relationships/image" Target="../media/image61.png"/><Relationship Id="rId5" Type="http://schemas.openxmlformats.org/officeDocument/2006/relationships/image" Target="../media/image8.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1.png"/><Relationship Id="rId9" Type="http://schemas.openxmlformats.org/officeDocument/2006/relationships/image" Target="../media/image59.png"/><Relationship Id="rId1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image" Target="../media/image1.png"/><Relationship Id="rId7" Type="http://schemas.microsoft.com/office/2007/relationships/hdphoto" Target="../media/hdphoto34.wdp"/><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6.png"/><Relationship Id="rId11" Type="http://schemas.microsoft.com/office/2007/relationships/hdphoto" Target="../media/hdphoto35.wdp"/><Relationship Id="rId5" Type="http://schemas.microsoft.com/office/2007/relationships/hdphoto" Target="../media/hdphoto7.wdp"/><Relationship Id="rId10" Type="http://schemas.openxmlformats.org/officeDocument/2006/relationships/image" Target="../media/image69.png"/><Relationship Id="rId4" Type="http://schemas.openxmlformats.org/officeDocument/2006/relationships/image" Target="../media/image8.png"/><Relationship Id="rId9" Type="http://schemas.openxmlformats.org/officeDocument/2006/relationships/image" Target="../media/image68.png"/><Relationship Id="rId14"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3.png"/><Relationship Id="rId5" Type="http://schemas.microsoft.com/office/2007/relationships/hdphoto" Target="../media/hdphoto7.wdp"/><Relationship Id="rId4" Type="http://schemas.openxmlformats.org/officeDocument/2006/relationships/image" Target="../media/image8.png"/><Relationship Id="rId9"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7.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9.png"/><Relationship Id="rId4" Type="http://schemas.microsoft.com/office/2007/relationships/hdphoto" Target="../media/hdphoto7.wdp"/></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36.wdp"/><Relationship Id="rId11" Type="http://schemas.openxmlformats.org/officeDocument/2006/relationships/image" Target="../media/image86.png"/><Relationship Id="rId5" Type="http://schemas.openxmlformats.org/officeDocument/2006/relationships/image" Target="../media/image81.png"/><Relationship Id="rId10"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84.png"/><Relationship Id="rId1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0.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hyperlink" Target="http://www.corregidora.gob.mx/" TargetMode="Externa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png"/><Relationship Id="rId7"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www.corregidora.gob.mx/Transparencia/" TargetMode="External"/><Relationship Id="rId5" Type="http://schemas.openxmlformats.org/officeDocument/2006/relationships/hyperlink" Target="http://www.corregidora.gob.mx/portal/" TargetMode="External"/><Relationship Id="rId4" Type="http://schemas.microsoft.com/office/2007/relationships/hdphoto" Target="../media/hdphoto7.wdp"/><Relationship Id="rId9"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microsoft.com/office/2007/relationships/hdphoto" Target="../media/hdphoto7.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9.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microsoft.com/office/2007/relationships/hdphoto" Target="../media/hdphoto10.wdp"/><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1.png"/><Relationship Id="rId5" Type="http://schemas.microsoft.com/office/2007/relationships/hdphoto" Target="../media/hdphoto7.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microsoft.com/office/2007/relationships/hdphoto" Target="../media/hdphoto1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7.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1.png"/><Relationship Id="rId7" Type="http://schemas.microsoft.com/office/2007/relationships/hdphoto" Target="../media/hdphoto13.wdp"/><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15.wdp"/><Relationship Id="rId5" Type="http://schemas.microsoft.com/office/2007/relationships/hdphoto" Target="../media/hdphoto7.wdp"/><Relationship Id="rId10" Type="http://schemas.openxmlformats.org/officeDocument/2006/relationships/image" Target="../media/image19.png"/><Relationship Id="rId4" Type="http://schemas.openxmlformats.org/officeDocument/2006/relationships/image" Target="../media/image8.png"/><Relationship Id="rId9" Type="http://schemas.microsoft.com/office/2007/relationships/hdphoto" Target="../media/hdphoto14.wdp"/><Relationship Id="rId14" Type="http://schemas.microsoft.com/office/2007/relationships/hdphoto" Target="../media/hdphoto16.wdp"/></Relationships>
</file>

<file path=ppt/slides/_rels/slide8.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19.wdp"/><Relationship Id="rId4" Type="http://schemas.microsoft.com/office/2007/relationships/hdphoto" Target="../media/hdphoto7.wdp"/><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0.wdp"/><Relationship Id="rId5" Type="http://schemas.openxmlformats.org/officeDocument/2006/relationships/image" Target="../media/image26.png"/><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rgbClr val="D7BEEB">
                <a:alpha val="0"/>
              </a:srgbClr>
            </a:gs>
            <a:gs pos="44000">
              <a:srgbClr val="E1CEF0"/>
            </a:gs>
            <a:gs pos="32000">
              <a:srgbClr val="D2B6E9"/>
            </a:gs>
            <a:gs pos="63000">
              <a:srgbClr val="BD92DE"/>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7" name="Rectángulo 6"/>
          <p:cNvSpPr/>
          <p:nvPr/>
        </p:nvSpPr>
        <p:spPr>
          <a:xfrm>
            <a:off x="6943725" y="6549539"/>
            <a:ext cx="5248275" cy="313104"/>
          </a:xfrm>
          <a:prstGeom prst="rect">
            <a:avLst/>
          </a:prstGeom>
          <a:solidFill>
            <a:srgbClr val="97C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ángulo 9"/>
          <p:cNvSpPr/>
          <p:nvPr/>
        </p:nvSpPr>
        <p:spPr>
          <a:xfrm>
            <a:off x="6943725" y="234158"/>
            <a:ext cx="5260204" cy="6254783"/>
          </a:xfrm>
          <a:prstGeom prst="rect">
            <a:avLst/>
          </a:prstGeom>
          <a:gradFill flip="none" rotWithShape="1">
            <a:gsLst>
              <a:gs pos="56821">
                <a:schemeClr val="accent1">
                  <a:lumMod val="40000"/>
                  <a:lumOff val="60000"/>
                </a:schemeClr>
              </a:gs>
              <a:gs pos="24494">
                <a:srgbClr val="DDE5F4"/>
              </a:gs>
              <a:gs pos="0">
                <a:schemeClr val="accent5">
                  <a:lumMod val="5000"/>
                  <a:lumOff val="95000"/>
                </a:schemeClr>
              </a:gs>
              <a:gs pos="74000">
                <a:srgbClr val="B3C6E7"/>
              </a:gs>
              <a:gs pos="83000">
                <a:srgbClr val="CAD7EE"/>
              </a:gs>
              <a:gs pos="100000">
                <a:schemeClr val="accent5">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 name="Imagen 26"/>
          <p:cNvPicPr>
            <a:picLocks noChangeAspect="1"/>
          </p:cNvPicPr>
          <p:nvPr/>
        </p:nvPicPr>
        <p:blipFill rotWithShape="1">
          <a:blip r:embed="rId4"/>
          <a:srcRect t="54625" r="3498" b="39584"/>
          <a:stretch/>
        </p:blipFill>
        <p:spPr>
          <a:xfrm rot="5400000">
            <a:off x="5196278" y="4888258"/>
            <a:ext cx="3679090" cy="260394"/>
          </a:xfrm>
          <a:prstGeom prst="rect">
            <a:avLst/>
          </a:prstGeom>
          <a:ln>
            <a:noFill/>
          </a:ln>
          <a:effectLst>
            <a:outerShdw blurRad="190500" algn="tl" rotWithShape="0">
              <a:srgbClr val="000000">
                <a:alpha val="70000"/>
              </a:srgbClr>
            </a:outerShdw>
          </a:effectLst>
        </p:spPr>
      </p:pic>
      <p:pic>
        <p:nvPicPr>
          <p:cNvPr id="25" name="Imagen 24"/>
          <p:cNvPicPr>
            <a:picLocks noChangeAspect="1"/>
          </p:cNvPicPr>
          <p:nvPr/>
        </p:nvPicPr>
        <p:blipFill rotWithShape="1">
          <a:blip r:embed="rId4"/>
          <a:srcRect t="54625" b="39790"/>
          <a:stretch/>
        </p:blipFill>
        <p:spPr>
          <a:xfrm rot="16200000">
            <a:off x="5142283" y="1872982"/>
            <a:ext cx="3777829" cy="251140"/>
          </a:xfrm>
          <a:prstGeom prst="rect">
            <a:avLst/>
          </a:prstGeom>
          <a:ln>
            <a:noFill/>
          </a:ln>
          <a:effectLst>
            <a:outerShdw blurRad="190500" algn="tl" rotWithShape="0">
              <a:srgbClr val="000000">
                <a:alpha val="70000"/>
              </a:srgbClr>
            </a:outerShdw>
          </a:effectLst>
        </p:spPr>
      </p:pic>
      <p:grpSp>
        <p:nvGrpSpPr>
          <p:cNvPr id="28" name="Grupo 27"/>
          <p:cNvGrpSpPr/>
          <p:nvPr/>
        </p:nvGrpSpPr>
        <p:grpSpPr>
          <a:xfrm>
            <a:off x="11929" y="-14881"/>
            <a:ext cx="12192000" cy="249040"/>
            <a:chOff x="1" y="197671"/>
            <a:chExt cx="11014516" cy="307572"/>
          </a:xfrm>
        </p:grpSpPr>
        <p:pic>
          <p:nvPicPr>
            <p:cNvPr id="29" name="Imagen 28"/>
            <p:cNvPicPr>
              <a:picLocks noChangeAspect="1"/>
            </p:cNvPicPr>
            <p:nvPr/>
          </p:nvPicPr>
          <p:blipFill rotWithShape="1">
            <a:blip r:embed="rId4"/>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30" name="Imagen 29"/>
            <p:cNvPicPr>
              <a:picLocks noChangeAspect="1"/>
            </p:cNvPicPr>
            <p:nvPr/>
          </p:nvPicPr>
          <p:blipFill rotWithShape="1">
            <a:blip r:embed="rId4"/>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sp>
        <p:nvSpPr>
          <p:cNvPr id="11" name="Rectángulo 10"/>
          <p:cNvSpPr/>
          <p:nvPr/>
        </p:nvSpPr>
        <p:spPr>
          <a:xfrm>
            <a:off x="2972321" y="6181540"/>
            <a:ext cx="459712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FF33CC"/>
                </a:solidFill>
                <a:effectLst>
                  <a:outerShdw blurRad="50800" dist="38100" dir="2700000" algn="tl" rotWithShape="0">
                    <a:prstClr val="black">
                      <a:alpha val="40000"/>
                    </a:prstClr>
                  </a:outerShdw>
                </a:effectLst>
                <a:uLnTx/>
                <a:uFillTx/>
                <a:latin typeface="Calibri" panose="020F0502020204030204"/>
                <a:ea typeface="+mn-ea"/>
                <a:cs typeface="+mn-cs"/>
              </a:rPr>
              <a:t>Municipio de Corregidora, Querétaro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sng"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 www.corregidora.gob.mx</a:t>
            </a:r>
          </a:p>
        </p:txBody>
      </p:sp>
      <p:sp>
        <p:nvSpPr>
          <p:cNvPr id="2" name="Nube 1"/>
          <p:cNvSpPr/>
          <p:nvPr/>
        </p:nvSpPr>
        <p:spPr>
          <a:xfrm rot="10800000">
            <a:off x="2219967" y="2329143"/>
            <a:ext cx="6721810" cy="3298574"/>
          </a:xfrm>
          <a:prstGeom prst="clou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CuadroTexto 18"/>
          <p:cNvSpPr txBox="1"/>
          <p:nvPr/>
        </p:nvSpPr>
        <p:spPr>
          <a:xfrm>
            <a:off x="2995042" y="3186817"/>
            <a:ext cx="5422123" cy="15224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02060"/>
                </a:solidFill>
                <a:effectLst/>
                <a:uLnTx/>
                <a:uFillTx/>
                <a:latin typeface="Arial Rounded MT Bold" panose="020F0704030504030204" pitchFamily="34" charset="0"/>
                <a:ea typeface="+mn-ea"/>
                <a:cs typeface="+mn-cs"/>
              </a:rPr>
              <a:t>PRESUPUESTO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02060"/>
                </a:solidFill>
                <a:effectLst/>
                <a:uLnTx/>
                <a:uFillTx/>
                <a:latin typeface="Arial Rounded MT Bold" panose="020F0704030504030204" pitchFamily="34" charset="0"/>
                <a:ea typeface="+mn-ea"/>
                <a:cs typeface="+mn-cs"/>
              </a:rPr>
              <a:t>CIUDADANO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2060"/>
                </a:solidFill>
                <a:effectLst/>
                <a:uLnTx/>
                <a:uFillTx/>
                <a:latin typeface="Arial Rounded MT Bold" panose="020F0704030504030204" pitchFamily="34" charset="0"/>
                <a:ea typeface="+mn-ea"/>
                <a:cs typeface="+mn-cs"/>
              </a:rPr>
              <a:t>MUNICIPIO DE CORREGIDORA, QUERÉTARO</a:t>
            </a:r>
            <a:endParaRPr kumimoji="0" lang="es-MX" sz="1800" b="1" i="0" u="none" strike="noStrike" kern="1200" cap="none" spc="0" normalizeH="0" baseline="0" noProof="0" dirty="0">
              <a:ln>
                <a:noFill/>
              </a:ln>
              <a:solidFill>
                <a:srgbClr val="002060"/>
              </a:solidFill>
              <a:effectLst/>
              <a:uLnTx/>
              <a:uFillTx/>
              <a:latin typeface="Arial Rounded MT Bold" panose="020F0704030504030204" pitchFamily="34" charset="0"/>
              <a:ea typeface="+mn-ea"/>
              <a:cs typeface="+mn-cs"/>
            </a:endParaRPr>
          </a:p>
        </p:txBody>
      </p:sp>
      <p:pic>
        <p:nvPicPr>
          <p:cNvPr id="37" name="Imagen 3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325" b="100000" l="323" r="75135">
                        <a14:foregroundMark x1="24595" y1="30507" x2="38011" y2="33041"/>
                        <a14:foregroundMark x1="40366" y1="38650" x2="27018" y2="40123"/>
                        <a14:foregroundMark x1="34230" y1="30061" x2="30571" y2="30061"/>
                        <a14:foregroundMark x1="57266" y1="97669" x2="4413" y2="92515"/>
                        <a14:foregroundMark x1="62110" y1="97178" x2="44133" y2="45031"/>
                        <a14:foregroundMark x1="37998" y1="95583" x2="33369" y2="58650"/>
                        <a14:foregroundMark x1="21313" y1="90675" x2="21313" y2="57914"/>
                        <a14:foregroundMark x1="41765" y1="39141" x2="30140" y2="43436"/>
                        <a14:foregroundMark x1="50915" y1="57914" x2="18084" y2="57055"/>
                        <a14:foregroundMark x1="51130" y1="62699" x2="7535" y2="61718"/>
                        <a14:foregroundMark x1="54682" y1="66380" x2="9257" y2="66135"/>
                        <a14:foregroundMark x1="50700" y1="71166" x2="3337" y2="70920"/>
                        <a14:foregroundMark x1="53391" y1="76319" x2="4844" y2="75337"/>
                        <a14:foregroundMark x1="54252" y1="75828" x2="29925" y2="74601"/>
                        <a14:foregroundMark x1="55544" y1="80736" x2="3122" y2="81963"/>
                        <a14:foregroundMark x1="55328" y1="79387" x2="323" y2="78896"/>
                        <a14:foregroundMark x1="40581" y1="84049" x2="6459" y2="82209"/>
                        <a14:foregroundMark x1="57912" y1="87975" x2="4844" y2="89448"/>
                        <a14:foregroundMark x1="17115" y1="83804" x2="5059" y2="87975"/>
                        <a14:foregroundMark x1="12594" y1="84049" x2="3122" y2="84049"/>
                        <a14:foregroundMark x1="16900" y1="87975" x2="5813" y2="87975"/>
                        <a14:foregroundMark x1="60603" y1="92270" x2="7535" y2="93252"/>
                        <a14:foregroundMark x1="43488" y1="97178" x2="1184" y2="97178"/>
                        <a14:foregroundMark x1="24749" y1="30604" x2="23593" y2="34893"/>
                        <a14:foregroundMark x1="18504" y1="57700" x2="11103" y2="57700"/>
                        <a14:foregroundMark x1="8790" y1="66862" x2="5937" y2="66862"/>
                        <a14:foregroundMark x1="15035" y1="79630" x2="1696" y2="79337"/>
                      </a14:backgroundRemoval>
                    </a14:imgEffect>
                    <a14:imgEffect>
                      <a14:colorTemperature colorTemp="8800"/>
                    </a14:imgEffect>
                  </a14:imgLayer>
                </a14:imgProps>
              </a:ext>
              <a:ext uri="{28A0092B-C50C-407E-A947-70E740481C1C}">
                <a14:useLocalDpi xmlns:a14="http://schemas.microsoft.com/office/drawing/2010/main" val="0"/>
              </a:ext>
            </a:extLst>
          </a:blip>
          <a:srcRect t="25613" r="25330"/>
          <a:stretch/>
        </p:blipFill>
        <p:spPr>
          <a:xfrm flipH="1">
            <a:off x="9662987" y="3864424"/>
            <a:ext cx="2499477" cy="2324016"/>
          </a:xfrm>
          <a:prstGeom prst="rect">
            <a:avLst/>
          </a:prstGeom>
        </p:spPr>
      </p:pic>
      <p:grpSp>
        <p:nvGrpSpPr>
          <p:cNvPr id="39" name="Grupo 38"/>
          <p:cNvGrpSpPr/>
          <p:nvPr/>
        </p:nvGrpSpPr>
        <p:grpSpPr>
          <a:xfrm>
            <a:off x="694515" y="1894209"/>
            <a:ext cx="2865988" cy="4655330"/>
            <a:chOff x="3421606" y="255832"/>
            <a:chExt cx="3127301" cy="5114925"/>
          </a:xfrm>
        </p:grpSpPr>
        <p:pic>
          <p:nvPicPr>
            <p:cNvPr id="40" name="Imagen 39"/>
            <p:cNvPicPr>
              <a:picLocks noChangeAspect="1"/>
            </p:cNvPicPr>
            <p:nvPr/>
          </p:nvPicPr>
          <p:blipFill rotWithShape="1">
            <a:blip r:embed="rId7">
              <a:extLst>
                <a:ext uri="{BEBA8EAE-BF5A-486C-A8C5-ECC9F3942E4B}">
                  <a14:imgProps xmlns:a14="http://schemas.microsoft.com/office/drawing/2010/main">
                    <a14:imgLayer r:embed="rId8">
                      <a14:imgEffect>
                        <a14:backgroundRemoval t="186" b="100000" l="0" r="100000">
                          <a14:backgroundMark x1="38123" y1="1676" x2="76246" y2="2235"/>
                          <a14:backgroundMark x1="65982" y1="4097" x2="87683" y2="13594"/>
                          <a14:backgroundMark x1="74780" y1="13966" x2="86217" y2="17505"/>
                          <a14:backgroundMark x1="89736" y1="28305" x2="95308" y2="23650"/>
                          <a14:backgroundMark x1="91202" y1="35940" x2="97947" y2="34078"/>
                          <a14:backgroundMark x1="92082" y1="38920" x2="97361" y2="44507"/>
                          <a14:backgroundMark x1="87683" y1="53259" x2="92375" y2="61080"/>
                          <a14:backgroundMark x1="87390" y1="65736" x2="91496" y2="76909"/>
                          <a14:backgroundMark x1="88563" y1="81378" x2="92669" y2="91061"/>
                          <a14:backgroundMark x1="10850" y1="79516" x2="19941" y2="91993"/>
                          <a14:backgroundMark x1="24340" y1="94041" x2="55718" y2="94413"/>
                          <a14:backgroundMark x1="5572" y1="31471" x2="10264" y2="71695"/>
                          <a14:backgroundMark x1="7331" y1="4469" x2="6452" y2="14339"/>
                          <a14:backgroundMark x1="24047" y1="931" x2="32258" y2="931"/>
                        </a14:backgroundRemoval>
                      </a14:imgEffect>
                      <a14:imgEffect>
                        <a14:sharpenSoften amount="50000"/>
                      </a14:imgEffect>
                      <a14:imgEffect>
                        <a14:saturation sat="400000"/>
                      </a14:imgEffect>
                    </a14:imgLayer>
                  </a14:imgProps>
                </a:ext>
              </a:extLst>
            </a:blip>
            <a:srcRect l="2978" t="-688" r="4342" b="688"/>
            <a:stretch/>
          </p:blipFill>
          <p:spPr>
            <a:xfrm>
              <a:off x="3421606" y="255832"/>
              <a:ext cx="3127301" cy="5114925"/>
            </a:xfrm>
            <a:prstGeom prst="rect">
              <a:avLst/>
            </a:prstGeom>
          </p:spPr>
        </p:pic>
        <p:pic>
          <p:nvPicPr>
            <p:cNvPr id="41" name="Imagen 40"/>
            <p:cNvPicPr>
              <a:picLocks noChangeAspect="1"/>
            </p:cNvPicPr>
            <p:nvPr/>
          </p:nvPicPr>
          <p:blipFill>
            <a:blip r:embed="rId9">
              <a:extLst>
                <a:ext uri="{BEBA8EAE-BF5A-486C-A8C5-ECC9F3942E4B}">
                  <a14:imgProps xmlns:a14="http://schemas.microsoft.com/office/drawing/2010/main">
                    <a14:imgLayer r:embed="rId10">
                      <a14:imgEffect>
                        <a14:backgroundRemoval t="3353" b="97122" l="3217" r="91084">
                          <a14:foregroundMark x1="16704" y1="39621" x2="17325" y2="52828"/>
                          <a14:foregroundMark x1="13205" y1="65865" x2="19865" y2="65865"/>
                          <a14:foregroundMark x1="33634" y1="91940" x2="81208" y2="91365"/>
                          <a14:foregroundMark x1="85666" y1="90789" x2="85666" y2="90789"/>
                          <a14:foregroundMark x1="86625" y1="88114" x2="86625" y2="88114"/>
                          <a14:foregroundMark x1="18905" y1="88689" x2="45090" y2="92313"/>
                          <a14:foregroundMark x1="25000" y1="90992" x2="62980" y2="95191"/>
                          <a14:foregroundMark x1="60440" y1="94243" x2="85045" y2="90213"/>
                          <a14:foregroundMark x1="16535" y1="38774" x2="17664" y2="42431"/>
                          <a14:foregroundMark x1="17664" y1="39688" x2="17664" y2="38537"/>
                          <a14:foregroundMark x1="55248" y1="95733" x2="27709" y2="92990"/>
                        </a14:backgroundRemoval>
                      </a14:imgEffect>
                    </a14:imgLayer>
                  </a14:imgProps>
                </a:ext>
              </a:extLst>
            </a:blip>
            <a:stretch>
              <a:fillRect/>
            </a:stretch>
          </p:blipFill>
          <p:spPr>
            <a:xfrm flipH="1">
              <a:off x="4527892" y="1885801"/>
              <a:ext cx="1362425" cy="2325019"/>
            </a:xfrm>
            <a:prstGeom prst="rect">
              <a:avLst/>
            </a:prstGeom>
          </p:spPr>
        </p:pic>
      </p:grpSp>
      <p:pic>
        <p:nvPicPr>
          <p:cNvPr id="42" name="Picture 2" descr="No hay ninguna descripción de la foto disponible."/>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21458" y1="68958" x2="21458" y2="68958"/>
                        <a14:foregroundMark x1="26354" y1="68750" x2="26354" y2="68750"/>
                        <a14:foregroundMark x1="32396" y1="71563" x2="32396" y2="71563"/>
                        <a14:foregroundMark x1="38229" y1="70833" x2="38229" y2="70833"/>
                        <a14:foregroundMark x1="44271" y1="70521" x2="44271" y2="70521"/>
                        <a14:foregroundMark x1="48750" y1="70833" x2="48750" y2="70833"/>
                        <a14:foregroundMark x1="56563" y1="71042" x2="56563" y2="71042"/>
                        <a14:foregroundMark x1="58958" y1="72083" x2="58958" y2="72083"/>
                        <a14:foregroundMark x1="68646" y1="69271" x2="68646" y2="69271"/>
                        <a14:foregroundMark x1="71771" y1="69792" x2="71771" y2="69792"/>
                        <a14:foregroundMark x1="77813" y1="71042" x2="77813" y2="71042"/>
                        <a14:foregroundMark x1="66042" y1="78438" x2="66042" y2="78438"/>
                        <a14:foregroundMark x1="62917" y1="78438" x2="62917" y2="78438"/>
                        <a14:foregroundMark x1="58958" y1="79167" x2="58958" y2="79167"/>
                        <a14:foregroundMark x1="54792" y1="78646" x2="54792" y2="78646"/>
                        <a14:foregroundMark x1="51042" y1="79479" x2="51042" y2="79479"/>
                        <a14:foregroundMark x1="50833" y1="76042" x2="50833" y2="76042"/>
                        <a14:foregroundMark x1="47188" y1="79479" x2="47188" y2="79479"/>
                        <a14:foregroundMark x1="43229" y1="79167" x2="43229" y2="79167"/>
                        <a14:foregroundMark x1="39479" y1="79688" x2="39479" y2="79688"/>
                        <a14:foregroundMark x1="34792" y1="80208" x2="34792" y2="80208"/>
                        <a14:foregroundMark x1="42917" y1="81042" x2="42917" y2="81042"/>
                        <a14:foregroundMark x1="51354" y1="73646" x2="51354" y2="73646"/>
                        <a14:foregroundMark x1="59479" y1="71875" x2="59479" y2="71875"/>
                        <a14:foregroundMark x1="63646" y1="72604" x2="63646" y2="72604"/>
                        <a14:foregroundMark x1="66875" y1="73438" x2="66875" y2="73438"/>
                        <a14:foregroundMark x1="71250" y1="72396" x2="71250" y2="72396"/>
                        <a14:foregroundMark x1="78333" y1="70000" x2="78333" y2="70000"/>
                        <a14:foregroundMark x1="74688" y1="72604" x2="74688" y2="72604"/>
                        <a14:foregroundMark x1="53125" y1="71875" x2="53125" y2="71875"/>
                        <a14:foregroundMark x1="40000" y1="70521" x2="40000" y2="70521"/>
                        <a14:foregroundMark x1="36354" y1="70313" x2="36354" y2="70313"/>
                        <a14:foregroundMark x1="45313" y1="70313" x2="45313" y2="70313"/>
                        <a14:foregroundMark x1="41667" y1="71354" x2="41667" y2="71354"/>
                        <a14:foregroundMark x1="43438" y1="77604" x2="43438" y2="77604"/>
                        <a14:backgroundMark x1="34271" y1="79688" x2="34271" y2="79688"/>
                        <a14:backgroundMark x1="61354" y1="70313" x2="61354" y2="70313"/>
                        <a14:backgroundMark x1="34271" y1="69792" x2="34271" y2="69792"/>
                        <a14:backgroundMark x1="79688" y1="70521" x2="79688" y2="70521"/>
                      </a14:backgroundRemoval>
                    </a14:imgEffect>
                    <a14:imgEffect>
                      <a14:saturation sat="400000"/>
                    </a14:imgEffect>
                  </a14:imgLayer>
                </a14:imgProps>
              </a:ext>
              <a:ext uri="{28A0092B-C50C-407E-A947-70E740481C1C}">
                <a14:useLocalDpi xmlns:a14="http://schemas.microsoft.com/office/drawing/2010/main" val="0"/>
              </a:ext>
            </a:extLst>
          </a:blip>
          <a:srcRect b="35579"/>
          <a:stretch/>
        </p:blipFill>
        <p:spPr bwMode="auto">
          <a:xfrm>
            <a:off x="3991208" y="1427792"/>
            <a:ext cx="3032817" cy="1574903"/>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p:cNvPicPr>
            <a:picLocks noChangeAspect="1"/>
          </p:cNvPicPr>
          <p:nvPr/>
        </p:nvPicPr>
        <p:blipFill rotWithShape="1">
          <a:blip r:embed="rId13">
            <a:extLst>
              <a:ext uri="{BEBA8EAE-BF5A-486C-A8C5-ECC9F3942E4B}">
                <a14:imgProps xmlns:a14="http://schemas.microsoft.com/office/drawing/2010/main">
                  <a14:imgLayer r:embed="rId14">
                    <a14:imgEffect>
                      <a14:backgroundRemoval t="8949" b="100000" l="0" r="89936">
                        <a14:backgroundMark x1="3834" y1="40045" x2="5591" y2="55928"/>
                        <a14:backgroundMark x1="12780" y1="36242" x2="13099" y2="65996"/>
                        <a14:backgroundMark x1="13419" y1="35123" x2="47764" y2="42058"/>
                        <a14:backgroundMark x1="41054" y1="24832" x2="41534" y2="55034"/>
                        <a14:backgroundMark x1="43770" y1="32438" x2="45208" y2="69128"/>
                        <a14:backgroundMark x1="30990" y1="78523" x2="44409" y2="73602"/>
                        <a14:backgroundMark x1="46645" y1="70694" x2="55431" y2="68904"/>
                        <a14:backgroundMark x1="53994" y1="68456" x2="53195" y2="56152"/>
                        <a14:backgroundMark x1="50799" y1="65324" x2="46645" y2="45414"/>
                        <a14:backgroundMark x1="54153" y1="61298" x2="54153" y2="57271"/>
                        <a14:backgroundMark x1="58147" y1="64430" x2="53355" y2="48770"/>
                        <a14:backgroundMark x1="24760" y1="87025" x2="23003" y2="65548"/>
                        <a14:backgroundMark x1="18371" y1="77405" x2="12300" y2="59955"/>
                        <a14:backgroundMark x1="2396" y1="73154" x2="4792" y2="55034"/>
                        <a14:backgroundMark x1="4792" y1="76063" x2="8626" y2="60403"/>
                        <a14:backgroundMark x1="22843" y1="33333" x2="42971" y2="35123"/>
                        <a14:backgroundMark x1="46645" y1="76510" x2="49361" y2="71141"/>
                        <a14:backgroundMark x1="46645" y1="22819" x2="84026" y2="61745"/>
                        <a14:backgroundMark x1="59744" y1="17450" x2="88339" y2="44519"/>
                        <a14:backgroundMark x1="40256" y1="24161" x2="49681" y2="15436"/>
                        <a14:backgroundMark x1="43291" y1="33557" x2="63099" y2="23490"/>
                        <a14:backgroundMark x1="43930" y1="39374" x2="73003" y2="39821"/>
                        <a14:backgroundMark x1="56230" y1="53915" x2="84345" y2="49664"/>
                        <a14:backgroundMark x1="59744" y1="61745" x2="82109" y2="58166"/>
                        <a14:backgroundMark x1="9105" y1="59284" x2="11981" y2="63982"/>
                        <a14:backgroundMark x1="70128" y1="63535" x2="85623" y2="70917"/>
                        <a14:backgroundMark x1="28115" y1="83221" x2="28115" y2="83221"/>
                        <a14:backgroundMark x1="25879" y1="88143" x2="25879" y2="88143"/>
                        <a14:backgroundMark x1="51917" y1="72260" x2="51278" y2="73378"/>
                        <a14:backgroundMark x1="50639" y1="74720" x2="50639" y2="74720"/>
                      </a14:backgroundRemoval>
                    </a14:imgEffect>
                    <a14:imgEffect>
                      <a14:saturation sat="400000"/>
                    </a14:imgEffect>
                  </a14:imgLayer>
                </a14:imgProps>
              </a:ext>
            </a:extLst>
          </a:blip>
          <a:srcRect t="62233" r="14460" b="1"/>
          <a:stretch/>
        </p:blipFill>
        <p:spPr>
          <a:xfrm flipH="1">
            <a:off x="7019924" y="4755861"/>
            <a:ext cx="5172075" cy="1888301"/>
          </a:xfrm>
          <a:prstGeom prst="rect">
            <a:avLst/>
          </a:prstGeom>
          <a:ln>
            <a:noFill/>
          </a:ln>
          <a:effectLst>
            <a:outerShdw blurRad="190500" algn="tl" rotWithShape="0">
              <a:srgbClr val="000000">
                <a:alpha val="70000"/>
              </a:srgbClr>
            </a:outerShdw>
          </a:effectLst>
        </p:spPr>
      </p:pic>
      <p:pic>
        <p:nvPicPr>
          <p:cNvPr id="33" name="Imagen 32"/>
          <p:cNvPicPr>
            <a:picLocks noChangeAspect="1"/>
          </p:cNvPicPr>
          <p:nvPr/>
        </p:nvPicPr>
        <p:blipFill>
          <a:blip r:embed="rId15">
            <a:extLst>
              <a:ext uri="{BEBA8EAE-BF5A-486C-A8C5-ECC9F3942E4B}">
                <a14:imgProps xmlns:a14="http://schemas.microsoft.com/office/drawing/2010/main">
                  <a14:imgLayer r:embed="rId16">
                    <a14:imgEffect>
                      <a14:backgroundRemoval t="0" b="97884" l="0" r="100000">
                        <a14:foregroundMark x1="3931" y1="30159" x2="18305" y2="28042"/>
                        <a14:foregroundMark x1="28993" y1="48677" x2="36118" y2="47090"/>
                        <a14:foregroundMark x1="40786" y1="87302" x2="48157" y2="80423"/>
                        <a14:foregroundMark x1="51720" y1="54497" x2="59951" y2="50265"/>
                        <a14:foregroundMark x1="41523" y1="24339" x2="47052" y2="20106"/>
                        <a14:foregroundMark x1="75676" y1="37037" x2="82555" y2="35450"/>
                        <a14:foregroundMark x1="79853" y1="81481" x2="92998" y2="78836"/>
                        <a14:foregroundMark x1="59214" y1="81481" x2="64619" y2="77778"/>
                      </a14:backgroundRemoval>
                    </a14:imgEffect>
                  </a14:imgLayer>
                </a14:imgProps>
              </a:ext>
            </a:extLst>
          </a:blip>
          <a:stretch>
            <a:fillRect/>
          </a:stretch>
        </p:blipFill>
        <p:spPr>
          <a:xfrm>
            <a:off x="7156768" y="740540"/>
            <a:ext cx="4962574" cy="1152244"/>
          </a:xfrm>
          <a:prstGeom prst="rect">
            <a:avLst/>
          </a:prstGeom>
        </p:spPr>
      </p:pic>
    </p:spTree>
    <p:extLst>
      <p:ext uri="{BB962C8B-B14F-4D97-AF65-F5344CB8AC3E}">
        <p14:creationId xmlns:p14="http://schemas.microsoft.com/office/powerpoint/2010/main" val="28006248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3" name="Grupo 2"/>
          <p:cNvGrpSpPr/>
          <p:nvPr/>
        </p:nvGrpSpPr>
        <p:grpSpPr>
          <a:xfrm>
            <a:off x="2125550" y="3330795"/>
            <a:ext cx="6940194" cy="3666392"/>
            <a:chOff x="2078021" y="3191608"/>
            <a:chExt cx="6940194" cy="3666392"/>
          </a:xfrm>
        </p:grpSpPr>
        <p:sp>
          <p:nvSpPr>
            <p:cNvPr id="14" name="Google Shape;8011;p107"/>
            <p:cNvSpPr/>
            <p:nvPr/>
          </p:nvSpPr>
          <p:spPr>
            <a:xfrm rot="14641848" flipH="1">
              <a:off x="2701500" y="3731917"/>
              <a:ext cx="1567759" cy="2814717"/>
            </a:xfrm>
            <a:custGeom>
              <a:avLst/>
              <a:gdLst/>
              <a:ahLst/>
              <a:cxnLst/>
              <a:rect l="l" t="t" r="r" b="b"/>
              <a:pathLst>
                <a:path w="68462" h="87097" extrusionOk="0">
                  <a:moveTo>
                    <a:pt x="38749" y="20088"/>
                  </a:moveTo>
                  <a:lnTo>
                    <a:pt x="38749" y="20088"/>
                  </a:lnTo>
                  <a:cubicBezTo>
                    <a:pt x="38711" y="20104"/>
                    <a:pt x="38665" y="20121"/>
                    <a:pt x="38598" y="20138"/>
                  </a:cubicBezTo>
                  <a:lnTo>
                    <a:pt x="38082" y="20300"/>
                  </a:lnTo>
                  <a:cubicBezTo>
                    <a:pt x="38137" y="20273"/>
                    <a:pt x="38191" y="20246"/>
                    <a:pt x="38245" y="20219"/>
                  </a:cubicBezTo>
                  <a:lnTo>
                    <a:pt x="38749" y="20088"/>
                  </a:lnTo>
                  <a:close/>
                  <a:moveTo>
                    <a:pt x="10986" y="19595"/>
                  </a:moveTo>
                  <a:cubicBezTo>
                    <a:pt x="10199" y="20273"/>
                    <a:pt x="9928" y="20517"/>
                    <a:pt x="8517" y="21792"/>
                  </a:cubicBezTo>
                  <a:cubicBezTo>
                    <a:pt x="9304" y="21006"/>
                    <a:pt x="10118" y="20273"/>
                    <a:pt x="10986" y="19595"/>
                  </a:cubicBezTo>
                  <a:close/>
                  <a:moveTo>
                    <a:pt x="8409" y="22172"/>
                  </a:moveTo>
                  <a:lnTo>
                    <a:pt x="8273" y="22308"/>
                  </a:lnTo>
                  <a:lnTo>
                    <a:pt x="7679" y="22848"/>
                  </a:lnTo>
                  <a:lnTo>
                    <a:pt x="7679" y="22848"/>
                  </a:lnTo>
                  <a:cubicBezTo>
                    <a:pt x="7859" y="22670"/>
                    <a:pt x="8039" y="22515"/>
                    <a:pt x="8219" y="22335"/>
                  </a:cubicBezTo>
                  <a:lnTo>
                    <a:pt x="8409" y="22172"/>
                  </a:lnTo>
                  <a:close/>
                  <a:moveTo>
                    <a:pt x="8626" y="21819"/>
                  </a:moveTo>
                  <a:cubicBezTo>
                    <a:pt x="8138" y="22253"/>
                    <a:pt x="7649" y="22687"/>
                    <a:pt x="6754" y="23582"/>
                  </a:cubicBezTo>
                  <a:cubicBezTo>
                    <a:pt x="7487" y="22823"/>
                    <a:pt x="7921" y="22389"/>
                    <a:pt x="8192" y="22145"/>
                  </a:cubicBezTo>
                  <a:cubicBezTo>
                    <a:pt x="8327" y="22036"/>
                    <a:pt x="8463" y="21928"/>
                    <a:pt x="8626" y="21819"/>
                  </a:cubicBezTo>
                  <a:close/>
                  <a:moveTo>
                    <a:pt x="7677" y="22796"/>
                  </a:moveTo>
                  <a:lnTo>
                    <a:pt x="7677" y="22796"/>
                  </a:lnTo>
                  <a:lnTo>
                    <a:pt x="7677" y="22796"/>
                  </a:lnTo>
                  <a:cubicBezTo>
                    <a:pt x="7323" y="23149"/>
                    <a:pt x="6971" y="23502"/>
                    <a:pt x="6641" y="23855"/>
                  </a:cubicBezTo>
                  <a:lnTo>
                    <a:pt x="6641" y="23855"/>
                  </a:lnTo>
                  <a:cubicBezTo>
                    <a:pt x="6960" y="23485"/>
                    <a:pt x="7305" y="23140"/>
                    <a:pt x="7677" y="22796"/>
                  </a:cubicBezTo>
                  <a:close/>
                  <a:moveTo>
                    <a:pt x="6076" y="24288"/>
                  </a:moveTo>
                  <a:lnTo>
                    <a:pt x="6022" y="24342"/>
                  </a:lnTo>
                  <a:lnTo>
                    <a:pt x="6022" y="24342"/>
                  </a:lnTo>
                  <a:lnTo>
                    <a:pt x="6022" y="24342"/>
                  </a:lnTo>
                  <a:lnTo>
                    <a:pt x="6076" y="24288"/>
                  </a:lnTo>
                  <a:close/>
                  <a:moveTo>
                    <a:pt x="5975" y="24396"/>
                  </a:moveTo>
                  <a:lnTo>
                    <a:pt x="5859" y="24559"/>
                  </a:lnTo>
                  <a:lnTo>
                    <a:pt x="5859" y="24532"/>
                  </a:lnTo>
                  <a:lnTo>
                    <a:pt x="5975" y="24396"/>
                  </a:lnTo>
                  <a:close/>
                  <a:moveTo>
                    <a:pt x="5267" y="25585"/>
                  </a:moveTo>
                  <a:lnTo>
                    <a:pt x="5235" y="25617"/>
                  </a:lnTo>
                  <a:lnTo>
                    <a:pt x="5235" y="25617"/>
                  </a:lnTo>
                  <a:lnTo>
                    <a:pt x="5267" y="25585"/>
                  </a:lnTo>
                  <a:close/>
                  <a:moveTo>
                    <a:pt x="5515" y="25090"/>
                  </a:moveTo>
                  <a:cubicBezTo>
                    <a:pt x="5526" y="25090"/>
                    <a:pt x="5497" y="25132"/>
                    <a:pt x="5398" y="25264"/>
                  </a:cubicBezTo>
                  <a:cubicBezTo>
                    <a:pt x="5290" y="25372"/>
                    <a:pt x="5154" y="25535"/>
                    <a:pt x="4964" y="25834"/>
                  </a:cubicBezTo>
                  <a:cubicBezTo>
                    <a:pt x="4747" y="26105"/>
                    <a:pt x="4476" y="26457"/>
                    <a:pt x="4123" y="26973"/>
                  </a:cubicBezTo>
                  <a:cubicBezTo>
                    <a:pt x="4747" y="26023"/>
                    <a:pt x="5073" y="25617"/>
                    <a:pt x="5452" y="25128"/>
                  </a:cubicBezTo>
                  <a:cubicBezTo>
                    <a:pt x="5484" y="25107"/>
                    <a:pt x="5508" y="25090"/>
                    <a:pt x="5515" y="25090"/>
                  </a:cubicBezTo>
                  <a:close/>
                  <a:moveTo>
                    <a:pt x="54791" y="29197"/>
                  </a:moveTo>
                  <a:lnTo>
                    <a:pt x="54953" y="29251"/>
                  </a:lnTo>
                  <a:lnTo>
                    <a:pt x="55089" y="29305"/>
                  </a:lnTo>
                  <a:lnTo>
                    <a:pt x="54791" y="29197"/>
                  </a:lnTo>
                  <a:close/>
                  <a:moveTo>
                    <a:pt x="45650" y="30146"/>
                  </a:moveTo>
                  <a:cubicBezTo>
                    <a:pt x="45507" y="30187"/>
                    <a:pt x="45364" y="30228"/>
                    <a:pt x="45222" y="30280"/>
                  </a:cubicBezTo>
                  <a:lnTo>
                    <a:pt x="45222" y="30280"/>
                  </a:lnTo>
                  <a:cubicBezTo>
                    <a:pt x="45363" y="30234"/>
                    <a:pt x="45506" y="30189"/>
                    <a:pt x="45650" y="30146"/>
                  </a:cubicBezTo>
                  <a:close/>
                  <a:moveTo>
                    <a:pt x="3310" y="28220"/>
                  </a:moveTo>
                  <a:lnTo>
                    <a:pt x="3310" y="28220"/>
                  </a:lnTo>
                  <a:cubicBezTo>
                    <a:pt x="3120" y="28573"/>
                    <a:pt x="2930" y="28899"/>
                    <a:pt x="2767" y="29278"/>
                  </a:cubicBezTo>
                  <a:cubicBezTo>
                    <a:pt x="2577" y="29631"/>
                    <a:pt x="2414" y="29984"/>
                    <a:pt x="2279" y="30336"/>
                  </a:cubicBezTo>
                  <a:lnTo>
                    <a:pt x="2197" y="30526"/>
                  </a:lnTo>
                  <a:cubicBezTo>
                    <a:pt x="2306" y="30173"/>
                    <a:pt x="2442" y="29875"/>
                    <a:pt x="2631" y="29495"/>
                  </a:cubicBezTo>
                  <a:cubicBezTo>
                    <a:pt x="2713" y="29305"/>
                    <a:pt x="2821" y="29116"/>
                    <a:pt x="2930" y="28899"/>
                  </a:cubicBezTo>
                  <a:cubicBezTo>
                    <a:pt x="3038" y="28709"/>
                    <a:pt x="3174" y="28465"/>
                    <a:pt x="3310" y="28220"/>
                  </a:cubicBezTo>
                  <a:close/>
                  <a:moveTo>
                    <a:pt x="50625" y="28637"/>
                  </a:moveTo>
                  <a:cubicBezTo>
                    <a:pt x="51222" y="28637"/>
                    <a:pt x="51819" y="28670"/>
                    <a:pt x="52414" y="28735"/>
                  </a:cubicBezTo>
                  <a:lnTo>
                    <a:pt x="52414" y="28735"/>
                  </a:lnTo>
                  <a:cubicBezTo>
                    <a:pt x="51885" y="28680"/>
                    <a:pt x="51352" y="28656"/>
                    <a:pt x="50821" y="28656"/>
                  </a:cubicBezTo>
                  <a:cubicBezTo>
                    <a:pt x="50497" y="28656"/>
                    <a:pt x="50174" y="28665"/>
                    <a:pt x="49854" y="28682"/>
                  </a:cubicBezTo>
                  <a:cubicBezTo>
                    <a:pt x="49529" y="28709"/>
                    <a:pt x="49230" y="28736"/>
                    <a:pt x="48905" y="28790"/>
                  </a:cubicBezTo>
                  <a:lnTo>
                    <a:pt x="48335" y="28817"/>
                  </a:lnTo>
                  <a:cubicBezTo>
                    <a:pt x="46328" y="29116"/>
                    <a:pt x="44375" y="29712"/>
                    <a:pt x="42531" y="30580"/>
                  </a:cubicBezTo>
                  <a:lnTo>
                    <a:pt x="42531" y="30580"/>
                  </a:lnTo>
                  <a:lnTo>
                    <a:pt x="42585" y="30553"/>
                  </a:lnTo>
                  <a:cubicBezTo>
                    <a:pt x="42992" y="30336"/>
                    <a:pt x="43372" y="30173"/>
                    <a:pt x="43860" y="29984"/>
                  </a:cubicBezTo>
                  <a:cubicBezTo>
                    <a:pt x="44538" y="29712"/>
                    <a:pt x="45216" y="29495"/>
                    <a:pt x="45894" y="29305"/>
                  </a:cubicBezTo>
                  <a:cubicBezTo>
                    <a:pt x="46599" y="29116"/>
                    <a:pt x="47332" y="28953"/>
                    <a:pt x="48064" y="28844"/>
                  </a:cubicBezTo>
                  <a:cubicBezTo>
                    <a:pt x="48913" y="28705"/>
                    <a:pt x="49769" y="28637"/>
                    <a:pt x="50625" y="28637"/>
                  </a:cubicBezTo>
                  <a:close/>
                  <a:moveTo>
                    <a:pt x="43387" y="30988"/>
                  </a:moveTo>
                  <a:lnTo>
                    <a:pt x="43387" y="30988"/>
                  </a:lnTo>
                  <a:cubicBezTo>
                    <a:pt x="43224" y="31063"/>
                    <a:pt x="43051" y="31133"/>
                    <a:pt x="42878" y="31205"/>
                  </a:cubicBezTo>
                  <a:lnTo>
                    <a:pt x="42878" y="31205"/>
                  </a:lnTo>
                  <a:cubicBezTo>
                    <a:pt x="43048" y="31128"/>
                    <a:pt x="43217" y="31055"/>
                    <a:pt x="43387" y="30988"/>
                  </a:cubicBezTo>
                  <a:close/>
                  <a:moveTo>
                    <a:pt x="41093" y="32072"/>
                  </a:moveTo>
                  <a:lnTo>
                    <a:pt x="40985" y="32153"/>
                  </a:lnTo>
                  <a:lnTo>
                    <a:pt x="40713" y="32289"/>
                  </a:lnTo>
                  <a:lnTo>
                    <a:pt x="40849" y="32208"/>
                  </a:lnTo>
                  <a:lnTo>
                    <a:pt x="41093" y="32072"/>
                  </a:lnTo>
                  <a:close/>
                  <a:moveTo>
                    <a:pt x="1411" y="32696"/>
                  </a:moveTo>
                  <a:lnTo>
                    <a:pt x="1357" y="32940"/>
                  </a:lnTo>
                  <a:cubicBezTo>
                    <a:pt x="1357" y="32962"/>
                    <a:pt x="1339" y="33002"/>
                    <a:pt x="1332" y="33002"/>
                  </a:cubicBezTo>
                  <a:cubicBezTo>
                    <a:pt x="1331" y="33002"/>
                    <a:pt x="1330" y="32999"/>
                    <a:pt x="1330" y="32994"/>
                  </a:cubicBezTo>
                  <a:lnTo>
                    <a:pt x="1384" y="32777"/>
                  </a:lnTo>
                  <a:lnTo>
                    <a:pt x="1411" y="32696"/>
                  </a:lnTo>
                  <a:close/>
                  <a:moveTo>
                    <a:pt x="39303" y="33076"/>
                  </a:moveTo>
                  <a:lnTo>
                    <a:pt x="38950" y="33320"/>
                  </a:lnTo>
                  <a:lnTo>
                    <a:pt x="39167" y="33157"/>
                  </a:lnTo>
                  <a:lnTo>
                    <a:pt x="39303" y="33076"/>
                  </a:lnTo>
                  <a:close/>
                  <a:moveTo>
                    <a:pt x="60769" y="33587"/>
                  </a:moveTo>
                  <a:lnTo>
                    <a:pt x="60769" y="33587"/>
                  </a:lnTo>
                  <a:cubicBezTo>
                    <a:pt x="60838" y="33697"/>
                    <a:pt x="60906" y="33807"/>
                    <a:pt x="60975" y="33916"/>
                  </a:cubicBezTo>
                  <a:cubicBezTo>
                    <a:pt x="60901" y="33813"/>
                    <a:pt x="60835" y="33702"/>
                    <a:pt x="60769" y="33587"/>
                  </a:cubicBezTo>
                  <a:close/>
                  <a:moveTo>
                    <a:pt x="60975" y="33916"/>
                  </a:moveTo>
                  <a:cubicBezTo>
                    <a:pt x="61068" y="34040"/>
                    <a:pt x="61134" y="34173"/>
                    <a:pt x="61194" y="34304"/>
                  </a:cubicBezTo>
                  <a:lnTo>
                    <a:pt x="61194" y="34304"/>
                  </a:lnTo>
                  <a:cubicBezTo>
                    <a:pt x="61127" y="34175"/>
                    <a:pt x="61056" y="34046"/>
                    <a:pt x="60975" y="33916"/>
                  </a:cubicBezTo>
                  <a:close/>
                  <a:moveTo>
                    <a:pt x="651" y="36303"/>
                  </a:moveTo>
                  <a:lnTo>
                    <a:pt x="651" y="36358"/>
                  </a:lnTo>
                  <a:lnTo>
                    <a:pt x="543" y="37090"/>
                  </a:lnTo>
                  <a:lnTo>
                    <a:pt x="543" y="37063"/>
                  </a:lnTo>
                  <a:lnTo>
                    <a:pt x="651" y="36303"/>
                  </a:lnTo>
                  <a:close/>
                  <a:moveTo>
                    <a:pt x="597" y="37470"/>
                  </a:moveTo>
                  <a:lnTo>
                    <a:pt x="570" y="37741"/>
                  </a:lnTo>
                  <a:cubicBezTo>
                    <a:pt x="570" y="37814"/>
                    <a:pt x="548" y="37822"/>
                    <a:pt x="544" y="37842"/>
                  </a:cubicBezTo>
                  <a:lnTo>
                    <a:pt x="544" y="37842"/>
                  </a:lnTo>
                  <a:lnTo>
                    <a:pt x="570" y="37578"/>
                  </a:lnTo>
                  <a:cubicBezTo>
                    <a:pt x="570" y="37524"/>
                    <a:pt x="570" y="37497"/>
                    <a:pt x="597" y="37470"/>
                  </a:cubicBezTo>
                  <a:close/>
                  <a:moveTo>
                    <a:pt x="33146" y="36276"/>
                  </a:moveTo>
                  <a:lnTo>
                    <a:pt x="30298" y="38283"/>
                  </a:lnTo>
                  <a:cubicBezTo>
                    <a:pt x="30786" y="37877"/>
                    <a:pt x="30786" y="37877"/>
                    <a:pt x="33146" y="36276"/>
                  </a:cubicBezTo>
                  <a:close/>
                  <a:moveTo>
                    <a:pt x="28481" y="40399"/>
                  </a:moveTo>
                  <a:lnTo>
                    <a:pt x="28426" y="40426"/>
                  </a:lnTo>
                  <a:cubicBezTo>
                    <a:pt x="28400" y="40449"/>
                    <a:pt x="28367" y="40476"/>
                    <a:pt x="28328" y="40507"/>
                  </a:cubicBezTo>
                  <a:lnTo>
                    <a:pt x="28328" y="40507"/>
                  </a:lnTo>
                  <a:lnTo>
                    <a:pt x="28481" y="40399"/>
                  </a:lnTo>
                  <a:close/>
                  <a:moveTo>
                    <a:pt x="245" y="41536"/>
                  </a:moveTo>
                  <a:cubicBezTo>
                    <a:pt x="245" y="41537"/>
                    <a:pt x="245" y="41538"/>
                    <a:pt x="245" y="41538"/>
                  </a:cubicBezTo>
                  <a:lnTo>
                    <a:pt x="245" y="41593"/>
                  </a:lnTo>
                  <a:cubicBezTo>
                    <a:pt x="245" y="41574"/>
                    <a:pt x="245" y="41555"/>
                    <a:pt x="245" y="41536"/>
                  </a:cubicBezTo>
                  <a:close/>
                  <a:moveTo>
                    <a:pt x="43652" y="46854"/>
                  </a:moveTo>
                  <a:cubicBezTo>
                    <a:pt x="43910" y="46881"/>
                    <a:pt x="44169" y="46908"/>
                    <a:pt x="44429" y="46936"/>
                  </a:cubicBezTo>
                  <a:lnTo>
                    <a:pt x="45894" y="47072"/>
                  </a:lnTo>
                  <a:lnTo>
                    <a:pt x="45840" y="47072"/>
                  </a:lnTo>
                  <a:lnTo>
                    <a:pt x="46708" y="47126"/>
                  </a:lnTo>
                  <a:cubicBezTo>
                    <a:pt x="47440" y="47234"/>
                    <a:pt x="48064" y="47289"/>
                    <a:pt x="48606" y="47343"/>
                  </a:cubicBezTo>
                  <a:cubicBezTo>
                    <a:pt x="47494" y="47316"/>
                    <a:pt x="46220" y="47153"/>
                    <a:pt x="45107" y="47017"/>
                  </a:cubicBezTo>
                  <a:lnTo>
                    <a:pt x="44619" y="46990"/>
                  </a:lnTo>
                  <a:lnTo>
                    <a:pt x="44402" y="46936"/>
                  </a:lnTo>
                  <a:lnTo>
                    <a:pt x="43652" y="46854"/>
                  </a:lnTo>
                  <a:close/>
                  <a:moveTo>
                    <a:pt x="62277" y="39016"/>
                  </a:moveTo>
                  <a:lnTo>
                    <a:pt x="62304" y="39070"/>
                  </a:lnTo>
                  <a:cubicBezTo>
                    <a:pt x="62304" y="39206"/>
                    <a:pt x="62304" y="39341"/>
                    <a:pt x="62277" y="39450"/>
                  </a:cubicBezTo>
                  <a:lnTo>
                    <a:pt x="62223" y="39829"/>
                  </a:lnTo>
                  <a:lnTo>
                    <a:pt x="62168" y="40209"/>
                  </a:lnTo>
                  <a:lnTo>
                    <a:pt x="62060" y="40589"/>
                  </a:lnTo>
                  <a:cubicBezTo>
                    <a:pt x="61762" y="41728"/>
                    <a:pt x="61219" y="42759"/>
                    <a:pt x="60460" y="43627"/>
                  </a:cubicBezTo>
                  <a:cubicBezTo>
                    <a:pt x="59700" y="44495"/>
                    <a:pt x="58805" y="45200"/>
                    <a:pt x="57774" y="45742"/>
                  </a:cubicBezTo>
                  <a:cubicBezTo>
                    <a:pt x="57340" y="45987"/>
                    <a:pt x="56879" y="46176"/>
                    <a:pt x="56418" y="46366"/>
                  </a:cubicBezTo>
                  <a:cubicBezTo>
                    <a:pt x="55550" y="46665"/>
                    <a:pt x="54682" y="46909"/>
                    <a:pt x="53787" y="47072"/>
                  </a:cubicBezTo>
                  <a:cubicBezTo>
                    <a:pt x="52865" y="47234"/>
                    <a:pt x="51970" y="47316"/>
                    <a:pt x="51075" y="47343"/>
                  </a:cubicBezTo>
                  <a:lnTo>
                    <a:pt x="50342" y="47343"/>
                  </a:lnTo>
                  <a:cubicBezTo>
                    <a:pt x="51319" y="47343"/>
                    <a:pt x="52322" y="47261"/>
                    <a:pt x="53272" y="47099"/>
                  </a:cubicBezTo>
                  <a:cubicBezTo>
                    <a:pt x="54248" y="46963"/>
                    <a:pt x="55225" y="46719"/>
                    <a:pt x="56147" y="46366"/>
                  </a:cubicBezTo>
                  <a:cubicBezTo>
                    <a:pt x="57096" y="46041"/>
                    <a:pt x="57991" y="45580"/>
                    <a:pt x="58805" y="45010"/>
                  </a:cubicBezTo>
                  <a:cubicBezTo>
                    <a:pt x="59646" y="44441"/>
                    <a:pt x="60351" y="43735"/>
                    <a:pt x="60948" y="42894"/>
                  </a:cubicBezTo>
                  <a:cubicBezTo>
                    <a:pt x="61192" y="42542"/>
                    <a:pt x="61409" y="42189"/>
                    <a:pt x="61599" y="41810"/>
                  </a:cubicBezTo>
                  <a:cubicBezTo>
                    <a:pt x="61680" y="41620"/>
                    <a:pt x="61734" y="41430"/>
                    <a:pt x="61816" y="41240"/>
                  </a:cubicBezTo>
                  <a:cubicBezTo>
                    <a:pt x="61897" y="41023"/>
                    <a:pt x="61979" y="40833"/>
                    <a:pt x="62033" y="40643"/>
                  </a:cubicBezTo>
                  <a:lnTo>
                    <a:pt x="62114" y="40236"/>
                  </a:lnTo>
                  <a:cubicBezTo>
                    <a:pt x="62141" y="40101"/>
                    <a:pt x="62168" y="39965"/>
                    <a:pt x="62195" y="39829"/>
                  </a:cubicBezTo>
                  <a:lnTo>
                    <a:pt x="62250" y="39423"/>
                  </a:lnTo>
                  <a:lnTo>
                    <a:pt x="62277" y="39016"/>
                  </a:lnTo>
                  <a:close/>
                  <a:moveTo>
                    <a:pt x="46681" y="54639"/>
                  </a:moveTo>
                  <a:cubicBezTo>
                    <a:pt x="47277" y="54639"/>
                    <a:pt x="47901" y="54639"/>
                    <a:pt x="48498" y="54693"/>
                  </a:cubicBezTo>
                  <a:lnTo>
                    <a:pt x="48498" y="54720"/>
                  </a:lnTo>
                  <a:cubicBezTo>
                    <a:pt x="47847" y="54693"/>
                    <a:pt x="47196" y="54693"/>
                    <a:pt x="46545" y="54666"/>
                  </a:cubicBezTo>
                  <a:lnTo>
                    <a:pt x="46572" y="54666"/>
                  </a:lnTo>
                  <a:cubicBezTo>
                    <a:pt x="46599" y="54639"/>
                    <a:pt x="46654" y="54639"/>
                    <a:pt x="46681" y="54639"/>
                  </a:cubicBezTo>
                  <a:close/>
                  <a:moveTo>
                    <a:pt x="43760" y="54729"/>
                  </a:moveTo>
                  <a:lnTo>
                    <a:pt x="43760" y="54729"/>
                  </a:lnTo>
                  <a:cubicBezTo>
                    <a:pt x="43401" y="54753"/>
                    <a:pt x="43058" y="54778"/>
                    <a:pt x="42693" y="54802"/>
                  </a:cubicBezTo>
                  <a:lnTo>
                    <a:pt x="42395" y="54802"/>
                  </a:lnTo>
                  <a:cubicBezTo>
                    <a:pt x="42857" y="54778"/>
                    <a:pt x="43318" y="54753"/>
                    <a:pt x="43760" y="54729"/>
                  </a:cubicBezTo>
                  <a:close/>
                  <a:moveTo>
                    <a:pt x="39503" y="46546"/>
                  </a:moveTo>
                  <a:cubicBezTo>
                    <a:pt x="39524" y="46546"/>
                    <a:pt x="39545" y="46546"/>
                    <a:pt x="39566" y="46546"/>
                  </a:cubicBezTo>
                  <a:lnTo>
                    <a:pt x="39566" y="46546"/>
                  </a:lnTo>
                  <a:cubicBezTo>
                    <a:pt x="38788" y="46552"/>
                    <a:pt x="38015" y="46601"/>
                    <a:pt x="37242" y="46692"/>
                  </a:cubicBezTo>
                  <a:cubicBezTo>
                    <a:pt x="36536" y="46773"/>
                    <a:pt x="35831" y="46909"/>
                    <a:pt x="35126" y="47072"/>
                  </a:cubicBezTo>
                  <a:cubicBezTo>
                    <a:pt x="34394" y="47289"/>
                    <a:pt x="33688" y="47560"/>
                    <a:pt x="33037" y="47939"/>
                  </a:cubicBezTo>
                  <a:cubicBezTo>
                    <a:pt x="31383" y="48835"/>
                    <a:pt x="29999" y="50191"/>
                    <a:pt x="29104" y="51845"/>
                  </a:cubicBezTo>
                  <a:cubicBezTo>
                    <a:pt x="28670" y="52605"/>
                    <a:pt x="28426" y="53446"/>
                    <a:pt x="28318" y="54286"/>
                  </a:cubicBezTo>
                  <a:cubicBezTo>
                    <a:pt x="28291" y="54720"/>
                    <a:pt x="28291" y="55154"/>
                    <a:pt x="28345" y="55561"/>
                  </a:cubicBezTo>
                  <a:cubicBezTo>
                    <a:pt x="28372" y="55778"/>
                    <a:pt x="28426" y="55968"/>
                    <a:pt x="28481" y="56185"/>
                  </a:cubicBezTo>
                  <a:cubicBezTo>
                    <a:pt x="28508" y="56294"/>
                    <a:pt x="28535" y="56402"/>
                    <a:pt x="28562" y="56483"/>
                  </a:cubicBezTo>
                  <a:cubicBezTo>
                    <a:pt x="28589" y="56565"/>
                    <a:pt x="28616" y="56619"/>
                    <a:pt x="28643" y="56673"/>
                  </a:cubicBezTo>
                  <a:lnTo>
                    <a:pt x="28725" y="56863"/>
                  </a:lnTo>
                  <a:cubicBezTo>
                    <a:pt x="28725" y="56872"/>
                    <a:pt x="28728" y="56875"/>
                    <a:pt x="28732" y="56875"/>
                  </a:cubicBezTo>
                  <a:cubicBezTo>
                    <a:pt x="28740" y="56875"/>
                    <a:pt x="28752" y="56863"/>
                    <a:pt x="28752" y="56863"/>
                  </a:cubicBezTo>
                  <a:lnTo>
                    <a:pt x="28806" y="56863"/>
                  </a:lnTo>
                  <a:lnTo>
                    <a:pt x="28915" y="56836"/>
                  </a:lnTo>
                  <a:lnTo>
                    <a:pt x="29430" y="56673"/>
                  </a:lnTo>
                  <a:cubicBezTo>
                    <a:pt x="29864" y="56565"/>
                    <a:pt x="30298" y="56429"/>
                    <a:pt x="30732" y="56321"/>
                  </a:cubicBezTo>
                  <a:lnTo>
                    <a:pt x="32007" y="55968"/>
                  </a:lnTo>
                  <a:lnTo>
                    <a:pt x="33309" y="55670"/>
                  </a:lnTo>
                  <a:cubicBezTo>
                    <a:pt x="36374" y="54965"/>
                    <a:pt x="39493" y="54531"/>
                    <a:pt x="42612" y="54341"/>
                  </a:cubicBezTo>
                  <a:cubicBezTo>
                    <a:pt x="43792" y="54280"/>
                    <a:pt x="44957" y="54249"/>
                    <a:pt x="46129" y="54249"/>
                  </a:cubicBezTo>
                  <a:cubicBezTo>
                    <a:pt x="46520" y="54249"/>
                    <a:pt x="46911" y="54253"/>
                    <a:pt x="47304" y="54259"/>
                  </a:cubicBezTo>
                  <a:cubicBezTo>
                    <a:pt x="48878" y="54259"/>
                    <a:pt x="50451" y="54449"/>
                    <a:pt x="51970" y="54829"/>
                  </a:cubicBezTo>
                  <a:cubicBezTo>
                    <a:pt x="53326" y="55127"/>
                    <a:pt x="54601" y="55697"/>
                    <a:pt x="55767" y="56429"/>
                  </a:cubicBezTo>
                  <a:cubicBezTo>
                    <a:pt x="56364" y="56836"/>
                    <a:pt x="56879" y="57297"/>
                    <a:pt x="57340" y="57840"/>
                  </a:cubicBezTo>
                  <a:cubicBezTo>
                    <a:pt x="57557" y="58111"/>
                    <a:pt x="57747" y="58409"/>
                    <a:pt x="57910" y="58708"/>
                  </a:cubicBezTo>
                  <a:cubicBezTo>
                    <a:pt x="57991" y="58870"/>
                    <a:pt x="58073" y="59033"/>
                    <a:pt x="58154" y="59196"/>
                  </a:cubicBezTo>
                  <a:lnTo>
                    <a:pt x="58317" y="59711"/>
                  </a:lnTo>
                  <a:cubicBezTo>
                    <a:pt x="58805" y="61257"/>
                    <a:pt x="58561" y="63047"/>
                    <a:pt x="57367" y="64702"/>
                  </a:cubicBezTo>
                  <a:cubicBezTo>
                    <a:pt x="57937" y="63834"/>
                    <a:pt x="58344" y="62858"/>
                    <a:pt x="58480" y="61854"/>
                  </a:cubicBezTo>
                  <a:cubicBezTo>
                    <a:pt x="58588" y="60796"/>
                    <a:pt x="58371" y="59765"/>
                    <a:pt x="57883" y="58843"/>
                  </a:cubicBezTo>
                  <a:cubicBezTo>
                    <a:pt x="57422" y="57975"/>
                    <a:pt x="56744" y="57216"/>
                    <a:pt x="55930" y="56646"/>
                  </a:cubicBezTo>
                  <a:cubicBezTo>
                    <a:pt x="55198" y="56131"/>
                    <a:pt x="54384" y="55670"/>
                    <a:pt x="53516" y="55344"/>
                  </a:cubicBezTo>
                  <a:cubicBezTo>
                    <a:pt x="53299" y="55290"/>
                    <a:pt x="53055" y="55209"/>
                    <a:pt x="52838" y="55182"/>
                  </a:cubicBezTo>
                  <a:cubicBezTo>
                    <a:pt x="51482" y="54775"/>
                    <a:pt x="50071" y="54503"/>
                    <a:pt x="48661" y="54422"/>
                  </a:cubicBezTo>
                  <a:cubicBezTo>
                    <a:pt x="48335" y="54395"/>
                    <a:pt x="47928" y="54368"/>
                    <a:pt x="47494" y="54368"/>
                  </a:cubicBezTo>
                  <a:cubicBezTo>
                    <a:pt x="47205" y="54368"/>
                    <a:pt x="46904" y="54356"/>
                    <a:pt x="46606" y="54356"/>
                  </a:cubicBezTo>
                  <a:cubicBezTo>
                    <a:pt x="46458" y="54356"/>
                    <a:pt x="46310" y="54359"/>
                    <a:pt x="46165" y="54368"/>
                  </a:cubicBezTo>
                  <a:lnTo>
                    <a:pt x="45867" y="54368"/>
                  </a:lnTo>
                  <a:cubicBezTo>
                    <a:pt x="42558" y="54422"/>
                    <a:pt x="39276" y="54693"/>
                    <a:pt x="36021" y="55236"/>
                  </a:cubicBezTo>
                  <a:cubicBezTo>
                    <a:pt x="35506" y="55344"/>
                    <a:pt x="35126" y="55426"/>
                    <a:pt x="34746" y="55507"/>
                  </a:cubicBezTo>
                  <a:cubicBezTo>
                    <a:pt x="33905" y="55670"/>
                    <a:pt x="33064" y="55833"/>
                    <a:pt x="32196" y="56050"/>
                  </a:cubicBezTo>
                  <a:cubicBezTo>
                    <a:pt x="31410" y="56239"/>
                    <a:pt x="30542" y="56483"/>
                    <a:pt x="29782" y="56700"/>
                  </a:cubicBezTo>
                  <a:lnTo>
                    <a:pt x="29077" y="56917"/>
                  </a:lnTo>
                  <a:lnTo>
                    <a:pt x="28779" y="56999"/>
                  </a:lnTo>
                  <a:lnTo>
                    <a:pt x="28725" y="57026"/>
                  </a:lnTo>
                  <a:cubicBezTo>
                    <a:pt x="28707" y="57026"/>
                    <a:pt x="28688" y="57038"/>
                    <a:pt x="28670" y="57038"/>
                  </a:cubicBezTo>
                  <a:cubicBezTo>
                    <a:pt x="28661" y="57038"/>
                    <a:pt x="28652" y="57035"/>
                    <a:pt x="28643" y="57026"/>
                  </a:cubicBezTo>
                  <a:lnTo>
                    <a:pt x="28589" y="56890"/>
                  </a:lnTo>
                  <a:cubicBezTo>
                    <a:pt x="28562" y="56782"/>
                    <a:pt x="28508" y="56700"/>
                    <a:pt x="28481" y="56619"/>
                  </a:cubicBezTo>
                  <a:cubicBezTo>
                    <a:pt x="28453" y="56511"/>
                    <a:pt x="28399" y="56375"/>
                    <a:pt x="28372" y="56267"/>
                  </a:cubicBezTo>
                  <a:cubicBezTo>
                    <a:pt x="28318" y="56022"/>
                    <a:pt x="28264" y="55778"/>
                    <a:pt x="28236" y="55534"/>
                  </a:cubicBezTo>
                  <a:cubicBezTo>
                    <a:pt x="28128" y="54503"/>
                    <a:pt x="28264" y="53473"/>
                    <a:pt x="28698" y="52523"/>
                  </a:cubicBezTo>
                  <a:cubicBezTo>
                    <a:pt x="29837" y="49974"/>
                    <a:pt x="32007" y="48021"/>
                    <a:pt x="34692" y="47153"/>
                  </a:cubicBezTo>
                  <a:cubicBezTo>
                    <a:pt x="34990" y="47044"/>
                    <a:pt x="35343" y="46963"/>
                    <a:pt x="35668" y="46909"/>
                  </a:cubicBezTo>
                  <a:cubicBezTo>
                    <a:pt x="36021" y="46827"/>
                    <a:pt x="36346" y="46773"/>
                    <a:pt x="36699" y="46719"/>
                  </a:cubicBezTo>
                  <a:cubicBezTo>
                    <a:pt x="37617" y="46607"/>
                    <a:pt x="38560" y="46546"/>
                    <a:pt x="39503" y="46546"/>
                  </a:cubicBezTo>
                  <a:close/>
                  <a:moveTo>
                    <a:pt x="52772" y="1"/>
                  </a:moveTo>
                  <a:cubicBezTo>
                    <a:pt x="52016" y="1"/>
                    <a:pt x="51261" y="55"/>
                    <a:pt x="50505" y="147"/>
                  </a:cubicBezTo>
                  <a:cubicBezTo>
                    <a:pt x="50261" y="174"/>
                    <a:pt x="49637" y="202"/>
                    <a:pt x="49203" y="283"/>
                  </a:cubicBezTo>
                  <a:lnTo>
                    <a:pt x="48959" y="283"/>
                  </a:lnTo>
                  <a:cubicBezTo>
                    <a:pt x="48145" y="419"/>
                    <a:pt x="47684" y="500"/>
                    <a:pt x="47223" y="608"/>
                  </a:cubicBezTo>
                  <a:cubicBezTo>
                    <a:pt x="46572" y="717"/>
                    <a:pt x="46247" y="798"/>
                    <a:pt x="45894" y="880"/>
                  </a:cubicBezTo>
                  <a:cubicBezTo>
                    <a:pt x="45541" y="934"/>
                    <a:pt x="45162" y="1042"/>
                    <a:pt x="44456" y="1205"/>
                  </a:cubicBezTo>
                  <a:cubicBezTo>
                    <a:pt x="42639" y="1666"/>
                    <a:pt x="40768" y="2263"/>
                    <a:pt x="38977" y="2887"/>
                  </a:cubicBezTo>
                  <a:cubicBezTo>
                    <a:pt x="38543" y="3050"/>
                    <a:pt x="37893" y="3267"/>
                    <a:pt x="37214" y="3538"/>
                  </a:cubicBezTo>
                  <a:cubicBezTo>
                    <a:pt x="36536" y="3782"/>
                    <a:pt x="35804" y="4107"/>
                    <a:pt x="35153" y="4352"/>
                  </a:cubicBezTo>
                  <a:cubicBezTo>
                    <a:pt x="35158" y="4351"/>
                    <a:pt x="35161" y="4350"/>
                    <a:pt x="35164" y="4350"/>
                  </a:cubicBezTo>
                  <a:cubicBezTo>
                    <a:pt x="35256" y="4350"/>
                    <a:pt x="34236" y="4795"/>
                    <a:pt x="33471" y="5111"/>
                  </a:cubicBezTo>
                  <a:cubicBezTo>
                    <a:pt x="32495" y="5572"/>
                    <a:pt x="31491" y="6006"/>
                    <a:pt x="30569" y="6467"/>
                  </a:cubicBezTo>
                  <a:cubicBezTo>
                    <a:pt x="29159" y="7145"/>
                    <a:pt x="28236" y="7661"/>
                    <a:pt x="27396" y="8149"/>
                  </a:cubicBezTo>
                  <a:lnTo>
                    <a:pt x="27423" y="8122"/>
                  </a:lnTo>
                  <a:lnTo>
                    <a:pt x="26690" y="8529"/>
                  </a:lnTo>
                  <a:lnTo>
                    <a:pt x="26745" y="8501"/>
                  </a:lnTo>
                  <a:lnTo>
                    <a:pt x="26745" y="8501"/>
                  </a:lnTo>
                  <a:lnTo>
                    <a:pt x="24114" y="9993"/>
                  </a:lnTo>
                  <a:cubicBezTo>
                    <a:pt x="22459" y="10916"/>
                    <a:pt x="20750" y="12000"/>
                    <a:pt x="19041" y="13167"/>
                  </a:cubicBezTo>
                  <a:lnTo>
                    <a:pt x="17387" y="14333"/>
                  </a:lnTo>
                  <a:cubicBezTo>
                    <a:pt x="15461" y="15662"/>
                    <a:pt x="14457" y="16449"/>
                    <a:pt x="13590" y="17154"/>
                  </a:cubicBezTo>
                  <a:lnTo>
                    <a:pt x="13617" y="17127"/>
                  </a:lnTo>
                  <a:lnTo>
                    <a:pt x="13617" y="17127"/>
                  </a:lnTo>
                  <a:cubicBezTo>
                    <a:pt x="13454" y="17235"/>
                    <a:pt x="13698" y="16991"/>
                    <a:pt x="12423" y="17941"/>
                  </a:cubicBezTo>
                  <a:cubicBezTo>
                    <a:pt x="11745" y="18483"/>
                    <a:pt x="10958" y="19107"/>
                    <a:pt x="10145" y="19812"/>
                  </a:cubicBezTo>
                  <a:lnTo>
                    <a:pt x="10823" y="19297"/>
                  </a:lnTo>
                  <a:lnTo>
                    <a:pt x="10823" y="19297"/>
                  </a:lnTo>
                  <a:cubicBezTo>
                    <a:pt x="9792" y="20165"/>
                    <a:pt x="8517" y="21250"/>
                    <a:pt x="7270" y="22470"/>
                  </a:cubicBezTo>
                  <a:lnTo>
                    <a:pt x="7297" y="22443"/>
                  </a:lnTo>
                  <a:lnTo>
                    <a:pt x="6700" y="23040"/>
                  </a:lnTo>
                  <a:lnTo>
                    <a:pt x="6754" y="23013"/>
                  </a:lnTo>
                  <a:lnTo>
                    <a:pt x="6754" y="23013"/>
                  </a:lnTo>
                  <a:cubicBezTo>
                    <a:pt x="5127" y="24613"/>
                    <a:pt x="3744" y="26430"/>
                    <a:pt x="2659" y="28410"/>
                  </a:cubicBezTo>
                  <a:lnTo>
                    <a:pt x="2740" y="28248"/>
                  </a:lnTo>
                  <a:lnTo>
                    <a:pt x="2659" y="28356"/>
                  </a:lnTo>
                  <a:cubicBezTo>
                    <a:pt x="2279" y="29143"/>
                    <a:pt x="1926" y="29929"/>
                    <a:pt x="1628" y="30743"/>
                  </a:cubicBezTo>
                  <a:cubicBezTo>
                    <a:pt x="1465" y="31177"/>
                    <a:pt x="1330" y="31530"/>
                    <a:pt x="1248" y="31801"/>
                  </a:cubicBezTo>
                  <a:cubicBezTo>
                    <a:pt x="1140" y="32072"/>
                    <a:pt x="1113" y="32289"/>
                    <a:pt x="1058" y="32452"/>
                  </a:cubicBezTo>
                  <a:cubicBezTo>
                    <a:pt x="950" y="32777"/>
                    <a:pt x="923" y="32994"/>
                    <a:pt x="841" y="33347"/>
                  </a:cubicBezTo>
                  <a:lnTo>
                    <a:pt x="868" y="33347"/>
                  </a:lnTo>
                  <a:lnTo>
                    <a:pt x="868" y="33401"/>
                  </a:lnTo>
                  <a:lnTo>
                    <a:pt x="1085" y="32642"/>
                  </a:lnTo>
                  <a:lnTo>
                    <a:pt x="1085" y="32669"/>
                  </a:lnTo>
                  <a:lnTo>
                    <a:pt x="1113" y="32669"/>
                  </a:lnTo>
                  <a:cubicBezTo>
                    <a:pt x="1113" y="32662"/>
                    <a:pt x="1114" y="32662"/>
                    <a:pt x="1118" y="32662"/>
                  </a:cubicBezTo>
                  <a:lnTo>
                    <a:pt x="1118" y="32662"/>
                  </a:lnTo>
                  <a:cubicBezTo>
                    <a:pt x="1129" y="32662"/>
                    <a:pt x="1160" y="32662"/>
                    <a:pt x="1221" y="32479"/>
                  </a:cubicBezTo>
                  <a:cubicBezTo>
                    <a:pt x="1330" y="32262"/>
                    <a:pt x="1465" y="31692"/>
                    <a:pt x="2008" y="30390"/>
                  </a:cubicBezTo>
                  <a:cubicBezTo>
                    <a:pt x="2116" y="30146"/>
                    <a:pt x="2252" y="29902"/>
                    <a:pt x="2360" y="29685"/>
                  </a:cubicBezTo>
                  <a:cubicBezTo>
                    <a:pt x="2523" y="29305"/>
                    <a:pt x="2686" y="29007"/>
                    <a:pt x="2821" y="28736"/>
                  </a:cubicBezTo>
                  <a:cubicBezTo>
                    <a:pt x="2984" y="28437"/>
                    <a:pt x="3120" y="28166"/>
                    <a:pt x="3282" y="27895"/>
                  </a:cubicBezTo>
                  <a:cubicBezTo>
                    <a:pt x="3499" y="27515"/>
                    <a:pt x="3798" y="27081"/>
                    <a:pt x="4069" y="26674"/>
                  </a:cubicBezTo>
                  <a:lnTo>
                    <a:pt x="4096" y="26647"/>
                  </a:lnTo>
                  <a:lnTo>
                    <a:pt x="4096" y="26647"/>
                  </a:lnTo>
                  <a:cubicBezTo>
                    <a:pt x="3337" y="27759"/>
                    <a:pt x="2713" y="28926"/>
                    <a:pt x="2170" y="30173"/>
                  </a:cubicBezTo>
                  <a:cubicBezTo>
                    <a:pt x="1655" y="31448"/>
                    <a:pt x="1248" y="32750"/>
                    <a:pt x="950" y="34079"/>
                  </a:cubicBezTo>
                  <a:lnTo>
                    <a:pt x="1085" y="33727"/>
                  </a:lnTo>
                  <a:lnTo>
                    <a:pt x="1085" y="33727"/>
                  </a:lnTo>
                  <a:cubicBezTo>
                    <a:pt x="760" y="35083"/>
                    <a:pt x="543" y="36439"/>
                    <a:pt x="407" y="37822"/>
                  </a:cubicBezTo>
                  <a:lnTo>
                    <a:pt x="407" y="37795"/>
                  </a:lnTo>
                  <a:cubicBezTo>
                    <a:pt x="353" y="38365"/>
                    <a:pt x="299" y="38989"/>
                    <a:pt x="190" y="40101"/>
                  </a:cubicBezTo>
                  <a:lnTo>
                    <a:pt x="190" y="40046"/>
                  </a:lnTo>
                  <a:cubicBezTo>
                    <a:pt x="109" y="41321"/>
                    <a:pt x="55" y="42569"/>
                    <a:pt x="0" y="43952"/>
                  </a:cubicBezTo>
                  <a:cubicBezTo>
                    <a:pt x="82" y="42677"/>
                    <a:pt x="163" y="41647"/>
                    <a:pt x="272" y="40426"/>
                  </a:cubicBezTo>
                  <a:lnTo>
                    <a:pt x="272" y="40426"/>
                  </a:lnTo>
                  <a:cubicBezTo>
                    <a:pt x="272" y="40609"/>
                    <a:pt x="247" y="41067"/>
                    <a:pt x="245" y="41536"/>
                  </a:cubicBezTo>
                  <a:lnTo>
                    <a:pt x="245" y="41536"/>
                  </a:lnTo>
                  <a:cubicBezTo>
                    <a:pt x="299" y="40560"/>
                    <a:pt x="380" y="39612"/>
                    <a:pt x="489" y="38555"/>
                  </a:cubicBezTo>
                  <a:cubicBezTo>
                    <a:pt x="597" y="37524"/>
                    <a:pt x="706" y="36792"/>
                    <a:pt x="814" y="36141"/>
                  </a:cubicBezTo>
                  <a:cubicBezTo>
                    <a:pt x="896" y="35517"/>
                    <a:pt x="1004" y="34947"/>
                    <a:pt x="1140" y="34242"/>
                  </a:cubicBezTo>
                  <a:lnTo>
                    <a:pt x="1140" y="34188"/>
                  </a:lnTo>
                  <a:cubicBezTo>
                    <a:pt x="1031" y="34676"/>
                    <a:pt x="923" y="35164"/>
                    <a:pt x="841" y="35652"/>
                  </a:cubicBezTo>
                  <a:lnTo>
                    <a:pt x="841" y="35625"/>
                  </a:lnTo>
                  <a:lnTo>
                    <a:pt x="819" y="35625"/>
                  </a:lnTo>
                  <a:cubicBezTo>
                    <a:pt x="952" y="34830"/>
                    <a:pt x="1032" y="34428"/>
                    <a:pt x="1113" y="34079"/>
                  </a:cubicBezTo>
                  <a:cubicBezTo>
                    <a:pt x="1194" y="33700"/>
                    <a:pt x="1302" y="33401"/>
                    <a:pt x="1492" y="32750"/>
                  </a:cubicBezTo>
                  <a:lnTo>
                    <a:pt x="1492" y="32804"/>
                  </a:lnTo>
                  <a:cubicBezTo>
                    <a:pt x="1872" y="31475"/>
                    <a:pt x="2360" y="30201"/>
                    <a:pt x="3011" y="28980"/>
                  </a:cubicBezTo>
                  <a:cubicBezTo>
                    <a:pt x="3635" y="27814"/>
                    <a:pt x="4367" y="26702"/>
                    <a:pt x="5208" y="25644"/>
                  </a:cubicBezTo>
                  <a:lnTo>
                    <a:pt x="5235" y="25617"/>
                  </a:lnTo>
                  <a:lnTo>
                    <a:pt x="5235" y="25617"/>
                  </a:lnTo>
                  <a:cubicBezTo>
                    <a:pt x="4422" y="26647"/>
                    <a:pt x="3716" y="27732"/>
                    <a:pt x="3147" y="28899"/>
                  </a:cubicBezTo>
                  <a:cubicBezTo>
                    <a:pt x="3608" y="28058"/>
                    <a:pt x="4150" y="27244"/>
                    <a:pt x="4747" y="26485"/>
                  </a:cubicBezTo>
                  <a:cubicBezTo>
                    <a:pt x="5127" y="25942"/>
                    <a:pt x="5425" y="25535"/>
                    <a:pt x="5751" y="25156"/>
                  </a:cubicBezTo>
                  <a:lnTo>
                    <a:pt x="5751" y="25156"/>
                  </a:lnTo>
                  <a:lnTo>
                    <a:pt x="5724" y="25183"/>
                  </a:lnTo>
                  <a:cubicBezTo>
                    <a:pt x="5886" y="24966"/>
                    <a:pt x="6076" y="24776"/>
                    <a:pt x="6239" y="24586"/>
                  </a:cubicBezTo>
                  <a:cubicBezTo>
                    <a:pt x="6402" y="24396"/>
                    <a:pt x="6564" y="24206"/>
                    <a:pt x="6754" y="24017"/>
                  </a:cubicBezTo>
                  <a:lnTo>
                    <a:pt x="6754" y="24017"/>
                  </a:lnTo>
                  <a:lnTo>
                    <a:pt x="6727" y="24043"/>
                  </a:lnTo>
                  <a:lnTo>
                    <a:pt x="7243" y="23474"/>
                  </a:lnTo>
                  <a:lnTo>
                    <a:pt x="7188" y="23501"/>
                  </a:lnTo>
                  <a:cubicBezTo>
                    <a:pt x="7915" y="22794"/>
                    <a:pt x="8210" y="22544"/>
                    <a:pt x="8245" y="22544"/>
                  </a:cubicBezTo>
                  <a:cubicBezTo>
                    <a:pt x="8260" y="22544"/>
                    <a:pt x="8229" y="22588"/>
                    <a:pt x="8165" y="22660"/>
                  </a:cubicBezTo>
                  <a:cubicBezTo>
                    <a:pt x="7921" y="22904"/>
                    <a:pt x="7785" y="23094"/>
                    <a:pt x="7649" y="23257"/>
                  </a:cubicBezTo>
                  <a:cubicBezTo>
                    <a:pt x="8327" y="22606"/>
                    <a:pt x="8951" y="22091"/>
                    <a:pt x="9494" y="21629"/>
                  </a:cubicBezTo>
                  <a:cubicBezTo>
                    <a:pt x="10389" y="20897"/>
                    <a:pt x="11637" y="19866"/>
                    <a:pt x="13183" y="18673"/>
                  </a:cubicBezTo>
                  <a:cubicBezTo>
                    <a:pt x="14376" y="17778"/>
                    <a:pt x="15597" y="16856"/>
                    <a:pt x="16763" y="16015"/>
                  </a:cubicBezTo>
                  <a:cubicBezTo>
                    <a:pt x="22106" y="12109"/>
                    <a:pt x="27857" y="8746"/>
                    <a:pt x="33878" y="6006"/>
                  </a:cubicBezTo>
                  <a:lnTo>
                    <a:pt x="33878" y="6006"/>
                  </a:lnTo>
                  <a:lnTo>
                    <a:pt x="33851" y="6033"/>
                  </a:lnTo>
                  <a:cubicBezTo>
                    <a:pt x="37459" y="4379"/>
                    <a:pt x="41229" y="3050"/>
                    <a:pt x="45080" y="2046"/>
                  </a:cubicBezTo>
                  <a:cubicBezTo>
                    <a:pt x="45758" y="1883"/>
                    <a:pt x="46464" y="1748"/>
                    <a:pt x="47196" y="1585"/>
                  </a:cubicBezTo>
                  <a:cubicBezTo>
                    <a:pt x="48823" y="1287"/>
                    <a:pt x="50505" y="1097"/>
                    <a:pt x="52187" y="1042"/>
                  </a:cubicBezTo>
                  <a:cubicBezTo>
                    <a:pt x="52463" y="1033"/>
                    <a:pt x="52739" y="1029"/>
                    <a:pt x="53016" y="1029"/>
                  </a:cubicBezTo>
                  <a:cubicBezTo>
                    <a:pt x="54401" y="1029"/>
                    <a:pt x="55799" y="1142"/>
                    <a:pt x="57178" y="1368"/>
                  </a:cubicBezTo>
                  <a:cubicBezTo>
                    <a:pt x="57584" y="1422"/>
                    <a:pt x="57937" y="1531"/>
                    <a:pt x="58344" y="1612"/>
                  </a:cubicBezTo>
                  <a:cubicBezTo>
                    <a:pt x="58724" y="1693"/>
                    <a:pt x="59103" y="1802"/>
                    <a:pt x="59483" y="1910"/>
                  </a:cubicBezTo>
                  <a:cubicBezTo>
                    <a:pt x="60215" y="2100"/>
                    <a:pt x="60948" y="2372"/>
                    <a:pt x="61680" y="2697"/>
                  </a:cubicBezTo>
                  <a:cubicBezTo>
                    <a:pt x="63091" y="3294"/>
                    <a:pt x="64365" y="4162"/>
                    <a:pt x="65423" y="5274"/>
                  </a:cubicBezTo>
                  <a:cubicBezTo>
                    <a:pt x="66291" y="6142"/>
                    <a:pt x="66888" y="7227"/>
                    <a:pt x="67241" y="8420"/>
                  </a:cubicBezTo>
                  <a:cubicBezTo>
                    <a:pt x="67566" y="9559"/>
                    <a:pt x="67566" y="10780"/>
                    <a:pt x="67213" y="11919"/>
                  </a:cubicBezTo>
                  <a:cubicBezTo>
                    <a:pt x="67078" y="12353"/>
                    <a:pt x="66861" y="12787"/>
                    <a:pt x="66590" y="13167"/>
                  </a:cubicBezTo>
                  <a:cubicBezTo>
                    <a:pt x="66318" y="13601"/>
                    <a:pt x="65966" y="14008"/>
                    <a:pt x="65559" y="14333"/>
                  </a:cubicBezTo>
                  <a:cubicBezTo>
                    <a:pt x="65152" y="14686"/>
                    <a:pt x="64691" y="14984"/>
                    <a:pt x="64230" y="15228"/>
                  </a:cubicBezTo>
                  <a:cubicBezTo>
                    <a:pt x="63742" y="15472"/>
                    <a:pt x="63226" y="15689"/>
                    <a:pt x="62684" y="15879"/>
                  </a:cubicBezTo>
                  <a:cubicBezTo>
                    <a:pt x="62114" y="16069"/>
                    <a:pt x="61572" y="16232"/>
                    <a:pt x="60975" y="16340"/>
                  </a:cubicBezTo>
                  <a:lnTo>
                    <a:pt x="61002" y="16340"/>
                  </a:lnTo>
                  <a:cubicBezTo>
                    <a:pt x="60243" y="16530"/>
                    <a:pt x="59456" y="16666"/>
                    <a:pt x="58642" y="16774"/>
                  </a:cubicBezTo>
                  <a:cubicBezTo>
                    <a:pt x="54953" y="17344"/>
                    <a:pt x="51237" y="17751"/>
                    <a:pt x="47521" y="18320"/>
                  </a:cubicBezTo>
                  <a:cubicBezTo>
                    <a:pt x="45813" y="18592"/>
                    <a:pt x="43887" y="18917"/>
                    <a:pt x="42476" y="19243"/>
                  </a:cubicBezTo>
                  <a:cubicBezTo>
                    <a:pt x="41581" y="19378"/>
                    <a:pt x="39954" y="19785"/>
                    <a:pt x="38815" y="20056"/>
                  </a:cubicBezTo>
                  <a:cubicBezTo>
                    <a:pt x="38796" y="20066"/>
                    <a:pt x="38777" y="20075"/>
                    <a:pt x="38756" y="20084"/>
                  </a:cubicBezTo>
                  <a:lnTo>
                    <a:pt x="38756" y="20084"/>
                  </a:lnTo>
                  <a:lnTo>
                    <a:pt x="37567" y="20382"/>
                  </a:lnTo>
                  <a:cubicBezTo>
                    <a:pt x="37133" y="20517"/>
                    <a:pt x="36672" y="20653"/>
                    <a:pt x="36211" y="20816"/>
                  </a:cubicBezTo>
                  <a:cubicBezTo>
                    <a:pt x="35234" y="21168"/>
                    <a:pt x="34177" y="21521"/>
                    <a:pt x="33173" y="21955"/>
                  </a:cubicBezTo>
                  <a:cubicBezTo>
                    <a:pt x="32956" y="21982"/>
                    <a:pt x="32956" y="21982"/>
                    <a:pt x="31871" y="22416"/>
                  </a:cubicBezTo>
                  <a:cubicBezTo>
                    <a:pt x="31871" y="22470"/>
                    <a:pt x="31681" y="22552"/>
                    <a:pt x="31139" y="22823"/>
                  </a:cubicBezTo>
                  <a:lnTo>
                    <a:pt x="30027" y="23392"/>
                  </a:lnTo>
                  <a:lnTo>
                    <a:pt x="29213" y="23826"/>
                  </a:lnTo>
                  <a:cubicBezTo>
                    <a:pt x="28915" y="23989"/>
                    <a:pt x="28589" y="24179"/>
                    <a:pt x="28236" y="24396"/>
                  </a:cubicBezTo>
                  <a:lnTo>
                    <a:pt x="27450" y="24857"/>
                  </a:lnTo>
                  <a:cubicBezTo>
                    <a:pt x="27179" y="25020"/>
                    <a:pt x="26934" y="25210"/>
                    <a:pt x="26663" y="25372"/>
                  </a:cubicBezTo>
                  <a:cubicBezTo>
                    <a:pt x="26419" y="25535"/>
                    <a:pt x="26148" y="25725"/>
                    <a:pt x="25904" y="25888"/>
                  </a:cubicBezTo>
                  <a:lnTo>
                    <a:pt x="25171" y="26430"/>
                  </a:lnTo>
                  <a:lnTo>
                    <a:pt x="25199" y="26430"/>
                  </a:lnTo>
                  <a:cubicBezTo>
                    <a:pt x="24683" y="26810"/>
                    <a:pt x="24249" y="27190"/>
                    <a:pt x="23734" y="27651"/>
                  </a:cubicBezTo>
                  <a:cubicBezTo>
                    <a:pt x="22323" y="28871"/>
                    <a:pt x="21049" y="30228"/>
                    <a:pt x="19909" y="31692"/>
                  </a:cubicBezTo>
                  <a:lnTo>
                    <a:pt x="19421" y="32370"/>
                  </a:lnTo>
                  <a:cubicBezTo>
                    <a:pt x="19258" y="32642"/>
                    <a:pt x="19096" y="32940"/>
                    <a:pt x="18879" y="33266"/>
                  </a:cubicBezTo>
                  <a:lnTo>
                    <a:pt x="18553" y="33808"/>
                  </a:lnTo>
                  <a:cubicBezTo>
                    <a:pt x="18445" y="33971"/>
                    <a:pt x="18336" y="34188"/>
                    <a:pt x="18228" y="34378"/>
                  </a:cubicBezTo>
                  <a:cubicBezTo>
                    <a:pt x="17984" y="34812"/>
                    <a:pt x="17767" y="35246"/>
                    <a:pt x="17577" y="35707"/>
                  </a:cubicBezTo>
                  <a:lnTo>
                    <a:pt x="17197" y="36602"/>
                  </a:lnTo>
                  <a:cubicBezTo>
                    <a:pt x="17088" y="36900"/>
                    <a:pt x="16980" y="37198"/>
                    <a:pt x="16872" y="37497"/>
                  </a:cubicBezTo>
                  <a:cubicBezTo>
                    <a:pt x="16627" y="38121"/>
                    <a:pt x="16465" y="38772"/>
                    <a:pt x="16356" y="39450"/>
                  </a:cubicBezTo>
                  <a:cubicBezTo>
                    <a:pt x="16166" y="40806"/>
                    <a:pt x="16329" y="42189"/>
                    <a:pt x="16899" y="43437"/>
                  </a:cubicBezTo>
                  <a:cubicBezTo>
                    <a:pt x="17197" y="44115"/>
                    <a:pt x="17739" y="44685"/>
                    <a:pt x="18390" y="45064"/>
                  </a:cubicBezTo>
                  <a:cubicBezTo>
                    <a:pt x="18847" y="45302"/>
                    <a:pt x="19352" y="45416"/>
                    <a:pt x="19865" y="45416"/>
                  </a:cubicBezTo>
                  <a:cubicBezTo>
                    <a:pt x="20114" y="45416"/>
                    <a:pt x="20366" y="45389"/>
                    <a:pt x="20615" y="45336"/>
                  </a:cubicBezTo>
                  <a:cubicBezTo>
                    <a:pt x="21266" y="45173"/>
                    <a:pt x="21917" y="44875"/>
                    <a:pt x="22486" y="44495"/>
                  </a:cubicBezTo>
                  <a:cubicBezTo>
                    <a:pt x="23056" y="44142"/>
                    <a:pt x="23544" y="43762"/>
                    <a:pt x="24086" y="43410"/>
                  </a:cubicBezTo>
                  <a:cubicBezTo>
                    <a:pt x="25226" y="42623"/>
                    <a:pt x="26148" y="41972"/>
                    <a:pt x="27124" y="41348"/>
                  </a:cubicBezTo>
                  <a:cubicBezTo>
                    <a:pt x="27638" y="41022"/>
                    <a:pt x="28091" y="40695"/>
                    <a:pt x="28328" y="40507"/>
                  </a:cubicBezTo>
                  <a:lnTo>
                    <a:pt x="28328" y="40507"/>
                  </a:lnTo>
                  <a:lnTo>
                    <a:pt x="28019" y="40725"/>
                  </a:lnTo>
                  <a:lnTo>
                    <a:pt x="28481" y="40372"/>
                  </a:lnTo>
                  <a:lnTo>
                    <a:pt x="28399" y="40426"/>
                  </a:lnTo>
                  <a:lnTo>
                    <a:pt x="29104" y="39938"/>
                  </a:lnTo>
                  <a:lnTo>
                    <a:pt x="29104" y="39938"/>
                  </a:lnTo>
                  <a:lnTo>
                    <a:pt x="29077" y="39965"/>
                  </a:lnTo>
                  <a:lnTo>
                    <a:pt x="30461" y="39043"/>
                  </a:lnTo>
                  <a:lnTo>
                    <a:pt x="31112" y="38555"/>
                  </a:lnTo>
                  <a:cubicBezTo>
                    <a:pt x="33037" y="37198"/>
                    <a:pt x="35099" y="35761"/>
                    <a:pt x="37160" y="34432"/>
                  </a:cubicBezTo>
                  <a:cubicBezTo>
                    <a:pt x="38571" y="33564"/>
                    <a:pt x="40849" y="32126"/>
                    <a:pt x="42856" y="31258"/>
                  </a:cubicBezTo>
                  <a:cubicBezTo>
                    <a:pt x="43477" y="30980"/>
                    <a:pt x="43692" y="30888"/>
                    <a:pt x="43649" y="30888"/>
                  </a:cubicBezTo>
                  <a:cubicBezTo>
                    <a:pt x="43645" y="30888"/>
                    <a:pt x="43640" y="30888"/>
                    <a:pt x="43634" y="30889"/>
                  </a:cubicBezTo>
                  <a:lnTo>
                    <a:pt x="43634" y="30889"/>
                  </a:lnTo>
                  <a:cubicBezTo>
                    <a:pt x="44122" y="30677"/>
                    <a:pt x="44625" y="30480"/>
                    <a:pt x="45142" y="30307"/>
                  </a:cubicBezTo>
                  <a:lnTo>
                    <a:pt x="45142" y="30307"/>
                  </a:lnTo>
                  <a:cubicBezTo>
                    <a:pt x="45121" y="30316"/>
                    <a:pt x="45101" y="30326"/>
                    <a:pt x="45080" y="30336"/>
                  </a:cubicBezTo>
                  <a:cubicBezTo>
                    <a:pt x="45127" y="30316"/>
                    <a:pt x="45175" y="30297"/>
                    <a:pt x="45222" y="30280"/>
                  </a:cubicBezTo>
                  <a:lnTo>
                    <a:pt x="45222" y="30280"/>
                  </a:lnTo>
                  <a:cubicBezTo>
                    <a:pt x="45195" y="30289"/>
                    <a:pt x="45168" y="30298"/>
                    <a:pt x="45142" y="30307"/>
                  </a:cubicBezTo>
                  <a:lnTo>
                    <a:pt x="45142" y="30307"/>
                  </a:lnTo>
                  <a:cubicBezTo>
                    <a:pt x="45284" y="30241"/>
                    <a:pt x="45430" y="30194"/>
                    <a:pt x="45596" y="30146"/>
                  </a:cubicBezTo>
                  <a:cubicBezTo>
                    <a:pt x="47265" y="29628"/>
                    <a:pt x="48990" y="29353"/>
                    <a:pt x="50740" y="29353"/>
                  </a:cubicBezTo>
                  <a:cubicBezTo>
                    <a:pt x="51095" y="29353"/>
                    <a:pt x="51450" y="29364"/>
                    <a:pt x="51807" y="29387"/>
                  </a:cubicBezTo>
                  <a:cubicBezTo>
                    <a:pt x="53028" y="29441"/>
                    <a:pt x="54248" y="29712"/>
                    <a:pt x="55415" y="30146"/>
                  </a:cubicBezTo>
                  <a:cubicBezTo>
                    <a:pt x="56581" y="30580"/>
                    <a:pt x="57639" y="31231"/>
                    <a:pt x="58561" y="32072"/>
                  </a:cubicBezTo>
                  <a:cubicBezTo>
                    <a:pt x="58968" y="32425"/>
                    <a:pt x="59347" y="32859"/>
                    <a:pt x="59673" y="33293"/>
                  </a:cubicBezTo>
                  <a:cubicBezTo>
                    <a:pt x="60161" y="33944"/>
                    <a:pt x="60568" y="34649"/>
                    <a:pt x="60894" y="35408"/>
                  </a:cubicBezTo>
                  <a:cubicBezTo>
                    <a:pt x="61219" y="36168"/>
                    <a:pt x="61463" y="36981"/>
                    <a:pt x="61545" y="37795"/>
                  </a:cubicBezTo>
                  <a:cubicBezTo>
                    <a:pt x="61707" y="39124"/>
                    <a:pt x="61490" y="40453"/>
                    <a:pt x="60894" y="41647"/>
                  </a:cubicBezTo>
                  <a:cubicBezTo>
                    <a:pt x="60812" y="41810"/>
                    <a:pt x="60731" y="41999"/>
                    <a:pt x="60622" y="42162"/>
                  </a:cubicBezTo>
                  <a:cubicBezTo>
                    <a:pt x="60541" y="42325"/>
                    <a:pt x="60432" y="42460"/>
                    <a:pt x="60324" y="42596"/>
                  </a:cubicBezTo>
                  <a:lnTo>
                    <a:pt x="60161" y="42840"/>
                  </a:lnTo>
                  <a:lnTo>
                    <a:pt x="59971" y="43030"/>
                  </a:lnTo>
                  <a:cubicBezTo>
                    <a:pt x="59844" y="43158"/>
                    <a:pt x="59740" y="43310"/>
                    <a:pt x="59615" y="43440"/>
                  </a:cubicBezTo>
                  <a:lnTo>
                    <a:pt x="59615" y="43440"/>
                  </a:lnTo>
                  <a:lnTo>
                    <a:pt x="59239" y="43762"/>
                  </a:lnTo>
                  <a:cubicBezTo>
                    <a:pt x="59158" y="43844"/>
                    <a:pt x="59076" y="43925"/>
                    <a:pt x="58968" y="44007"/>
                  </a:cubicBezTo>
                  <a:lnTo>
                    <a:pt x="58615" y="44278"/>
                  </a:lnTo>
                  <a:cubicBezTo>
                    <a:pt x="58100" y="44685"/>
                    <a:pt x="57530" y="45010"/>
                    <a:pt x="56961" y="45308"/>
                  </a:cubicBezTo>
                  <a:cubicBezTo>
                    <a:pt x="55198" y="46068"/>
                    <a:pt x="53299" y="46529"/>
                    <a:pt x="51400" y="46610"/>
                  </a:cubicBezTo>
                  <a:cubicBezTo>
                    <a:pt x="50997" y="46628"/>
                    <a:pt x="50593" y="46637"/>
                    <a:pt x="50189" y="46637"/>
                  </a:cubicBezTo>
                  <a:cubicBezTo>
                    <a:pt x="49318" y="46637"/>
                    <a:pt x="48447" y="46595"/>
                    <a:pt x="47576" y="46502"/>
                  </a:cubicBezTo>
                  <a:cubicBezTo>
                    <a:pt x="46301" y="46393"/>
                    <a:pt x="45026" y="46231"/>
                    <a:pt x="43724" y="46095"/>
                  </a:cubicBezTo>
                  <a:cubicBezTo>
                    <a:pt x="42328" y="45948"/>
                    <a:pt x="40908" y="45825"/>
                    <a:pt x="39486" y="45825"/>
                  </a:cubicBezTo>
                  <a:cubicBezTo>
                    <a:pt x="38283" y="45825"/>
                    <a:pt x="37079" y="45913"/>
                    <a:pt x="35885" y="46149"/>
                  </a:cubicBezTo>
                  <a:cubicBezTo>
                    <a:pt x="35560" y="46204"/>
                    <a:pt x="35261" y="46258"/>
                    <a:pt x="34963" y="46339"/>
                  </a:cubicBezTo>
                  <a:cubicBezTo>
                    <a:pt x="34665" y="46421"/>
                    <a:pt x="34339" y="46529"/>
                    <a:pt x="34041" y="46638"/>
                  </a:cubicBezTo>
                  <a:cubicBezTo>
                    <a:pt x="33444" y="46855"/>
                    <a:pt x="32875" y="47126"/>
                    <a:pt x="32332" y="47478"/>
                  </a:cubicBezTo>
                  <a:cubicBezTo>
                    <a:pt x="31220" y="48129"/>
                    <a:pt x="30244" y="48970"/>
                    <a:pt x="29430" y="49974"/>
                  </a:cubicBezTo>
                  <a:cubicBezTo>
                    <a:pt x="28589" y="50977"/>
                    <a:pt x="28019" y="52144"/>
                    <a:pt x="27694" y="53419"/>
                  </a:cubicBezTo>
                  <a:cubicBezTo>
                    <a:pt x="27558" y="54042"/>
                    <a:pt x="27504" y="54693"/>
                    <a:pt x="27585" y="55371"/>
                  </a:cubicBezTo>
                  <a:cubicBezTo>
                    <a:pt x="27613" y="55697"/>
                    <a:pt x="27667" y="56022"/>
                    <a:pt x="27748" y="56321"/>
                  </a:cubicBezTo>
                  <a:lnTo>
                    <a:pt x="27802" y="56565"/>
                  </a:lnTo>
                  <a:lnTo>
                    <a:pt x="27911" y="56836"/>
                  </a:lnTo>
                  <a:cubicBezTo>
                    <a:pt x="27992" y="57080"/>
                    <a:pt x="28101" y="57270"/>
                    <a:pt x="28209" y="57514"/>
                  </a:cubicBezTo>
                  <a:cubicBezTo>
                    <a:pt x="28236" y="57596"/>
                    <a:pt x="28264" y="57677"/>
                    <a:pt x="28318" y="57758"/>
                  </a:cubicBezTo>
                  <a:cubicBezTo>
                    <a:pt x="28399" y="57758"/>
                    <a:pt x="28508" y="57704"/>
                    <a:pt x="28589" y="57704"/>
                  </a:cubicBezTo>
                  <a:lnTo>
                    <a:pt x="29159" y="57514"/>
                  </a:lnTo>
                  <a:lnTo>
                    <a:pt x="29728" y="57351"/>
                  </a:lnTo>
                  <a:cubicBezTo>
                    <a:pt x="29918" y="57297"/>
                    <a:pt x="30081" y="57243"/>
                    <a:pt x="30244" y="57189"/>
                  </a:cubicBezTo>
                  <a:cubicBezTo>
                    <a:pt x="30596" y="57107"/>
                    <a:pt x="30922" y="56999"/>
                    <a:pt x="31274" y="56917"/>
                  </a:cubicBezTo>
                  <a:cubicBezTo>
                    <a:pt x="31952" y="56728"/>
                    <a:pt x="32630" y="56565"/>
                    <a:pt x="33336" y="56402"/>
                  </a:cubicBezTo>
                  <a:cubicBezTo>
                    <a:pt x="34692" y="56077"/>
                    <a:pt x="36102" y="55805"/>
                    <a:pt x="37486" y="55616"/>
                  </a:cubicBezTo>
                  <a:cubicBezTo>
                    <a:pt x="39764" y="55263"/>
                    <a:pt x="42070" y="55046"/>
                    <a:pt x="44375" y="54992"/>
                  </a:cubicBezTo>
                  <a:lnTo>
                    <a:pt x="45569" y="54965"/>
                  </a:lnTo>
                  <a:lnTo>
                    <a:pt x="46871" y="54965"/>
                  </a:lnTo>
                  <a:lnTo>
                    <a:pt x="47521" y="54992"/>
                  </a:lnTo>
                  <a:cubicBezTo>
                    <a:pt x="49393" y="55019"/>
                    <a:pt x="51237" y="55317"/>
                    <a:pt x="53001" y="55914"/>
                  </a:cubicBezTo>
                  <a:cubicBezTo>
                    <a:pt x="53868" y="56212"/>
                    <a:pt x="54682" y="56619"/>
                    <a:pt x="55442" y="57134"/>
                  </a:cubicBezTo>
                  <a:cubicBezTo>
                    <a:pt x="56174" y="57623"/>
                    <a:pt x="56798" y="58274"/>
                    <a:pt x="57232" y="59033"/>
                  </a:cubicBezTo>
                  <a:cubicBezTo>
                    <a:pt x="57530" y="59576"/>
                    <a:pt x="57720" y="60172"/>
                    <a:pt x="57801" y="60796"/>
                  </a:cubicBezTo>
                  <a:cubicBezTo>
                    <a:pt x="57856" y="61393"/>
                    <a:pt x="57774" y="62017"/>
                    <a:pt x="57612" y="62613"/>
                  </a:cubicBezTo>
                  <a:cubicBezTo>
                    <a:pt x="57422" y="63210"/>
                    <a:pt x="57123" y="63780"/>
                    <a:pt x="56744" y="64268"/>
                  </a:cubicBezTo>
                  <a:cubicBezTo>
                    <a:pt x="56364" y="64783"/>
                    <a:pt x="55930" y="65244"/>
                    <a:pt x="55442" y="65624"/>
                  </a:cubicBezTo>
                  <a:cubicBezTo>
                    <a:pt x="54628" y="66275"/>
                    <a:pt x="53706" y="66791"/>
                    <a:pt x="52729" y="67116"/>
                  </a:cubicBezTo>
                  <a:cubicBezTo>
                    <a:pt x="51726" y="67414"/>
                    <a:pt x="50695" y="67631"/>
                    <a:pt x="49664" y="67713"/>
                  </a:cubicBezTo>
                  <a:cubicBezTo>
                    <a:pt x="48968" y="67767"/>
                    <a:pt x="48266" y="67785"/>
                    <a:pt x="47559" y="67785"/>
                  </a:cubicBezTo>
                  <a:cubicBezTo>
                    <a:pt x="46144" y="67785"/>
                    <a:pt x="44710" y="67713"/>
                    <a:pt x="43263" y="67713"/>
                  </a:cubicBezTo>
                  <a:cubicBezTo>
                    <a:pt x="43139" y="67710"/>
                    <a:pt x="43015" y="67709"/>
                    <a:pt x="42891" y="67709"/>
                  </a:cubicBezTo>
                  <a:cubicBezTo>
                    <a:pt x="41527" y="67709"/>
                    <a:pt x="40187" y="67846"/>
                    <a:pt x="38869" y="68120"/>
                  </a:cubicBezTo>
                  <a:cubicBezTo>
                    <a:pt x="37431" y="68418"/>
                    <a:pt x="36048" y="68988"/>
                    <a:pt x="34882" y="69856"/>
                  </a:cubicBezTo>
                  <a:cubicBezTo>
                    <a:pt x="33661" y="70723"/>
                    <a:pt x="32766" y="71944"/>
                    <a:pt x="32278" y="73354"/>
                  </a:cubicBezTo>
                  <a:cubicBezTo>
                    <a:pt x="31763" y="74765"/>
                    <a:pt x="31627" y="76311"/>
                    <a:pt x="31871" y="77803"/>
                  </a:cubicBezTo>
                  <a:cubicBezTo>
                    <a:pt x="31871" y="77911"/>
                    <a:pt x="31925" y="78020"/>
                    <a:pt x="31925" y="78128"/>
                  </a:cubicBezTo>
                  <a:cubicBezTo>
                    <a:pt x="31979" y="78345"/>
                    <a:pt x="32034" y="78562"/>
                    <a:pt x="32088" y="78752"/>
                  </a:cubicBezTo>
                  <a:cubicBezTo>
                    <a:pt x="32115" y="78969"/>
                    <a:pt x="32169" y="79186"/>
                    <a:pt x="32251" y="79376"/>
                  </a:cubicBezTo>
                  <a:lnTo>
                    <a:pt x="32468" y="80000"/>
                  </a:lnTo>
                  <a:lnTo>
                    <a:pt x="32712" y="80569"/>
                  </a:lnTo>
                  <a:cubicBezTo>
                    <a:pt x="32793" y="80786"/>
                    <a:pt x="32902" y="80976"/>
                    <a:pt x="33010" y="81166"/>
                  </a:cubicBezTo>
                  <a:cubicBezTo>
                    <a:pt x="33092" y="81356"/>
                    <a:pt x="33200" y="81546"/>
                    <a:pt x="33309" y="81736"/>
                  </a:cubicBezTo>
                  <a:cubicBezTo>
                    <a:pt x="34204" y="83173"/>
                    <a:pt x="35451" y="84367"/>
                    <a:pt x="36943" y="85208"/>
                  </a:cubicBezTo>
                  <a:cubicBezTo>
                    <a:pt x="37920" y="85777"/>
                    <a:pt x="38950" y="86211"/>
                    <a:pt x="40035" y="86510"/>
                  </a:cubicBezTo>
                  <a:cubicBezTo>
                    <a:pt x="41450" y="86894"/>
                    <a:pt x="42911" y="87097"/>
                    <a:pt x="44383" y="87097"/>
                  </a:cubicBezTo>
                  <a:cubicBezTo>
                    <a:pt x="44886" y="87097"/>
                    <a:pt x="45390" y="87073"/>
                    <a:pt x="45894" y="87025"/>
                  </a:cubicBezTo>
                  <a:cubicBezTo>
                    <a:pt x="46165" y="87025"/>
                    <a:pt x="46382" y="86998"/>
                    <a:pt x="46545" y="86971"/>
                  </a:cubicBezTo>
                  <a:cubicBezTo>
                    <a:pt x="46823" y="86931"/>
                    <a:pt x="46912" y="86906"/>
                    <a:pt x="46855" y="86906"/>
                  </a:cubicBezTo>
                  <a:cubicBezTo>
                    <a:pt x="46834" y="86906"/>
                    <a:pt x="46793" y="86909"/>
                    <a:pt x="46735" y="86916"/>
                  </a:cubicBezTo>
                  <a:cubicBezTo>
                    <a:pt x="46491" y="86916"/>
                    <a:pt x="45948" y="86971"/>
                    <a:pt x="45189" y="86971"/>
                  </a:cubicBezTo>
                  <a:cubicBezTo>
                    <a:pt x="44983" y="86978"/>
                    <a:pt x="44779" y="86982"/>
                    <a:pt x="44574" y="86982"/>
                  </a:cubicBezTo>
                  <a:cubicBezTo>
                    <a:pt x="43349" y="86982"/>
                    <a:pt x="42143" y="86843"/>
                    <a:pt x="40958" y="86564"/>
                  </a:cubicBezTo>
                  <a:cubicBezTo>
                    <a:pt x="40252" y="86401"/>
                    <a:pt x="39574" y="86184"/>
                    <a:pt x="38923" y="85940"/>
                  </a:cubicBezTo>
                  <a:cubicBezTo>
                    <a:pt x="38293" y="85688"/>
                    <a:pt x="37687" y="85389"/>
                    <a:pt x="37125" y="85043"/>
                  </a:cubicBezTo>
                  <a:lnTo>
                    <a:pt x="37125" y="85043"/>
                  </a:lnTo>
                  <a:cubicBezTo>
                    <a:pt x="38018" y="85508"/>
                    <a:pt x="38960" y="85898"/>
                    <a:pt x="39927" y="86211"/>
                  </a:cubicBezTo>
                  <a:cubicBezTo>
                    <a:pt x="40849" y="86482"/>
                    <a:pt x="41798" y="86672"/>
                    <a:pt x="42775" y="86754"/>
                  </a:cubicBezTo>
                  <a:cubicBezTo>
                    <a:pt x="43408" y="86816"/>
                    <a:pt x="44042" y="86849"/>
                    <a:pt x="44676" y="86849"/>
                  </a:cubicBezTo>
                  <a:cubicBezTo>
                    <a:pt x="45425" y="86849"/>
                    <a:pt x="46175" y="86802"/>
                    <a:pt x="46925" y="86699"/>
                  </a:cubicBezTo>
                  <a:cubicBezTo>
                    <a:pt x="47494" y="86645"/>
                    <a:pt x="48037" y="86564"/>
                    <a:pt x="48579" y="86401"/>
                  </a:cubicBezTo>
                  <a:cubicBezTo>
                    <a:pt x="48634" y="86374"/>
                    <a:pt x="48579" y="86374"/>
                    <a:pt x="48579" y="86347"/>
                  </a:cubicBezTo>
                  <a:cubicBezTo>
                    <a:pt x="47576" y="86537"/>
                    <a:pt x="46545" y="86645"/>
                    <a:pt x="45514" y="86672"/>
                  </a:cubicBezTo>
                  <a:cubicBezTo>
                    <a:pt x="44646" y="86672"/>
                    <a:pt x="43778" y="86645"/>
                    <a:pt x="42910" y="86537"/>
                  </a:cubicBezTo>
                  <a:cubicBezTo>
                    <a:pt x="42015" y="86428"/>
                    <a:pt x="41120" y="86238"/>
                    <a:pt x="40252" y="85994"/>
                  </a:cubicBezTo>
                  <a:cubicBezTo>
                    <a:pt x="38408" y="85479"/>
                    <a:pt x="36699" y="84529"/>
                    <a:pt x="35316" y="83255"/>
                  </a:cubicBezTo>
                  <a:cubicBezTo>
                    <a:pt x="34692" y="82658"/>
                    <a:pt x="34149" y="81953"/>
                    <a:pt x="33715" y="81220"/>
                  </a:cubicBezTo>
                  <a:cubicBezTo>
                    <a:pt x="33281" y="80461"/>
                    <a:pt x="32956" y="79674"/>
                    <a:pt x="32739" y="78834"/>
                  </a:cubicBezTo>
                  <a:cubicBezTo>
                    <a:pt x="32386" y="77532"/>
                    <a:pt x="32332" y="76175"/>
                    <a:pt x="32549" y="74873"/>
                  </a:cubicBezTo>
                  <a:cubicBezTo>
                    <a:pt x="32739" y="73571"/>
                    <a:pt x="33309" y="72351"/>
                    <a:pt x="34177" y="71374"/>
                  </a:cubicBezTo>
                  <a:cubicBezTo>
                    <a:pt x="34421" y="71049"/>
                    <a:pt x="34719" y="70778"/>
                    <a:pt x="35044" y="70534"/>
                  </a:cubicBezTo>
                  <a:cubicBezTo>
                    <a:pt x="35560" y="70127"/>
                    <a:pt x="36102" y="69801"/>
                    <a:pt x="36699" y="69530"/>
                  </a:cubicBezTo>
                  <a:lnTo>
                    <a:pt x="36699" y="69530"/>
                  </a:lnTo>
                  <a:cubicBezTo>
                    <a:pt x="35885" y="69910"/>
                    <a:pt x="35126" y="70425"/>
                    <a:pt x="34475" y="71049"/>
                  </a:cubicBezTo>
                  <a:cubicBezTo>
                    <a:pt x="33797" y="71781"/>
                    <a:pt x="33281" y="72622"/>
                    <a:pt x="32929" y="73544"/>
                  </a:cubicBezTo>
                  <a:cubicBezTo>
                    <a:pt x="32576" y="74602"/>
                    <a:pt x="32413" y="75687"/>
                    <a:pt x="32468" y="76799"/>
                  </a:cubicBezTo>
                  <a:cubicBezTo>
                    <a:pt x="32495" y="77233"/>
                    <a:pt x="32549" y="77640"/>
                    <a:pt x="32630" y="78074"/>
                  </a:cubicBezTo>
                  <a:cubicBezTo>
                    <a:pt x="32712" y="78508"/>
                    <a:pt x="32820" y="78915"/>
                    <a:pt x="32956" y="79349"/>
                  </a:cubicBezTo>
                  <a:cubicBezTo>
                    <a:pt x="33092" y="79756"/>
                    <a:pt x="33254" y="80135"/>
                    <a:pt x="33444" y="80542"/>
                  </a:cubicBezTo>
                  <a:cubicBezTo>
                    <a:pt x="33634" y="80922"/>
                    <a:pt x="33851" y="81275"/>
                    <a:pt x="34068" y="81654"/>
                  </a:cubicBezTo>
                  <a:cubicBezTo>
                    <a:pt x="34502" y="82278"/>
                    <a:pt x="34990" y="82875"/>
                    <a:pt x="35560" y="83390"/>
                  </a:cubicBezTo>
                  <a:cubicBezTo>
                    <a:pt x="35831" y="83634"/>
                    <a:pt x="36129" y="83851"/>
                    <a:pt x="36455" y="84096"/>
                  </a:cubicBezTo>
                  <a:cubicBezTo>
                    <a:pt x="36591" y="84177"/>
                    <a:pt x="36753" y="84313"/>
                    <a:pt x="36916" y="84394"/>
                  </a:cubicBezTo>
                  <a:lnTo>
                    <a:pt x="37377" y="84692"/>
                  </a:lnTo>
                  <a:cubicBezTo>
                    <a:pt x="38679" y="85425"/>
                    <a:pt x="40117" y="85940"/>
                    <a:pt x="41581" y="86184"/>
                  </a:cubicBezTo>
                  <a:cubicBezTo>
                    <a:pt x="42247" y="86313"/>
                    <a:pt x="43065" y="86391"/>
                    <a:pt x="43216" y="86391"/>
                  </a:cubicBezTo>
                  <a:cubicBezTo>
                    <a:pt x="43256" y="86391"/>
                    <a:pt x="43250" y="86385"/>
                    <a:pt x="43182" y="86374"/>
                  </a:cubicBezTo>
                  <a:cubicBezTo>
                    <a:pt x="42856" y="86320"/>
                    <a:pt x="41690" y="86184"/>
                    <a:pt x="40822" y="85940"/>
                  </a:cubicBezTo>
                  <a:lnTo>
                    <a:pt x="40008" y="85723"/>
                  </a:lnTo>
                  <a:cubicBezTo>
                    <a:pt x="39737" y="85642"/>
                    <a:pt x="39493" y="85533"/>
                    <a:pt x="39222" y="85452"/>
                  </a:cubicBezTo>
                  <a:cubicBezTo>
                    <a:pt x="38326" y="85099"/>
                    <a:pt x="37486" y="84665"/>
                    <a:pt x="36699" y="84123"/>
                  </a:cubicBezTo>
                  <a:cubicBezTo>
                    <a:pt x="36509" y="83987"/>
                    <a:pt x="36319" y="83851"/>
                    <a:pt x="36129" y="83716"/>
                  </a:cubicBezTo>
                  <a:lnTo>
                    <a:pt x="35587" y="83255"/>
                  </a:lnTo>
                  <a:cubicBezTo>
                    <a:pt x="35234" y="82929"/>
                    <a:pt x="34936" y="82577"/>
                    <a:pt x="34638" y="82224"/>
                  </a:cubicBezTo>
                  <a:cubicBezTo>
                    <a:pt x="34041" y="81465"/>
                    <a:pt x="33580" y="80651"/>
                    <a:pt x="33227" y="79756"/>
                  </a:cubicBezTo>
                  <a:cubicBezTo>
                    <a:pt x="32902" y="78861"/>
                    <a:pt x="32685" y="77938"/>
                    <a:pt x="32630" y="76989"/>
                  </a:cubicBezTo>
                  <a:cubicBezTo>
                    <a:pt x="32549" y="76094"/>
                    <a:pt x="32630" y="75226"/>
                    <a:pt x="32847" y="74358"/>
                  </a:cubicBezTo>
                  <a:cubicBezTo>
                    <a:pt x="33037" y="73490"/>
                    <a:pt x="33390" y="72704"/>
                    <a:pt x="33905" y="71971"/>
                  </a:cubicBezTo>
                  <a:cubicBezTo>
                    <a:pt x="34936" y="70561"/>
                    <a:pt x="36509" y="69639"/>
                    <a:pt x="38218" y="69150"/>
                  </a:cubicBezTo>
                  <a:cubicBezTo>
                    <a:pt x="39439" y="68798"/>
                    <a:pt x="40686" y="68608"/>
                    <a:pt x="41934" y="68581"/>
                  </a:cubicBezTo>
                  <a:cubicBezTo>
                    <a:pt x="42329" y="68564"/>
                    <a:pt x="42727" y="68557"/>
                    <a:pt x="43126" y="68557"/>
                  </a:cubicBezTo>
                  <a:cubicBezTo>
                    <a:pt x="44014" y="68557"/>
                    <a:pt x="44906" y="68589"/>
                    <a:pt x="45786" y="68608"/>
                  </a:cubicBezTo>
                  <a:cubicBezTo>
                    <a:pt x="46314" y="68623"/>
                    <a:pt x="46846" y="68634"/>
                    <a:pt x="47380" y="68634"/>
                  </a:cubicBezTo>
                  <a:cubicBezTo>
                    <a:pt x="48793" y="68634"/>
                    <a:pt x="50220" y="68558"/>
                    <a:pt x="51617" y="68282"/>
                  </a:cubicBezTo>
                  <a:cubicBezTo>
                    <a:pt x="53624" y="67930"/>
                    <a:pt x="55442" y="66953"/>
                    <a:pt x="56852" y="65516"/>
                  </a:cubicBezTo>
                  <a:cubicBezTo>
                    <a:pt x="57232" y="65109"/>
                    <a:pt x="57584" y="64648"/>
                    <a:pt x="57856" y="64160"/>
                  </a:cubicBezTo>
                  <a:cubicBezTo>
                    <a:pt x="58154" y="63671"/>
                    <a:pt x="58371" y="63129"/>
                    <a:pt x="58534" y="62559"/>
                  </a:cubicBezTo>
                  <a:cubicBezTo>
                    <a:pt x="58561" y="62424"/>
                    <a:pt x="58588" y="62288"/>
                    <a:pt x="58615" y="62125"/>
                  </a:cubicBezTo>
                  <a:cubicBezTo>
                    <a:pt x="58642" y="61990"/>
                    <a:pt x="58669" y="61854"/>
                    <a:pt x="58669" y="61718"/>
                  </a:cubicBezTo>
                  <a:lnTo>
                    <a:pt x="58697" y="61284"/>
                  </a:lnTo>
                  <a:lnTo>
                    <a:pt x="58697" y="60878"/>
                  </a:lnTo>
                  <a:cubicBezTo>
                    <a:pt x="58669" y="60606"/>
                    <a:pt x="58642" y="60335"/>
                    <a:pt x="58561" y="60091"/>
                  </a:cubicBezTo>
                  <a:cubicBezTo>
                    <a:pt x="58534" y="59847"/>
                    <a:pt x="58452" y="59603"/>
                    <a:pt x="58344" y="59359"/>
                  </a:cubicBezTo>
                  <a:cubicBezTo>
                    <a:pt x="57910" y="58192"/>
                    <a:pt x="57123" y="57189"/>
                    <a:pt x="56093" y="56511"/>
                  </a:cubicBezTo>
                  <a:cubicBezTo>
                    <a:pt x="55089" y="55805"/>
                    <a:pt x="54004" y="55290"/>
                    <a:pt x="52865" y="54937"/>
                  </a:cubicBezTo>
                  <a:cubicBezTo>
                    <a:pt x="51726" y="54612"/>
                    <a:pt x="50559" y="54368"/>
                    <a:pt x="49366" y="54232"/>
                  </a:cubicBezTo>
                  <a:cubicBezTo>
                    <a:pt x="49068" y="54205"/>
                    <a:pt x="48796" y="54178"/>
                    <a:pt x="48498" y="54178"/>
                  </a:cubicBezTo>
                  <a:cubicBezTo>
                    <a:pt x="48200" y="54151"/>
                    <a:pt x="47901" y="54151"/>
                    <a:pt x="47603" y="54124"/>
                  </a:cubicBezTo>
                  <a:cubicBezTo>
                    <a:pt x="47223" y="54124"/>
                    <a:pt x="46831" y="54112"/>
                    <a:pt x="46444" y="54112"/>
                  </a:cubicBezTo>
                  <a:cubicBezTo>
                    <a:pt x="46250" y="54112"/>
                    <a:pt x="46057" y="54115"/>
                    <a:pt x="45867" y="54124"/>
                  </a:cubicBezTo>
                  <a:cubicBezTo>
                    <a:pt x="42015" y="54124"/>
                    <a:pt x="38191" y="54531"/>
                    <a:pt x="34421" y="55290"/>
                  </a:cubicBezTo>
                  <a:cubicBezTo>
                    <a:pt x="33498" y="55480"/>
                    <a:pt x="32576" y="55697"/>
                    <a:pt x="31708" y="55914"/>
                  </a:cubicBezTo>
                  <a:cubicBezTo>
                    <a:pt x="31247" y="56050"/>
                    <a:pt x="30786" y="56158"/>
                    <a:pt x="30352" y="56294"/>
                  </a:cubicBezTo>
                  <a:lnTo>
                    <a:pt x="29674" y="56483"/>
                  </a:lnTo>
                  <a:lnTo>
                    <a:pt x="29050" y="56673"/>
                  </a:lnTo>
                  <a:lnTo>
                    <a:pt x="28806" y="56755"/>
                  </a:lnTo>
                  <a:cubicBezTo>
                    <a:pt x="28752" y="56673"/>
                    <a:pt x="28725" y="56592"/>
                    <a:pt x="28698" y="56511"/>
                  </a:cubicBezTo>
                  <a:lnTo>
                    <a:pt x="28643" y="56375"/>
                  </a:lnTo>
                  <a:cubicBezTo>
                    <a:pt x="28616" y="56294"/>
                    <a:pt x="28589" y="56212"/>
                    <a:pt x="28589" y="56131"/>
                  </a:cubicBezTo>
                  <a:cubicBezTo>
                    <a:pt x="28535" y="55995"/>
                    <a:pt x="28508" y="55833"/>
                    <a:pt x="28481" y="55670"/>
                  </a:cubicBezTo>
                  <a:cubicBezTo>
                    <a:pt x="28291" y="54503"/>
                    <a:pt x="28508" y="53310"/>
                    <a:pt x="29023" y="52225"/>
                  </a:cubicBezTo>
                  <a:lnTo>
                    <a:pt x="29023" y="52279"/>
                  </a:lnTo>
                  <a:cubicBezTo>
                    <a:pt x="29294" y="51601"/>
                    <a:pt x="29674" y="51004"/>
                    <a:pt x="30135" y="50462"/>
                  </a:cubicBezTo>
                  <a:cubicBezTo>
                    <a:pt x="30976" y="49458"/>
                    <a:pt x="31952" y="48645"/>
                    <a:pt x="33092" y="48021"/>
                  </a:cubicBezTo>
                  <a:cubicBezTo>
                    <a:pt x="33688" y="47695"/>
                    <a:pt x="34285" y="47424"/>
                    <a:pt x="34936" y="47234"/>
                  </a:cubicBezTo>
                  <a:cubicBezTo>
                    <a:pt x="35587" y="47072"/>
                    <a:pt x="36238" y="46909"/>
                    <a:pt x="36916" y="46827"/>
                  </a:cubicBezTo>
                  <a:cubicBezTo>
                    <a:pt x="37786" y="46723"/>
                    <a:pt x="38655" y="46674"/>
                    <a:pt x="39532" y="46674"/>
                  </a:cubicBezTo>
                  <a:cubicBezTo>
                    <a:pt x="40022" y="46674"/>
                    <a:pt x="40515" y="46690"/>
                    <a:pt x="41012" y="46719"/>
                  </a:cubicBezTo>
                  <a:cubicBezTo>
                    <a:pt x="43751" y="46882"/>
                    <a:pt x="46518" y="47343"/>
                    <a:pt x="49339" y="47478"/>
                  </a:cubicBezTo>
                  <a:cubicBezTo>
                    <a:pt x="49650" y="47499"/>
                    <a:pt x="49960" y="47508"/>
                    <a:pt x="50271" y="47508"/>
                  </a:cubicBezTo>
                  <a:cubicBezTo>
                    <a:pt x="50774" y="47508"/>
                    <a:pt x="51277" y="47485"/>
                    <a:pt x="51780" y="47451"/>
                  </a:cubicBezTo>
                  <a:cubicBezTo>
                    <a:pt x="52187" y="47424"/>
                    <a:pt x="52567" y="47370"/>
                    <a:pt x="52919" y="47343"/>
                  </a:cubicBezTo>
                  <a:lnTo>
                    <a:pt x="53868" y="47180"/>
                  </a:lnTo>
                  <a:cubicBezTo>
                    <a:pt x="55496" y="46882"/>
                    <a:pt x="57069" y="46285"/>
                    <a:pt x="58480" y="45471"/>
                  </a:cubicBezTo>
                  <a:cubicBezTo>
                    <a:pt x="60351" y="44413"/>
                    <a:pt x="61707" y="42650"/>
                    <a:pt x="62250" y="40589"/>
                  </a:cubicBezTo>
                  <a:cubicBezTo>
                    <a:pt x="62494" y="39640"/>
                    <a:pt x="62548" y="38636"/>
                    <a:pt x="62440" y="37660"/>
                  </a:cubicBezTo>
                  <a:cubicBezTo>
                    <a:pt x="62304" y="36710"/>
                    <a:pt x="62060" y="35761"/>
                    <a:pt x="61653" y="34866"/>
                  </a:cubicBezTo>
                  <a:cubicBezTo>
                    <a:pt x="61300" y="34052"/>
                    <a:pt x="60812" y="33266"/>
                    <a:pt x="60270" y="32560"/>
                  </a:cubicBezTo>
                  <a:cubicBezTo>
                    <a:pt x="59727" y="31909"/>
                    <a:pt x="59103" y="31313"/>
                    <a:pt x="58425" y="30797"/>
                  </a:cubicBezTo>
                  <a:cubicBezTo>
                    <a:pt x="56933" y="29712"/>
                    <a:pt x="55198" y="29007"/>
                    <a:pt x="53380" y="28682"/>
                  </a:cubicBezTo>
                  <a:cubicBezTo>
                    <a:pt x="52485" y="28532"/>
                    <a:pt x="51576" y="28458"/>
                    <a:pt x="50664" y="28458"/>
                  </a:cubicBezTo>
                  <a:cubicBezTo>
                    <a:pt x="49752" y="28458"/>
                    <a:pt x="48837" y="28532"/>
                    <a:pt x="47928" y="28682"/>
                  </a:cubicBezTo>
                  <a:cubicBezTo>
                    <a:pt x="46545" y="28926"/>
                    <a:pt x="45189" y="29278"/>
                    <a:pt x="43887" y="29767"/>
                  </a:cubicBezTo>
                  <a:cubicBezTo>
                    <a:pt x="43209" y="30038"/>
                    <a:pt x="42504" y="30363"/>
                    <a:pt x="41798" y="30716"/>
                  </a:cubicBezTo>
                  <a:lnTo>
                    <a:pt x="41853" y="30689"/>
                  </a:lnTo>
                  <a:lnTo>
                    <a:pt x="41853" y="30689"/>
                  </a:lnTo>
                  <a:cubicBezTo>
                    <a:pt x="40307" y="31448"/>
                    <a:pt x="38815" y="32289"/>
                    <a:pt x="37377" y="33211"/>
                  </a:cubicBezTo>
                  <a:cubicBezTo>
                    <a:pt x="35858" y="34188"/>
                    <a:pt x="34529" y="35083"/>
                    <a:pt x="32929" y="36222"/>
                  </a:cubicBezTo>
                  <a:cubicBezTo>
                    <a:pt x="31844" y="36981"/>
                    <a:pt x="30244" y="38066"/>
                    <a:pt x="28942" y="38934"/>
                  </a:cubicBezTo>
                  <a:lnTo>
                    <a:pt x="26392" y="40697"/>
                  </a:lnTo>
                  <a:lnTo>
                    <a:pt x="22432" y="43437"/>
                  </a:lnTo>
                  <a:cubicBezTo>
                    <a:pt x="21808" y="43898"/>
                    <a:pt x="21103" y="44224"/>
                    <a:pt x="20370" y="44441"/>
                  </a:cubicBezTo>
                  <a:cubicBezTo>
                    <a:pt x="20200" y="44478"/>
                    <a:pt x="20028" y="44497"/>
                    <a:pt x="19858" y="44497"/>
                  </a:cubicBezTo>
                  <a:cubicBezTo>
                    <a:pt x="19296" y="44497"/>
                    <a:pt x="18752" y="44293"/>
                    <a:pt x="18336" y="43898"/>
                  </a:cubicBezTo>
                  <a:cubicBezTo>
                    <a:pt x="18038" y="43627"/>
                    <a:pt x="17794" y="43301"/>
                    <a:pt x="17658" y="42922"/>
                  </a:cubicBezTo>
                  <a:cubicBezTo>
                    <a:pt x="17550" y="42732"/>
                    <a:pt x="17495" y="42542"/>
                    <a:pt x="17441" y="42352"/>
                  </a:cubicBezTo>
                  <a:cubicBezTo>
                    <a:pt x="17387" y="42135"/>
                    <a:pt x="17333" y="41945"/>
                    <a:pt x="17305" y="41728"/>
                  </a:cubicBezTo>
                  <a:cubicBezTo>
                    <a:pt x="17143" y="40887"/>
                    <a:pt x="17170" y="40046"/>
                    <a:pt x="17305" y="39206"/>
                  </a:cubicBezTo>
                  <a:cubicBezTo>
                    <a:pt x="17387" y="38772"/>
                    <a:pt x="17495" y="38365"/>
                    <a:pt x="17658" y="37958"/>
                  </a:cubicBezTo>
                  <a:lnTo>
                    <a:pt x="17875" y="37334"/>
                  </a:lnTo>
                  <a:lnTo>
                    <a:pt x="17984" y="37009"/>
                  </a:lnTo>
                  <a:cubicBezTo>
                    <a:pt x="18011" y="36900"/>
                    <a:pt x="18065" y="36792"/>
                    <a:pt x="18119" y="36710"/>
                  </a:cubicBezTo>
                  <a:cubicBezTo>
                    <a:pt x="18309" y="36303"/>
                    <a:pt x="18445" y="35869"/>
                    <a:pt x="18662" y="35490"/>
                  </a:cubicBezTo>
                  <a:lnTo>
                    <a:pt x="19313" y="34296"/>
                  </a:lnTo>
                  <a:cubicBezTo>
                    <a:pt x="19448" y="34052"/>
                    <a:pt x="19638" y="33754"/>
                    <a:pt x="19828" y="33455"/>
                  </a:cubicBezTo>
                  <a:cubicBezTo>
                    <a:pt x="19936" y="33293"/>
                    <a:pt x="20018" y="33130"/>
                    <a:pt x="20126" y="32994"/>
                  </a:cubicBezTo>
                  <a:lnTo>
                    <a:pt x="20452" y="32533"/>
                  </a:lnTo>
                  <a:lnTo>
                    <a:pt x="20994" y="31774"/>
                  </a:lnTo>
                  <a:lnTo>
                    <a:pt x="21591" y="31068"/>
                  </a:lnTo>
                  <a:cubicBezTo>
                    <a:pt x="21990" y="30563"/>
                    <a:pt x="22441" y="30084"/>
                    <a:pt x="22893" y="29631"/>
                  </a:cubicBezTo>
                  <a:lnTo>
                    <a:pt x="22893" y="29631"/>
                  </a:lnTo>
                  <a:lnTo>
                    <a:pt x="22947" y="29604"/>
                  </a:lnTo>
                  <a:cubicBezTo>
                    <a:pt x="24168" y="28410"/>
                    <a:pt x="25497" y="27325"/>
                    <a:pt x="26907" y="26349"/>
                  </a:cubicBezTo>
                  <a:lnTo>
                    <a:pt x="26907" y="26349"/>
                  </a:lnTo>
                  <a:lnTo>
                    <a:pt x="26880" y="26376"/>
                  </a:lnTo>
                  <a:lnTo>
                    <a:pt x="27558" y="25915"/>
                  </a:lnTo>
                  <a:lnTo>
                    <a:pt x="27504" y="25942"/>
                  </a:lnTo>
                  <a:cubicBezTo>
                    <a:pt x="27721" y="25806"/>
                    <a:pt x="27965" y="25644"/>
                    <a:pt x="28182" y="25508"/>
                  </a:cubicBezTo>
                  <a:lnTo>
                    <a:pt x="28182" y="25508"/>
                  </a:lnTo>
                  <a:lnTo>
                    <a:pt x="28128" y="25535"/>
                  </a:lnTo>
                  <a:lnTo>
                    <a:pt x="28779" y="25128"/>
                  </a:lnTo>
                  <a:lnTo>
                    <a:pt x="28752" y="25156"/>
                  </a:lnTo>
                  <a:cubicBezTo>
                    <a:pt x="29131" y="24911"/>
                    <a:pt x="29538" y="24694"/>
                    <a:pt x="29945" y="24450"/>
                  </a:cubicBezTo>
                  <a:cubicBezTo>
                    <a:pt x="30840" y="23989"/>
                    <a:pt x="32332" y="23284"/>
                    <a:pt x="33444" y="22823"/>
                  </a:cubicBezTo>
                  <a:lnTo>
                    <a:pt x="33444" y="22823"/>
                  </a:lnTo>
                  <a:lnTo>
                    <a:pt x="33390" y="22850"/>
                  </a:lnTo>
                  <a:cubicBezTo>
                    <a:pt x="34041" y="22579"/>
                    <a:pt x="34665" y="22335"/>
                    <a:pt x="35316" y="22118"/>
                  </a:cubicBezTo>
                  <a:cubicBezTo>
                    <a:pt x="35777" y="21982"/>
                    <a:pt x="36129" y="21874"/>
                    <a:pt x="36753" y="21684"/>
                  </a:cubicBezTo>
                  <a:cubicBezTo>
                    <a:pt x="38462" y="21087"/>
                    <a:pt x="40225" y="20626"/>
                    <a:pt x="41988" y="20273"/>
                  </a:cubicBezTo>
                  <a:lnTo>
                    <a:pt x="41961" y="20273"/>
                  </a:lnTo>
                  <a:cubicBezTo>
                    <a:pt x="43372" y="20002"/>
                    <a:pt x="44673" y="19758"/>
                    <a:pt x="46138" y="19487"/>
                  </a:cubicBezTo>
                  <a:cubicBezTo>
                    <a:pt x="47304" y="19297"/>
                    <a:pt x="48742" y="19080"/>
                    <a:pt x="50044" y="18890"/>
                  </a:cubicBezTo>
                  <a:lnTo>
                    <a:pt x="50121" y="18877"/>
                  </a:lnTo>
                  <a:lnTo>
                    <a:pt x="50121" y="18877"/>
                  </a:lnTo>
                  <a:lnTo>
                    <a:pt x="51102" y="18781"/>
                  </a:lnTo>
                  <a:cubicBezTo>
                    <a:pt x="52133" y="18646"/>
                    <a:pt x="53462" y="18456"/>
                    <a:pt x="53814" y="18402"/>
                  </a:cubicBezTo>
                  <a:cubicBezTo>
                    <a:pt x="55849" y="18185"/>
                    <a:pt x="57774" y="17859"/>
                    <a:pt x="59727" y="17561"/>
                  </a:cubicBezTo>
                  <a:lnTo>
                    <a:pt x="59998" y="17561"/>
                  </a:lnTo>
                  <a:cubicBezTo>
                    <a:pt x="60859" y="17434"/>
                    <a:pt x="61720" y="17213"/>
                    <a:pt x="62537" y="16919"/>
                  </a:cubicBezTo>
                  <a:lnTo>
                    <a:pt x="62537" y="16919"/>
                  </a:lnTo>
                  <a:lnTo>
                    <a:pt x="62684" y="16883"/>
                  </a:lnTo>
                  <a:lnTo>
                    <a:pt x="63308" y="16693"/>
                  </a:lnTo>
                  <a:lnTo>
                    <a:pt x="63714" y="16530"/>
                  </a:lnTo>
                  <a:cubicBezTo>
                    <a:pt x="63959" y="16449"/>
                    <a:pt x="63742" y="16557"/>
                    <a:pt x="64148" y="16395"/>
                  </a:cubicBezTo>
                  <a:cubicBezTo>
                    <a:pt x="64664" y="16178"/>
                    <a:pt x="65179" y="15906"/>
                    <a:pt x="65640" y="15635"/>
                  </a:cubicBezTo>
                  <a:cubicBezTo>
                    <a:pt x="65855" y="15485"/>
                    <a:pt x="65951" y="15436"/>
                    <a:pt x="65995" y="15436"/>
                  </a:cubicBezTo>
                  <a:cubicBezTo>
                    <a:pt x="66006" y="15436"/>
                    <a:pt x="66014" y="15440"/>
                    <a:pt x="66020" y="15445"/>
                  </a:cubicBezTo>
                  <a:cubicBezTo>
                    <a:pt x="66590" y="14984"/>
                    <a:pt x="67078" y="14442"/>
                    <a:pt x="67512" y="13845"/>
                  </a:cubicBezTo>
                  <a:lnTo>
                    <a:pt x="67729" y="13465"/>
                  </a:lnTo>
                  <a:cubicBezTo>
                    <a:pt x="67810" y="13357"/>
                    <a:pt x="67837" y="13248"/>
                    <a:pt x="67892" y="13140"/>
                  </a:cubicBezTo>
                  <a:cubicBezTo>
                    <a:pt x="67946" y="13004"/>
                    <a:pt x="68000" y="12868"/>
                    <a:pt x="68027" y="12760"/>
                  </a:cubicBezTo>
                  <a:lnTo>
                    <a:pt x="68027" y="12706"/>
                  </a:lnTo>
                  <a:cubicBezTo>
                    <a:pt x="67892" y="13031"/>
                    <a:pt x="67702" y="13357"/>
                    <a:pt x="67512" y="13628"/>
                  </a:cubicBezTo>
                  <a:lnTo>
                    <a:pt x="67322" y="13899"/>
                  </a:lnTo>
                  <a:lnTo>
                    <a:pt x="67186" y="14062"/>
                  </a:lnTo>
                  <a:cubicBezTo>
                    <a:pt x="67129" y="14119"/>
                    <a:pt x="67101" y="14142"/>
                    <a:pt x="67093" y="14142"/>
                  </a:cubicBezTo>
                  <a:cubicBezTo>
                    <a:pt x="67083" y="14142"/>
                    <a:pt x="67112" y="14098"/>
                    <a:pt x="67159" y="14035"/>
                  </a:cubicBezTo>
                  <a:cubicBezTo>
                    <a:pt x="67512" y="13574"/>
                    <a:pt x="67783" y="13058"/>
                    <a:pt x="68000" y="12543"/>
                  </a:cubicBezTo>
                  <a:cubicBezTo>
                    <a:pt x="68163" y="12136"/>
                    <a:pt x="68271" y="11702"/>
                    <a:pt x="68325" y="11268"/>
                  </a:cubicBezTo>
                  <a:cubicBezTo>
                    <a:pt x="68431" y="10743"/>
                    <a:pt x="68459" y="10192"/>
                    <a:pt x="68461" y="9640"/>
                  </a:cubicBezTo>
                  <a:lnTo>
                    <a:pt x="68461" y="9640"/>
                  </a:lnTo>
                  <a:cubicBezTo>
                    <a:pt x="68461" y="9640"/>
                    <a:pt x="68461" y="9640"/>
                    <a:pt x="68461" y="9641"/>
                  </a:cubicBezTo>
                  <a:lnTo>
                    <a:pt x="68461" y="9586"/>
                  </a:lnTo>
                  <a:cubicBezTo>
                    <a:pt x="68461" y="9604"/>
                    <a:pt x="68461" y="9622"/>
                    <a:pt x="68461" y="9640"/>
                  </a:cubicBezTo>
                  <a:lnTo>
                    <a:pt x="68461" y="9640"/>
                  </a:lnTo>
                  <a:cubicBezTo>
                    <a:pt x="68407" y="9206"/>
                    <a:pt x="68325" y="8800"/>
                    <a:pt x="68190" y="8366"/>
                  </a:cubicBezTo>
                  <a:cubicBezTo>
                    <a:pt x="67973" y="7525"/>
                    <a:pt x="67647" y="6738"/>
                    <a:pt x="67186" y="6006"/>
                  </a:cubicBezTo>
                  <a:cubicBezTo>
                    <a:pt x="66698" y="5220"/>
                    <a:pt x="66074" y="4541"/>
                    <a:pt x="65396" y="3918"/>
                  </a:cubicBezTo>
                  <a:cubicBezTo>
                    <a:pt x="65071" y="3619"/>
                    <a:pt x="64718" y="3294"/>
                    <a:pt x="64365" y="3022"/>
                  </a:cubicBezTo>
                  <a:cubicBezTo>
                    <a:pt x="63702" y="2606"/>
                    <a:pt x="63499" y="2483"/>
                    <a:pt x="63486" y="2483"/>
                  </a:cubicBezTo>
                  <a:lnTo>
                    <a:pt x="63486" y="2483"/>
                  </a:lnTo>
                  <a:cubicBezTo>
                    <a:pt x="63469" y="2483"/>
                    <a:pt x="63835" y="2730"/>
                    <a:pt x="63815" y="2730"/>
                  </a:cubicBezTo>
                  <a:cubicBezTo>
                    <a:pt x="63809" y="2730"/>
                    <a:pt x="63765" y="2706"/>
                    <a:pt x="63660" y="2643"/>
                  </a:cubicBezTo>
                  <a:cubicBezTo>
                    <a:pt x="62856" y="2160"/>
                    <a:pt x="62024" y="1757"/>
                    <a:pt x="61140" y="1433"/>
                  </a:cubicBezTo>
                  <a:lnTo>
                    <a:pt x="61140" y="1433"/>
                  </a:lnTo>
                  <a:lnTo>
                    <a:pt x="61002" y="1341"/>
                  </a:lnTo>
                  <a:cubicBezTo>
                    <a:pt x="60487" y="1151"/>
                    <a:pt x="59944" y="1015"/>
                    <a:pt x="59429" y="907"/>
                  </a:cubicBezTo>
                  <a:cubicBezTo>
                    <a:pt x="59212" y="853"/>
                    <a:pt x="58941" y="771"/>
                    <a:pt x="58534" y="690"/>
                  </a:cubicBezTo>
                  <a:cubicBezTo>
                    <a:pt x="58154" y="608"/>
                    <a:pt x="57639" y="473"/>
                    <a:pt x="56879" y="364"/>
                  </a:cubicBezTo>
                  <a:lnTo>
                    <a:pt x="56879" y="364"/>
                  </a:lnTo>
                  <a:lnTo>
                    <a:pt x="57639" y="473"/>
                  </a:lnTo>
                  <a:lnTo>
                    <a:pt x="58154" y="581"/>
                  </a:lnTo>
                  <a:cubicBezTo>
                    <a:pt x="58452" y="636"/>
                    <a:pt x="58642" y="690"/>
                    <a:pt x="58751" y="690"/>
                  </a:cubicBezTo>
                  <a:cubicBezTo>
                    <a:pt x="58791" y="703"/>
                    <a:pt x="58832" y="710"/>
                    <a:pt x="58873" y="710"/>
                  </a:cubicBezTo>
                  <a:cubicBezTo>
                    <a:pt x="58914" y="710"/>
                    <a:pt x="58954" y="703"/>
                    <a:pt x="58995" y="690"/>
                  </a:cubicBezTo>
                  <a:lnTo>
                    <a:pt x="59049" y="690"/>
                  </a:lnTo>
                  <a:cubicBezTo>
                    <a:pt x="58751" y="608"/>
                    <a:pt x="58344" y="554"/>
                    <a:pt x="58154" y="527"/>
                  </a:cubicBezTo>
                  <a:cubicBezTo>
                    <a:pt x="57883" y="473"/>
                    <a:pt x="57720" y="446"/>
                    <a:pt x="57503" y="419"/>
                  </a:cubicBezTo>
                  <a:lnTo>
                    <a:pt x="57557" y="419"/>
                  </a:lnTo>
                  <a:cubicBezTo>
                    <a:pt x="56933" y="337"/>
                    <a:pt x="56337" y="229"/>
                    <a:pt x="55713" y="174"/>
                  </a:cubicBezTo>
                  <a:cubicBezTo>
                    <a:pt x="55415" y="147"/>
                    <a:pt x="55116" y="120"/>
                    <a:pt x="54791" y="93"/>
                  </a:cubicBezTo>
                  <a:lnTo>
                    <a:pt x="53841" y="39"/>
                  </a:lnTo>
                  <a:cubicBezTo>
                    <a:pt x="53485" y="13"/>
                    <a:pt x="53128" y="1"/>
                    <a:pt x="527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8011;p107"/>
            <p:cNvSpPr/>
            <p:nvPr/>
          </p:nvSpPr>
          <p:spPr>
            <a:xfrm rot="6958152">
              <a:off x="6826977" y="3272642"/>
              <a:ext cx="1567759" cy="2814717"/>
            </a:xfrm>
            <a:custGeom>
              <a:avLst/>
              <a:gdLst/>
              <a:ahLst/>
              <a:cxnLst/>
              <a:rect l="l" t="t" r="r" b="b"/>
              <a:pathLst>
                <a:path w="68462" h="87097" extrusionOk="0">
                  <a:moveTo>
                    <a:pt x="38749" y="20088"/>
                  </a:moveTo>
                  <a:lnTo>
                    <a:pt x="38749" y="20088"/>
                  </a:lnTo>
                  <a:cubicBezTo>
                    <a:pt x="38711" y="20104"/>
                    <a:pt x="38665" y="20121"/>
                    <a:pt x="38598" y="20138"/>
                  </a:cubicBezTo>
                  <a:lnTo>
                    <a:pt x="38082" y="20300"/>
                  </a:lnTo>
                  <a:cubicBezTo>
                    <a:pt x="38137" y="20273"/>
                    <a:pt x="38191" y="20246"/>
                    <a:pt x="38245" y="20219"/>
                  </a:cubicBezTo>
                  <a:lnTo>
                    <a:pt x="38749" y="20088"/>
                  </a:lnTo>
                  <a:close/>
                  <a:moveTo>
                    <a:pt x="10986" y="19595"/>
                  </a:moveTo>
                  <a:cubicBezTo>
                    <a:pt x="10199" y="20273"/>
                    <a:pt x="9928" y="20517"/>
                    <a:pt x="8517" y="21792"/>
                  </a:cubicBezTo>
                  <a:cubicBezTo>
                    <a:pt x="9304" y="21006"/>
                    <a:pt x="10118" y="20273"/>
                    <a:pt x="10986" y="19595"/>
                  </a:cubicBezTo>
                  <a:close/>
                  <a:moveTo>
                    <a:pt x="8409" y="22172"/>
                  </a:moveTo>
                  <a:lnTo>
                    <a:pt x="8273" y="22308"/>
                  </a:lnTo>
                  <a:lnTo>
                    <a:pt x="7679" y="22848"/>
                  </a:lnTo>
                  <a:lnTo>
                    <a:pt x="7679" y="22848"/>
                  </a:lnTo>
                  <a:cubicBezTo>
                    <a:pt x="7859" y="22670"/>
                    <a:pt x="8039" y="22515"/>
                    <a:pt x="8219" y="22335"/>
                  </a:cubicBezTo>
                  <a:lnTo>
                    <a:pt x="8409" y="22172"/>
                  </a:lnTo>
                  <a:close/>
                  <a:moveTo>
                    <a:pt x="8626" y="21819"/>
                  </a:moveTo>
                  <a:cubicBezTo>
                    <a:pt x="8138" y="22253"/>
                    <a:pt x="7649" y="22687"/>
                    <a:pt x="6754" y="23582"/>
                  </a:cubicBezTo>
                  <a:cubicBezTo>
                    <a:pt x="7487" y="22823"/>
                    <a:pt x="7921" y="22389"/>
                    <a:pt x="8192" y="22145"/>
                  </a:cubicBezTo>
                  <a:cubicBezTo>
                    <a:pt x="8327" y="22036"/>
                    <a:pt x="8463" y="21928"/>
                    <a:pt x="8626" y="21819"/>
                  </a:cubicBezTo>
                  <a:close/>
                  <a:moveTo>
                    <a:pt x="7677" y="22796"/>
                  </a:moveTo>
                  <a:lnTo>
                    <a:pt x="7677" y="22796"/>
                  </a:lnTo>
                  <a:lnTo>
                    <a:pt x="7677" y="22796"/>
                  </a:lnTo>
                  <a:cubicBezTo>
                    <a:pt x="7323" y="23149"/>
                    <a:pt x="6971" y="23502"/>
                    <a:pt x="6641" y="23855"/>
                  </a:cubicBezTo>
                  <a:lnTo>
                    <a:pt x="6641" y="23855"/>
                  </a:lnTo>
                  <a:cubicBezTo>
                    <a:pt x="6960" y="23485"/>
                    <a:pt x="7305" y="23140"/>
                    <a:pt x="7677" y="22796"/>
                  </a:cubicBezTo>
                  <a:close/>
                  <a:moveTo>
                    <a:pt x="6076" y="24288"/>
                  </a:moveTo>
                  <a:lnTo>
                    <a:pt x="6022" y="24342"/>
                  </a:lnTo>
                  <a:lnTo>
                    <a:pt x="6022" y="24342"/>
                  </a:lnTo>
                  <a:lnTo>
                    <a:pt x="6022" y="24342"/>
                  </a:lnTo>
                  <a:lnTo>
                    <a:pt x="6076" y="24288"/>
                  </a:lnTo>
                  <a:close/>
                  <a:moveTo>
                    <a:pt x="5975" y="24396"/>
                  </a:moveTo>
                  <a:lnTo>
                    <a:pt x="5859" y="24559"/>
                  </a:lnTo>
                  <a:lnTo>
                    <a:pt x="5859" y="24532"/>
                  </a:lnTo>
                  <a:lnTo>
                    <a:pt x="5975" y="24396"/>
                  </a:lnTo>
                  <a:close/>
                  <a:moveTo>
                    <a:pt x="5267" y="25585"/>
                  </a:moveTo>
                  <a:lnTo>
                    <a:pt x="5235" y="25617"/>
                  </a:lnTo>
                  <a:lnTo>
                    <a:pt x="5235" y="25617"/>
                  </a:lnTo>
                  <a:lnTo>
                    <a:pt x="5267" y="25585"/>
                  </a:lnTo>
                  <a:close/>
                  <a:moveTo>
                    <a:pt x="5515" y="25090"/>
                  </a:moveTo>
                  <a:cubicBezTo>
                    <a:pt x="5526" y="25090"/>
                    <a:pt x="5497" y="25132"/>
                    <a:pt x="5398" y="25264"/>
                  </a:cubicBezTo>
                  <a:cubicBezTo>
                    <a:pt x="5290" y="25372"/>
                    <a:pt x="5154" y="25535"/>
                    <a:pt x="4964" y="25834"/>
                  </a:cubicBezTo>
                  <a:cubicBezTo>
                    <a:pt x="4747" y="26105"/>
                    <a:pt x="4476" y="26457"/>
                    <a:pt x="4123" y="26973"/>
                  </a:cubicBezTo>
                  <a:cubicBezTo>
                    <a:pt x="4747" y="26023"/>
                    <a:pt x="5073" y="25617"/>
                    <a:pt x="5452" y="25128"/>
                  </a:cubicBezTo>
                  <a:cubicBezTo>
                    <a:pt x="5484" y="25107"/>
                    <a:pt x="5508" y="25090"/>
                    <a:pt x="5515" y="25090"/>
                  </a:cubicBezTo>
                  <a:close/>
                  <a:moveTo>
                    <a:pt x="54791" y="29197"/>
                  </a:moveTo>
                  <a:lnTo>
                    <a:pt x="54953" y="29251"/>
                  </a:lnTo>
                  <a:lnTo>
                    <a:pt x="55089" y="29305"/>
                  </a:lnTo>
                  <a:lnTo>
                    <a:pt x="54791" y="29197"/>
                  </a:lnTo>
                  <a:close/>
                  <a:moveTo>
                    <a:pt x="45650" y="30146"/>
                  </a:moveTo>
                  <a:cubicBezTo>
                    <a:pt x="45507" y="30187"/>
                    <a:pt x="45364" y="30228"/>
                    <a:pt x="45222" y="30280"/>
                  </a:cubicBezTo>
                  <a:lnTo>
                    <a:pt x="45222" y="30280"/>
                  </a:lnTo>
                  <a:cubicBezTo>
                    <a:pt x="45363" y="30234"/>
                    <a:pt x="45506" y="30189"/>
                    <a:pt x="45650" y="30146"/>
                  </a:cubicBezTo>
                  <a:close/>
                  <a:moveTo>
                    <a:pt x="3310" y="28220"/>
                  </a:moveTo>
                  <a:lnTo>
                    <a:pt x="3310" y="28220"/>
                  </a:lnTo>
                  <a:cubicBezTo>
                    <a:pt x="3120" y="28573"/>
                    <a:pt x="2930" y="28899"/>
                    <a:pt x="2767" y="29278"/>
                  </a:cubicBezTo>
                  <a:cubicBezTo>
                    <a:pt x="2577" y="29631"/>
                    <a:pt x="2414" y="29984"/>
                    <a:pt x="2279" y="30336"/>
                  </a:cubicBezTo>
                  <a:lnTo>
                    <a:pt x="2197" y="30526"/>
                  </a:lnTo>
                  <a:cubicBezTo>
                    <a:pt x="2306" y="30173"/>
                    <a:pt x="2442" y="29875"/>
                    <a:pt x="2631" y="29495"/>
                  </a:cubicBezTo>
                  <a:cubicBezTo>
                    <a:pt x="2713" y="29305"/>
                    <a:pt x="2821" y="29116"/>
                    <a:pt x="2930" y="28899"/>
                  </a:cubicBezTo>
                  <a:cubicBezTo>
                    <a:pt x="3038" y="28709"/>
                    <a:pt x="3174" y="28465"/>
                    <a:pt x="3310" y="28220"/>
                  </a:cubicBezTo>
                  <a:close/>
                  <a:moveTo>
                    <a:pt x="50625" y="28637"/>
                  </a:moveTo>
                  <a:cubicBezTo>
                    <a:pt x="51222" y="28637"/>
                    <a:pt x="51819" y="28670"/>
                    <a:pt x="52414" y="28735"/>
                  </a:cubicBezTo>
                  <a:lnTo>
                    <a:pt x="52414" y="28735"/>
                  </a:lnTo>
                  <a:cubicBezTo>
                    <a:pt x="51885" y="28680"/>
                    <a:pt x="51352" y="28656"/>
                    <a:pt x="50821" y="28656"/>
                  </a:cubicBezTo>
                  <a:cubicBezTo>
                    <a:pt x="50497" y="28656"/>
                    <a:pt x="50174" y="28665"/>
                    <a:pt x="49854" y="28682"/>
                  </a:cubicBezTo>
                  <a:cubicBezTo>
                    <a:pt x="49529" y="28709"/>
                    <a:pt x="49230" y="28736"/>
                    <a:pt x="48905" y="28790"/>
                  </a:cubicBezTo>
                  <a:lnTo>
                    <a:pt x="48335" y="28817"/>
                  </a:lnTo>
                  <a:cubicBezTo>
                    <a:pt x="46328" y="29116"/>
                    <a:pt x="44375" y="29712"/>
                    <a:pt x="42531" y="30580"/>
                  </a:cubicBezTo>
                  <a:lnTo>
                    <a:pt x="42531" y="30580"/>
                  </a:lnTo>
                  <a:lnTo>
                    <a:pt x="42585" y="30553"/>
                  </a:lnTo>
                  <a:cubicBezTo>
                    <a:pt x="42992" y="30336"/>
                    <a:pt x="43372" y="30173"/>
                    <a:pt x="43860" y="29984"/>
                  </a:cubicBezTo>
                  <a:cubicBezTo>
                    <a:pt x="44538" y="29712"/>
                    <a:pt x="45216" y="29495"/>
                    <a:pt x="45894" y="29305"/>
                  </a:cubicBezTo>
                  <a:cubicBezTo>
                    <a:pt x="46599" y="29116"/>
                    <a:pt x="47332" y="28953"/>
                    <a:pt x="48064" y="28844"/>
                  </a:cubicBezTo>
                  <a:cubicBezTo>
                    <a:pt x="48913" y="28705"/>
                    <a:pt x="49769" y="28637"/>
                    <a:pt x="50625" y="28637"/>
                  </a:cubicBezTo>
                  <a:close/>
                  <a:moveTo>
                    <a:pt x="43387" y="30988"/>
                  </a:moveTo>
                  <a:lnTo>
                    <a:pt x="43387" y="30988"/>
                  </a:lnTo>
                  <a:cubicBezTo>
                    <a:pt x="43224" y="31063"/>
                    <a:pt x="43051" y="31133"/>
                    <a:pt x="42878" y="31205"/>
                  </a:cubicBezTo>
                  <a:lnTo>
                    <a:pt x="42878" y="31205"/>
                  </a:lnTo>
                  <a:cubicBezTo>
                    <a:pt x="43048" y="31128"/>
                    <a:pt x="43217" y="31055"/>
                    <a:pt x="43387" y="30988"/>
                  </a:cubicBezTo>
                  <a:close/>
                  <a:moveTo>
                    <a:pt x="41093" y="32072"/>
                  </a:moveTo>
                  <a:lnTo>
                    <a:pt x="40985" y="32153"/>
                  </a:lnTo>
                  <a:lnTo>
                    <a:pt x="40713" y="32289"/>
                  </a:lnTo>
                  <a:lnTo>
                    <a:pt x="40849" y="32208"/>
                  </a:lnTo>
                  <a:lnTo>
                    <a:pt x="41093" y="32072"/>
                  </a:lnTo>
                  <a:close/>
                  <a:moveTo>
                    <a:pt x="1411" y="32696"/>
                  </a:moveTo>
                  <a:lnTo>
                    <a:pt x="1357" y="32940"/>
                  </a:lnTo>
                  <a:cubicBezTo>
                    <a:pt x="1357" y="32962"/>
                    <a:pt x="1339" y="33002"/>
                    <a:pt x="1332" y="33002"/>
                  </a:cubicBezTo>
                  <a:cubicBezTo>
                    <a:pt x="1331" y="33002"/>
                    <a:pt x="1330" y="32999"/>
                    <a:pt x="1330" y="32994"/>
                  </a:cubicBezTo>
                  <a:lnTo>
                    <a:pt x="1384" y="32777"/>
                  </a:lnTo>
                  <a:lnTo>
                    <a:pt x="1411" y="32696"/>
                  </a:lnTo>
                  <a:close/>
                  <a:moveTo>
                    <a:pt x="39303" y="33076"/>
                  </a:moveTo>
                  <a:lnTo>
                    <a:pt x="38950" y="33320"/>
                  </a:lnTo>
                  <a:lnTo>
                    <a:pt x="39167" y="33157"/>
                  </a:lnTo>
                  <a:lnTo>
                    <a:pt x="39303" y="33076"/>
                  </a:lnTo>
                  <a:close/>
                  <a:moveTo>
                    <a:pt x="60769" y="33587"/>
                  </a:moveTo>
                  <a:lnTo>
                    <a:pt x="60769" y="33587"/>
                  </a:lnTo>
                  <a:cubicBezTo>
                    <a:pt x="60838" y="33697"/>
                    <a:pt x="60906" y="33807"/>
                    <a:pt x="60975" y="33916"/>
                  </a:cubicBezTo>
                  <a:cubicBezTo>
                    <a:pt x="60901" y="33813"/>
                    <a:pt x="60835" y="33702"/>
                    <a:pt x="60769" y="33587"/>
                  </a:cubicBezTo>
                  <a:close/>
                  <a:moveTo>
                    <a:pt x="60975" y="33916"/>
                  </a:moveTo>
                  <a:cubicBezTo>
                    <a:pt x="61068" y="34040"/>
                    <a:pt x="61134" y="34173"/>
                    <a:pt x="61194" y="34304"/>
                  </a:cubicBezTo>
                  <a:lnTo>
                    <a:pt x="61194" y="34304"/>
                  </a:lnTo>
                  <a:cubicBezTo>
                    <a:pt x="61127" y="34175"/>
                    <a:pt x="61056" y="34046"/>
                    <a:pt x="60975" y="33916"/>
                  </a:cubicBezTo>
                  <a:close/>
                  <a:moveTo>
                    <a:pt x="651" y="36303"/>
                  </a:moveTo>
                  <a:lnTo>
                    <a:pt x="651" y="36358"/>
                  </a:lnTo>
                  <a:lnTo>
                    <a:pt x="543" y="37090"/>
                  </a:lnTo>
                  <a:lnTo>
                    <a:pt x="543" y="37063"/>
                  </a:lnTo>
                  <a:lnTo>
                    <a:pt x="651" y="36303"/>
                  </a:lnTo>
                  <a:close/>
                  <a:moveTo>
                    <a:pt x="597" y="37470"/>
                  </a:moveTo>
                  <a:lnTo>
                    <a:pt x="570" y="37741"/>
                  </a:lnTo>
                  <a:cubicBezTo>
                    <a:pt x="570" y="37814"/>
                    <a:pt x="548" y="37822"/>
                    <a:pt x="544" y="37842"/>
                  </a:cubicBezTo>
                  <a:lnTo>
                    <a:pt x="544" y="37842"/>
                  </a:lnTo>
                  <a:lnTo>
                    <a:pt x="570" y="37578"/>
                  </a:lnTo>
                  <a:cubicBezTo>
                    <a:pt x="570" y="37524"/>
                    <a:pt x="570" y="37497"/>
                    <a:pt x="597" y="37470"/>
                  </a:cubicBezTo>
                  <a:close/>
                  <a:moveTo>
                    <a:pt x="33146" y="36276"/>
                  </a:moveTo>
                  <a:lnTo>
                    <a:pt x="30298" y="38283"/>
                  </a:lnTo>
                  <a:cubicBezTo>
                    <a:pt x="30786" y="37877"/>
                    <a:pt x="30786" y="37877"/>
                    <a:pt x="33146" y="36276"/>
                  </a:cubicBezTo>
                  <a:close/>
                  <a:moveTo>
                    <a:pt x="28481" y="40399"/>
                  </a:moveTo>
                  <a:lnTo>
                    <a:pt x="28426" y="40426"/>
                  </a:lnTo>
                  <a:cubicBezTo>
                    <a:pt x="28400" y="40449"/>
                    <a:pt x="28367" y="40476"/>
                    <a:pt x="28328" y="40507"/>
                  </a:cubicBezTo>
                  <a:lnTo>
                    <a:pt x="28328" y="40507"/>
                  </a:lnTo>
                  <a:lnTo>
                    <a:pt x="28481" y="40399"/>
                  </a:lnTo>
                  <a:close/>
                  <a:moveTo>
                    <a:pt x="245" y="41536"/>
                  </a:moveTo>
                  <a:cubicBezTo>
                    <a:pt x="245" y="41537"/>
                    <a:pt x="245" y="41538"/>
                    <a:pt x="245" y="41538"/>
                  </a:cubicBezTo>
                  <a:lnTo>
                    <a:pt x="245" y="41593"/>
                  </a:lnTo>
                  <a:cubicBezTo>
                    <a:pt x="245" y="41574"/>
                    <a:pt x="245" y="41555"/>
                    <a:pt x="245" y="41536"/>
                  </a:cubicBezTo>
                  <a:close/>
                  <a:moveTo>
                    <a:pt x="43652" y="46854"/>
                  </a:moveTo>
                  <a:cubicBezTo>
                    <a:pt x="43910" y="46881"/>
                    <a:pt x="44169" y="46908"/>
                    <a:pt x="44429" y="46936"/>
                  </a:cubicBezTo>
                  <a:lnTo>
                    <a:pt x="45894" y="47072"/>
                  </a:lnTo>
                  <a:lnTo>
                    <a:pt x="45840" y="47072"/>
                  </a:lnTo>
                  <a:lnTo>
                    <a:pt x="46708" y="47126"/>
                  </a:lnTo>
                  <a:cubicBezTo>
                    <a:pt x="47440" y="47234"/>
                    <a:pt x="48064" y="47289"/>
                    <a:pt x="48606" y="47343"/>
                  </a:cubicBezTo>
                  <a:cubicBezTo>
                    <a:pt x="47494" y="47316"/>
                    <a:pt x="46220" y="47153"/>
                    <a:pt x="45107" y="47017"/>
                  </a:cubicBezTo>
                  <a:lnTo>
                    <a:pt x="44619" y="46990"/>
                  </a:lnTo>
                  <a:lnTo>
                    <a:pt x="44402" y="46936"/>
                  </a:lnTo>
                  <a:lnTo>
                    <a:pt x="43652" y="46854"/>
                  </a:lnTo>
                  <a:close/>
                  <a:moveTo>
                    <a:pt x="62277" y="39016"/>
                  </a:moveTo>
                  <a:lnTo>
                    <a:pt x="62304" y="39070"/>
                  </a:lnTo>
                  <a:cubicBezTo>
                    <a:pt x="62304" y="39206"/>
                    <a:pt x="62304" y="39341"/>
                    <a:pt x="62277" y="39450"/>
                  </a:cubicBezTo>
                  <a:lnTo>
                    <a:pt x="62223" y="39829"/>
                  </a:lnTo>
                  <a:lnTo>
                    <a:pt x="62168" y="40209"/>
                  </a:lnTo>
                  <a:lnTo>
                    <a:pt x="62060" y="40589"/>
                  </a:lnTo>
                  <a:cubicBezTo>
                    <a:pt x="61762" y="41728"/>
                    <a:pt x="61219" y="42759"/>
                    <a:pt x="60460" y="43627"/>
                  </a:cubicBezTo>
                  <a:cubicBezTo>
                    <a:pt x="59700" y="44495"/>
                    <a:pt x="58805" y="45200"/>
                    <a:pt x="57774" y="45742"/>
                  </a:cubicBezTo>
                  <a:cubicBezTo>
                    <a:pt x="57340" y="45987"/>
                    <a:pt x="56879" y="46176"/>
                    <a:pt x="56418" y="46366"/>
                  </a:cubicBezTo>
                  <a:cubicBezTo>
                    <a:pt x="55550" y="46665"/>
                    <a:pt x="54682" y="46909"/>
                    <a:pt x="53787" y="47072"/>
                  </a:cubicBezTo>
                  <a:cubicBezTo>
                    <a:pt x="52865" y="47234"/>
                    <a:pt x="51970" y="47316"/>
                    <a:pt x="51075" y="47343"/>
                  </a:cubicBezTo>
                  <a:lnTo>
                    <a:pt x="50342" y="47343"/>
                  </a:lnTo>
                  <a:cubicBezTo>
                    <a:pt x="51319" y="47343"/>
                    <a:pt x="52322" y="47261"/>
                    <a:pt x="53272" y="47099"/>
                  </a:cubicBezTo>
                  <a:cubicBezTo>
                    <a:pt x="54248" y="46963"/>
                    <a:pt x="55225" y="46719"/>
                    <a:pt x="56147" y="46366"/>
                  </a:cubicBezTo>
                  <a:cubicBezTo>
                    <a:pt x="57096" y="46041"/>
                    <a:pt x="57991" y="45580"/>
                    <a:pt x="58805" y="45010"/>
                  </a:cubicBezTo>
                  <a:cubicBezTo>
                    <a:pt x="59646" y="44441"/>
                    <a:pt x="60351" y="43735"/>
                    <a:pt x="60948" y="42894"/>
                  </a:cubicBezTo>
                  <a:cubicBezTo>
                    <a:pt x="61192" y="42542"/>
                    <a:pt x="61409" y="42189"/>
                    <a:pt x="61599" y="41810"/>
                  </a:cubicBezTo>
                  <a:cubicBezTo>
                    <a:pt x="61680" y="41620"/>
                    <a:pt x="61734" y="41430"/>
                    <a:pt x="61816" y="41240"/>
                  </a:cubicBezTo>
                  <a:cubicBezTo>
                    <a:pt x="61897" y="41023"/>
                    <a:pt x="61979" y="40833"/>
                    <a:pt x="62033" y="40643"/>
                  </a:cubicBezTo>
                  <a:lnTo>
                    <a:pt x="62114" y="40236"/>
                  </a:lnTo>
                  <a:cubicBezTo>
                    <a:pt x="62141" y="40101"/>
                    <a:pt x="62168" y="39965"/>
                    <a:pt x="62195" y="39829"/>
                  </a:cubicBezTo>
                  <a:lnTo>
                    <a:pt x="62250" y="39423"/>
                  </a:lnTo>
                  <a:lnTo>
                    <a:pt x="62277" y="39016"/>
                  </a:lnTo>
                  <a:close/>
                  <a:moveTo>
                    <a:pt x="46681" y="54639"/>
                  </a:moveTo>
                  <a:cubicBezTo>
                    <a:pt x="47277" y="54639"/>
                    <a:pt x="47901" y="54639"/>
                    <a:pt x="48498" y="54693"/>
                  </a:cubicBezTo>
                  <a:lnTo>
                    <a:pt x="48498" y="54720"/>
                  </a:lnTo>
                  <a:cubicBezTo>
                    <a:pt x="47847" y="54693"/>
                    <a:pt x="47196" y="54693"/>
                    <a:pt x="46545" y="54666"/>
                  </a:cubicBezTo>
                  <a:lnTo>
                    <a:pt x="46572" y="54666"/>
                  </a:lnTo>
                  <a:cubicBezTo>
                    <a:pt x="46599" y="54639"/>
                    <a:pt x="46654" y="54639"/>
                    <a:pt x="46681" y="54639"/>
                  </a:cubicBezTo>
                  <a:close/>
                  <a:moveTo>
                    <a:pt x="43760" y="54729"/>
                  </a:moveTo>
                  <a:lnTo>
                    <a:pt x="43760" y="54729"/>
                  </a:lnTo>
                  <a:cubicBezTo>
                    <a:pt x="43401" y="54753"/>
                    <a:pt x="43058" y="54778"/>
                    <a:pt x="42693" y="54802"/>
                  </a:cubicBezTo>
                  <a:lnTo>
                    <a:pt x="42395" y="54802"/>
                  </a:lnTo>
                  <a:cubicBezTo>
                    <a:pt x="42857" y="54778"/>
                    <a:pt x="43318" y="54753"/>
                    <a:pt x="43760" y="54729"/>
                  </a:cubicBezTo>
                  <a:close/>
                  <a:moveTo>
                    <a:pt x="39503" y="46546"/>
                  </a:moveTo>
                  <a:cubicBezTo>
                    <a:pt x="39524" y="46546"/>
                    <a:pt x="39545" y="46546"/>
                    <a:pt x="39566" y="46546"/>
                  </a:cubicBezTo>
                  <a:lnTo>
                    <a:pt x="39566" y="46546"/>
                  </a:lnTo>
                  <a:cubicBezTo>
                    <a:pt x="38788" y="46552"/>
                    <a:pt x="38015" y="46601"/>
                    <a:pt x="37242" y="46692"/>
                  </a:cubicBezTo>
                  <a:cubicBezTo>
                    <a:pt x="36536" y="46773"/>
                    <a:pt x="35831" y="46909"/>
                    <a:pt x="35126" y="47072"/>
                  </a:cubicBezTo>
                  <a:cubicBezTo>
                    <a:pt x="34394" y="47289"/>
                    <a:pt x="33688" y="47560"/>
                    <a:pt x="33037" y="47939"/>
                  </a:cubicBezTo>
                  <a:cubicBezTo>
                    <a:pt x="31383" y="48835"/>
                    <a:pt x="29999" y="50191"/>
                    <a:pt x="29104" y="51845"/>
                  </a:cubicBezTo>
                  <a:cubicBezTo>
                    <a:pt x="28670" y="52605"/>
                    <a:pt x="28426" y="53446"/>
                    <a:pt x="28318" y="54286"/>
                  </a:cubicBezTo>
                  <a:cubicBezTo>
                    <a:pt x="28291" y="54720"/>
                    <a:pt x="28291" y="55154"/>
                    <a:pt x="28345" y="55561"/>
                  </a:cubicBezTo>
                  <a:cubicBezTo>
                    <a:pt x="28372" y="55778"/>
                    <a:pt x="28426" y="55968"/>
                    <a:pt x="28481" y="56185"/>
                  </a:cubicBezTo>
                  <a:cubicBezTo>
                    <a:pt x="28508" y="56294"/>
                    <a:pt x="28535" y="56402"/>
                    <a:pt x="28562" y="56483"/>
                  </a:cubicBezTo>
                  <a:cubicBezTo>
                    <a:pt x="28589" y="56565"/>
                    <a:pt x="28616" y="56619"/>
                    <a:pt x="28643" y="56673"/>
                  </a:cubicBezTo>
                  <a:lnTo>
                    <a:pt x="28725" y="56863"/>
                  </a:lnTo>
                  <a:cubicBezTo>
                    <a:pt x="28725" y="56872"/>
                    <a:pt x="28728" y="56875"/>
                    <a:pt x="28732" y="56875"/>
                  </a:cubicBezTo>
                  <a:cubicBezTo>
                    <a:pt x="28740" y="56875"/>
                    <a:pt x="28752" y="56863"/>
                    <a:pt x="28752" y="56863"/>
                  </a:cubicBezTo>
                  <a:lnTo>
                    <a:pt x="28806" y="56863"/>
                  </a:lnTo>
                  <a:lnTo>
                    <a:pt x="28915" y="56836"/>
                  </a:lnTo>
                  <a:lnTo>
                    <a:pt x="29430" y="56673"/>
                  </a:lnTo>
                  <a:cubicBezTo>
                    <a:pt x="29864" y="56565"/>
                    <a:pt x="30298" y="56429"/>
                    <a:pt x="30732" y="56321"/>
                  </a:cubicBezTo>
                  <a:lnTo>
                    <a:pt x="32007" y="55968"/>
                  </a:lnTo>
                  <a:lnTo>
                    <a:pt x="33309" y="55670"/>
                  </a:lnTo>
                  <a:cubicBezTo>
                    <a:pt x="36374" y="54965"/>
                    <a:pt x="39493" y="54531"/>
                    <a:pt x="42612" y="54341"/>
                  </a:cubicBezTo>
                  <a:cubicBezTo>
                    <a:pt x="43792" y="54280"/>
                    <a:pt x="44957" y="54249"/>
                    <a:pt x="46129" y="54249"/>
                  </a:cubicBezTo>
                  <a:cubicBezTo>
                    <a:pt x="46520" y="54249"/>
                    <a:pt x="46911" y="54253"/>
                    <a:pt x="47304" y="54259"/>
                  </a:cubicBezTo>
                  <a:cubicBezTo>
                    <a:pt x="48878" y="54259"/>
                    <a:pt x="50451" y="54449"/>
                    <a:pt x="51970" y="54829"/>
                  </a:cubicBezTo>
                  <a:cubicBezTo>
                    <a:pt x="53326" y="55127"/>
                    <a:pt x="54601" y="55697"/>
                    <a:pt x="55767" y="56429"/>
                  </a:cubicBezTo>
                  <a:cubicBezTo>
                    <a:pt x="56364" y="56836"/>
                    <a:pt x="56879" y="57297"/>
                    <a:pt x="57340" y="57840"/>
                  </a:cubicBezTo>
                  <a:cubicBezTo>
                    <a:pt x="57557" y="58111"/>
                    <a:pt x="57747" y="58409"/>
                    <a:pt x="57910" y="58708"/>
                  </a:cubicBezTo>
                  <a:cubicBezTo>
                    <a:pt x="57991" y="58870"/>
                    <a:pt x="58073" y="59033"/>
                    <a:pt x="58154" y="59196"/>
                  </a:cubicBezTo>
                  <a:lnTo>
                    <a:pt x="58317" y="59711"/>
                  </a:lnTo>
                  <a:cubicBezTo>
                    <a:pt x="58805" y="61257"/>
                    <a:pt x="58561" y="63047"/>
                    <a:pt x="57367" y="64702"/>
                  </a:cubicBezTo>
                  <a:cubicBezTo>
                    <a:pt x="57937" y="63834"/>
                    <a:pt x="58344" y="62858"/>
                    <a:pt x="58480" y="61854"/>
                  </a:cubicBezTo>
                  <a:cubicBezTo>
                    <a:pt x="58588" y="60796"/>
                    <a:pt x="58371" y="59765"/>
                    <a:pt x="57883" y="58843"/>
                  </a:cubicBezTo>
                  <a:cubicBezTo>
                    <a:pt x="57422" y="57975"/>
                    <a:pt x="56744" y="57216"/>
                    <a:pt x="55930" y="56646"/>
                  </a:cubicBezTo>
                  <a:cubicBezTo>
                    <a:pt x="55198" y="56131"/>
                    <a:pt x="54384" y="55670"/>
                    <a:pt x="53516" y="55344"/>
                  </a:cubicBezTo>
                  <a:cubicBezTo>
                    <a:pt x="53299" y="55290"/>
                    <a:pt x="53055" y="55209"/>
                    <a:pt x="52838" y="55182"/>
                  </a:cubicBezTo>
                  <a:cubicBezTo>
                    <a:pt x="51482" y="54775"/>
                    <a:pt x="50071" y="54503"/>
                    <a:pt x="48661" y="54422"/>
                  </a:cubicBezTo>
                  <a:cubicBezTo>
                    <a:pt x="48335" y="54395"/>
                    <a:pt x="47928" y="54368"/>
                    <a:pt x="47494" y="54368"/>
                  </a:cubicBezTo>
                  <a:cubicBezTo>
                    <a:pt x="47205" y="54368"/>
                    <a:pt x="46904" y="54356"/>
                    <a:pt x="46606" y="54356"/>
                  </a:cubicBezTo>
                  <a:cubicBezTo>
                    <a:pt x="46458" y="54356"/>
                    <a:pt x="46310" y="54359"/>
                    <a:pt x="46165" y="54368"/>
                  </a:cubicBezTo>
                  <a:lnTo>
                    <a:pt x="45867" y="54368"/>
                  </a:lnTo>
                  <a:cubicBezTo>
                    <a:pt x="42558" y="54422"/>
                    <a:pt x="39276" y="54693"/>
                    <a:pt x="36021" y="55236"/>
                  </a:cubicBezTo>
                  <a:cubicBezTo>
                    <a:pt x="35506" y="55344"/>
                    <a:pt x="35126" y="55426"/>
                    <a:pt x="34746" y="55507"/>
                  </a:cubicBezTo>
                  <a:cubicBezTo>
                    <a:pt x="33905" y="55670"/>
                    <a:pt x="33064" y="55833"/>
                    <a:pt x="32196" y="56050"/>
                  </a:cubicBezTo>
                  <a:cubicBezTo>
                    <a:pt x="31410" y="56239"/>
                    <a:pt x="30542" y="56483"/>
                    <a:pt x="29782" y="56700"/>
                  </a:cubicBezTo>
                  <a:lnTo>
                    <a:pt x="29077" y="56917"/>
                  </a:lnTo>
                  <a:lnTo>
                    <a:pt x="28779" y="56999"/>
                  </a:lnTo>
                  <a:lnTo>
                    <a:pt x="28725" y="57026"/>
                  </a:lnTo>
                  <a:cubicBezTo>
                    <a:pt x="28707" y="57026"/>
                    <a:pt x="28688" y="57038"/>
                    <a:pt x="28670" y="57038"/>
                  </a:cubicBezTo>
                  <a:cubicBezTo>
                    <a:pt x="28661" y="57038"/>
                    <a:pt x="28652" y="57035"/>
                    <a:pt x="28643" y="57026"/>
                  </a:cubicBezTo>
                  <a:lnTo>
                    <a:pt x="28589" y="56890"/>
                  </a:lnTo>
                  <a:cubicBezTo>
                    <a:pt x="28562" y="56782"/>
                    <a:pt x="28508" y="56700"/>
                    <a:pt x="28481" y="56619"/>
                  </a:cubicBezTo>
                  <a:cubicBezTo>
                    <a:pt x="28453" y="56511"/>
                    <a:pt x="28399" y="56375"/>
                    <a:pt x="28372" y="56267"/>
                  </a:cubicBezTo>
                  <a:cubicBezTo>
                    <a:pt x="28318" y="56022"/>
                    <a:pt x="28264" y="55778"/>
                    <a:pt x="28236" y="55534"/>
                  </a:cubicBezTo>
                  <a:cubicBezTo>
                    <a:pt x="28128" y="54503"/>
                    <a:pt x="28264" y="53473"/>
                    <a:pt x="28698" y="52523"/>
                  </a:cubicBezTo>
                  <a:cubicBezTo>
                    <a:pt x="29837" y="49974"/>
                    <a:pt x="32007" y="48021"/>
                    <a:pt x="34692" y="47153"/>
                  </a:cubicBezTo>
                  <a:cubicBezTo>
                    <a:pt x="34990" y="47044"/>
                    <a:pt x="35343" y="46963"/>
                    <a:pt x="35668" y="46909"/>
                  </a:cubicBezTo>
                  <a:cubicBezTo>
                    <a:pt x="36021" y="46827"/>
                    <a:pt x="36346" y="46773"/>
                    <a:pt x="36699" y="46719"/>
                  </a:cubicBezTo>
                  <a:cubicBezTo>
                    <a:pt x="37617" y="46607"/>
                    <a:pt x="38560" y="46546"/>
                    <a:pt x="39503" y="46546"/>
                  </a:cubicBezTo>
                  <a:close/>
                  <a:moveTo>
                    <a:pt x="52772" y="1"/>
                  </a:moveTo>
                  <a:cubicBezTo>
                    <a:pt x="52016" y="1"/>
                    <a:pt x="51261" y="55"/>
                    <a:pt x="50505" y="147"/>
                  </a:cubicBezTo>
                  <a:cubicBezTo>
                    <a:pt x="50261" y="174"/>
                    <a:pt x="49637" y="202"/>
                    <a:pt x="49203" y="283"/>
                  </a:cubicBezTo>
                  <a:lnTo>
                    <a:pt x="48959" y="283"/>
                  </a:lnTo>
                  <a:cubicBezTo>
                    <a:pt x="48145" y="419"/>
                    <a:pt x="47684" y="500"/>
                    <a:pt x="47223" y="608"/>
                  </a:cubicBezTo>
                  <a:cubicBezTo>
                    <a:pt x="46572" y="717"/>
                    <a:pt x="46247" y="798"/>
                    <a:pt x="45894" y="880"/>
                  </a:cubicBezTo>
                  <a:cubicBezTo>
                    <a:pt x="45541" y="934"/>
                    <a:pt x="45162" y="1042"/>
                    <a:pt x="44456" y="1205"/>
                  </a:cubicBezTo>
                  <a:cubicBezTo>
                    <a:pt x="42639" y="1666"/>
                    <a:pt x="40768" y="2263"/>
                    <a:pt x="38977" y="2887"/>
                  </a:cubicBezTo>
                  <a:cubicBezTo>
                    <a:pt x="38543" y="3050"/>
                    <a:pt x="37893" y="3267"/>
                    <a:pt x="37214" y="3538"/>
                  </a:cubicBezTo>
                  <a:cubicBezTo>
                    <a:pt x="36536" y="3782"/>
                    <a:pt x="35804" y="4107"/>
                    <a:pt x="35153" y="4352"/>
                  </a:cubicBezTo>
                  <a:cubicBezTo>
                    <a:pt x="35158" y="4351"/>
                    <a:pt x="35161" y="4350"/>
                    <a:pt x="35164" y="4350"/>
                  </a:cubicBezTo>
                  <a:cubicBezTo>
                    <a:pt x="35256" y="4350"/>
                    <a:pt x="34236" y="4795"/>
                    <a:pt x="33471" y="5111"/>
                  </a:cubicBezTo>
                  <a:cubicBezTo>
                    <a:pt x="32495" y="5572"/>
                    <a:pt x="31491" y="6006"/>
                    <a:pt x="30569" y="6467"/>
                  </a:cubicBezTo>
                  <a:cubicBezTo>
                    <a:pt x="29159" y="7145"/>
                    <a:pt x="28236" y="7661"/>
                    <a:pt x="27396" y="8149"/>
                  </a:cubicBezTo>
                  <a:lnTo>
                    <a:pt x="27423" y="8122"/>
                  </a:lnTo>
                  <a:lnTo>
                    <a:pt x="26690" y="8529"/>
                  </a:lnTo>
                  <a:lnTo>
                    <a:pt x="26745" y="8501"/>
                  </a:lnTo>
                  <a:lnTo>
                    <a:pt x="26745" y="8501"/>
                  </a:lnTo>
                  <a:lnTo>
                    <a:pt x="24114" y="9993"/>
                  </a:lnTo>
                  <a:cubicBezTo>
                    <a:pt x="22459" y="10916"/>
                    <a:pt x="20750" y="12000"/>
                    <a:pt x="19041" y="13167"/>
                  </a:cubicBezTo>
                  <a:lnTo>
                    <a:pt x="17387" y="14333"/>
                  </a:lnTo>
                  <a:cubicBezTo>
                    <a:pt x="15461" y="15662"/>
                    <a:pt x="14457" y="16449"/>
                    <a:pt x="13590" y="17154"/>
                  </a:cubicBezTo>
                  <a:lnTo>
                    <a:pt x="13617" y="17127"/>
                  </a:lnTo>
                  <a:lnTo>
                    <a:pt x="13617" y="17127"/>
                  </a:lnTo>
                  <a:cubicBezTo>
                    <a:pt x="13454" y="17235"/>
                    <a:pt x="13698" y="16991"/>
                    <a:pt x="12423" y="17941"/>
                  </a:cubicBezTo>
                  <a:cubicBezTo>
                    <a:pt x="11745" y="18483"/>
                    <a:pt x="10958" y="19107"/>
                    <a:pt x="10145" y="19812"/>
                  </a:cubicBezTo>
                  <a:lnTo>
                    <a:pt x="10823" y="19297"/>
                  </a:lnTo>
                  <a:lnTo>
                    <a:pt x="10823" y="19297"/>
                  </a:lnTo>
                  <a:cubicBezTo>
                    <a:pt x="9792" y="20165"/>
                    <a:pt x="8517" y="21250"/>
                    <a:pt x="7270" y="22470"/>
                  </a:cubicBezTo>
                  <a:lnTo>
                    <a:pt x="7297" y="22443"/>
                  </a:lnTo>
                  <a:lnTo>
                    <a:pt x="6700" y="23040"/>
                  </a:lnTo>
                  <a:lnTo>
                    <a:pt x="6754" y="23013"/>
                  </a:lnTo>
                  <a:lnTo>
                    <a:pt x="6754" y="23013"/>
                  </a:lnTo>
                  <a:cubicBezTo>
                    <a:pt x="5127" y="24613"/>
                    <a:pt x="3744" y="26430"/>
                    <a:pt x="2659" y="28410"/>
                  </a:cubicBezTo>
                  <a:lnTo>
                    <a:pt x="2740" y="28248"/>
                  </a:lnTo>
                  <a:lnTo>
                    <a:pt x="2659" y="28356"/>
                  </a:lnTo>
                  <a:cubicBezTo>
                    <a:pt x="2279" y="29143"/>
                    <a:pt x="1926" y="29929"/>
                    <a:pt x="1628" y="30743"/>
                  </a:cubicBezTo>
                  <a:cubicBezTo>
                    <a:pt x="1465" y="31177"/>
                    <a:pt x="1330" y="31530"/>
                    <a:pt x="1248" y="31801"/>
                  </a:cubicBezTo>
                  <a:cubicBezTo>
                    <a:pt x="1140" y="32072"/>
                    <a:pt x="1113" y="32289"/>
                    <a:pt x="1058" y="32452"/>
                  </a:cubicBezTo>
                  <a:cubicBezTo>
                    <a:pt x="950" y="32777"/>
                    <a:pt x="923" y="32994"/>
                    <a:pt x="841" y="33347"/>
                  </a:cubicBezTo>
                  <a:lnTo>
                    <a:pt x="868" y="33347"/>
                  </a:lnTo>
                  <a:lnTo>
                    <a:pt x="868" y="33401"/>
                  </a:lnTo>
                  <a:lnTo>
                    <a:pt x="1085" y="32642"/>
                  </a:lnTo>
                  <a:lnTo>
                    <a:pt x="1085" y="32669"/>
                  </a:lnTo>
                  <a:lnTo>
                    <a:pt x="1113" y="32669"/>
                  </a:lnTo>
                  <a:cubicBezTo>
                    <a:pt x="1113" y="32662"/>
                    <a:pt x="1114" y="32662"/>
                    <a:pt x="1118" y="32662"/>
                  </a:cubicBezTo>
                  <a:lnTo>
                    <a:pt x="1118" y="32662"/>
                  </a:lnTo>
                  <a:cubicBezTo>
                    <a:pt x="1129" y="32662"/>
                    <a:pt x="1160" y="32662"/>
                    <a:pt x="1221" y="32479"/>
                  </a:cubicBezTo>
                  <a:cubicBezTo>
                    <a:pt x="1330" y="32262"/>
                    <a:pt x="1465" y="31692"/>
                    <a:pt x="2008" y="30390"/>
                  </a:cubicBezTo>
                  <a:cubicBezTo>
                    <a:pt x="2116" y="30146"/>
                    <a:pt x="2252" y="29902"/>
                    <a:pt x="2360" y="29685"/>
                  </a:cubicBezTo>
                  <a:cubicBezTo>
                    <a:pt x="2523" y="29305"/>
                    <a:pt x="2686" y="29007"/>
                    <a:pt x="2821" y="28736"/>
                  </a:cubicBezTo>
                  <a:cubicBezTo>
                    <a:pt x="2984" y="28437"/>
                    <a:pt x="3120" y="28166"/>
                    <a:pt x="3282" y="27895"/>
                  </a:cubicBezTo>
                  <a:cubicBezTo>
                    <a:pt x="3499" y="27515"/>
                    <a:pt x="3798" y="27081"/>
                    <a:pt x="4069" y="26674"/>
                  </a:cubicBezTo>
                  <a:lnTo>
                    <a:pt x="4096" y="26647"/>
                  </a:lnTo>
                  <a:lnTo>
                    <a:pt x="4096" y="26647"/>
                  </a:lnTo>
                  <a:cubicBezTo>
                    <a:pt x="3337" y="27759"/>
                    <a:pt x="2713" y="28926"/>
                    <a:pt x="2170" y="30173"/>
                  </a:cubicBezTo>
                  <a:cubicBezTo>
                    <a:pt x="1655" y="31448"/>
                    <a:pt x="1248" y="32750"/>
                    <a:pt x="950" y="34079"/>
                  </a:cubicBezTo>
                  <a:lnTo>
                    <a:pt x="1085" y="33727"/>
                  </a:lnTo>
                  <a:lnTo>
                    <a:pt x="1085" y="33727"/>
                  </a:lnTo>
                  <a:cubicBezTo>
                    <a:pt x="760" y="35083"/>
                    <a:pt x="543" y="36439"/>
                    <a:pt x="407" y="37822"/>
                  </a:cubicBezTo>
                  <a:lnTo>
                    <a:pt x="407" y="37795"/>
                  </a:lnTo>
                  <a:cubicBezTo>
                    <a:pt x="353" y="38365"/>
                    <a:pt x="299" y="38989"/>
                    <a:pt x="190" y="40101"/>
                  </a:cubicBezTo>
                  <a:lnTo>
                    <a:pt x="190" y="40046"/>
                  </a:lnTo>
                  <a:cubicBezTo>
                    <a:pt x="109" y="41321"/>
                    <a:pt x="55" y="42569"/>
                    <a:pt x="0" y="43952"/>
                  </a:cubicBezTo>
                  <a:cubicBezTo>
                    <a:pt x="82" y="42677"/>
                    <a:pt x="163" y="41647"/>
                    <a:pt x="272" y="40426"/>
                  </a:cubicBezTo>
                  <a:lnTo>
                    <a:pt x="272" y="40426"/>
                  </a:lnTo>
                  <a:cubicBezTo>
                    <a:pt x="272" y="40609"/>
                    <a:pt x="247" y="41067"/>
                    <a:pt x="245" y="41536"/>
                  </a:cubicBezTo>
                  <a:lnTo>
                    <a:pt x="245" y="41536"/>
                  </a:lnTo>
                  <a:cubicBezTo>
                    <a:pt x="299" y="40560"/>
                    <a:pt x="380" y="39612"/>
                    <a:pt x="489" y="38555"/>
                  </a:cubicBezTo>
                  <a:cubicBezTo>
                    <a:pt x="597" y="37524"/>
                    <a:pt x="706" y="36792"/>
                    <a:pt x="814" y="36141"/>
                  </a:cubicBezTo>
                  <a:cubicBezTo>
                    <a:pt x="896" y="35517"/>
                    <a:pt x="1004" y="34947"/>
                    <a:pt x="1140" y="34242"/>
                  </a:cubicBezTo>
                  <a:lnTo>
                    <a:pt x="1140" y="34188"/>
                  </a:lnTo>
                  <a:cubicBezTo>
                    <a:pt x="1031" y="34676"/>
                    <a:pt x="923" y="35164"/>
                    <a:pt x="841" y="35652"/>
                  </a:cubicBezTo>
                  <a:lnTo>
                    <a:pt x="841" y="35625"/>
                  </a:lnTo>
                  <a:lnTo>
                    <a:pt x="819" y="35625"/>
                  </a:lnTo>
                  <a:cubicBezTo>
                    <a:pt x="952" y="34830"/>
                    <a:pt x="1032" y="34428"/>
                    <a:pt x="1113" y="34079"/>
                  </a:cubicBezTo>
                  <a:cubicBezTo>
                    <a:pt x="1194" y="33700"/>
                    <a:pt x="1302" y="33401"/>
                    <a:pt x="1492" y="32750"/>
                  </a:cubicBezTo>
                  <a:lnTo>
                    <a:pt x="1492" y="32804"/>
                  </a:lnTo>
                  <a:cubicBezTo>
                    <a:pt x="1872" y="31475"/>
                    <a:pt x="2360" y="30201"/>
                    <a:pt x="3011" y="28980"/>
                  </a:cubicBezTo>
                  <a:cubicBezTo>
                    <a:pt x="3635" y="27814"/>
                    <a:pt x="4367" y="26702"/>
                    <a:pt x="5208" y="25644"/>
                  </a:cubicBezTo>
                  <a:lnTo>
                    <a:pt x="5235" y="25617"/>
                  </a:lnTo>
                  <a:lnTo>
                    <a:pt x="5235" y="25617"/>
                  </a:lnTo>
                  <a:cubicBezTo>
                    <a:pt x="4422" y="26647"/>
                    <a:pt x="3716" y="27732"/>
                    <a:pt x="3147" y="28899"/>
                  </a:cubicBezTo>
                  <a:cubicBezTo>
                    <a:pt x="3608" y="28058"/>
                    <a:pt x="4150" y="27244"/>
                    <a:pt x="4747" y="26485"/>
                  </a:cubicBezTo>
                  <a:cubicBezTo>
                    <a:pt x="5127" y="25942"/>
                    <a:pt x="5425" y="25535"/>
                    <a:pt x="5751" y="25156"/>
                  </a:cubicBezTo>
                  <a:lnTo>
                    <a:pt x="5751" y="25156"/>
                  </a:lnTo>
                  <a:lnTo>
                    <a:pt x="5724" y="25183"/>
                  </a:lnTo>
                  <a:cubicBezTo>
                    <a:pt x="5886" y="24966"/>
                    <a:pt x="6076" y="24776"/>
                    <a:pt x="6239" y="24586"/>
                  </a:cubicBezTo>
                  <a:cubicBezTo>
                    <a:pt x="6402" y="24396"/>
                    <a:pt x="6564" y="24206"/>
                    <a:pt x="6754" y="24017"/>
                  </a:cubicBezTo>
                  <a:lnTo>
                    <a:pt x="6754" y="24017"/>
                  </a:lnTo>
                  <a:lnTo>
                    <a:pt x="6727" y="24043"/>
                  </a:lnTo>
                  <a:lnTo>
                    <a:pt x="7243" y="23474"/>
                  </a:lnTo>
                  <a:lnTo>
                    <a:pt x="7188" y="23501"/>
                  </a:lnTo>
                  <a:cubicBezTo>
                    <a:pt x="7915" y="22794"/>
                    <a:pt x="8210" y="22544"/>
                    <a:pt x="8245" y="22544"/>
                  </a:cubicBezTo>
                  <a:cubicBezTo>
                    <a:pt x="8260" y="22544"/>
                    <a:pt x="8229" y="22588"/>
                    <a:pt x="8165" y="22660"/>
                  </a:cubicBezTo>
                  <a:cubicBezTo>
                    <a:pt x="7921" y="22904"/>
                    <a:pt x="7785" y="23094"/>
                    <a:pt x="7649" y="23257"/>
                  </a:cubicBezTo>
                  <a:cubicBezTo>
                    <a:pt x="8327" y="22606"/>
                    <a:pt x="8951" y="22091"/>
                    <a:pt x="9494" y="21629"/>
                  </a:cubicBezTo>
                  <a:cubicBezTo>
                    <a:pt x="10389" y="20897"/>
                    <a:pt x="11637" y="19866"/>
                    <a:pt x="13183" y="18673"/>
                  </a:cubicBezTo>
                  <a:cubicBezTo>
                    <a:pt x="14376" y="17778"/>
                    <a:pt x="15597" y="16856"/>
                    <a:pt x="16763" y="16015"/>
                  </a:cubicBezTo>
                  <a:cubicBezTo>
                    <a:pt x="22106" y="12109"/>
                    <a:pt x="27857" y="8746"/>
                    <a:pt x="33878" y="6006"/>
                  </a:cubicBezTo>
                  <a:lnTo>
                    <a:pt x="33878" y="6006"/>
                  </a:lnTo>
                  <a:lnTo>
                    <a:pt x="33851" y="6033"/>
                  </a:lnTo>
                  <a:cubicBezTo>
                    <a:pt x="37459" y="4379"/>
                    <a:pt x="41229" y="3050"/>
                    <a:pt x="45080" y="2046"/>
                  </a:cubicBezTo>
                  <a:cubicBezTo>
                    <a:pt x="45758" y="1883"/>
                    <a:pt x="46464" y="1748"/>
                    <a:pt x="47196" y="1585"/>
                  </a:cubicBezTo>
                  <a:cubicBezTo>
                    <a:pt x="48823" y="1287"/>
                    <a:pt x="50505" y="1097"/>
                    <a:pt x="52187" y="1042"/>
                  </a:cubicBezTo>
                  <a:cubicBezTo>
                    <a:pt x="52463" y="1033"/>
                    <a:pt x="52739" y="1029"/>
                    <a:pt x="53016" y="1029"/>
                  </a:cubicBezTo>
                  <a:cubicBezTo>
                    <a:pt x="54401" y="1029"/>
                    <a:pt x="55799" y="1142"/>
                    <a:pt x="57178" y="1368"/>
                  </a:cubicBezTo>
                  <a:cubicBezTo>
                    <a:pt x="57584" y="1422"/>
                    <a:pt x="57937" y="1531"/>
                    <a:pt x="58344" y="1612"/>
                  </a:cubicBezTo>
                  <a:cubicBezTo>
                    <a:pt x="58724" y="1693"/>
                    <a:pt x="59103" y="1802"/>
                    <a:pt x="59483" y="1910"/>
                  </a:cubicBezTo>
                  <a:cubicBezTo>
                    <a:pt x="60215" y="2100"/>
                    <a:pt x="60948" y="2372"/>
                    <a:pt x="61680" y="2697"/>
                  </a:cubicBezTo>
                  <a:cubicBezTo>
                    <a:pt x="63091" y="3294"/>
                    <a:pt x="64365" y="4162"/>
                    <a:pt x="65423" y="5274"/>
                  </a:cubicBezTo>
                  <a:cubicBezTo>
                    <a:pt x="66291" y="6142"/>
                    <a:pt x="66888" y="7227"/>
                    <a:pt x="67241" y="8420"/>
                  </a:cubicBezTo>
                  <a:cubicBezTo>
                    <a:pt x="67566" y="9559"/>
                    <a:pt x="67566" y="10780"/>
                    <a:pt x="67213" y="11919"/>
                  </a:cubicBezTo>
                  <a:cubicBezTo>
                    <a:pt x="67078" y="12353"/>
                    <a:pt x="66861" y="12787"/>
                    <a:pt x="66590" y="13167"/>
                  </a:cubicBezTo>
                  <a:cubicBezTo>
                    <a:pt x="66318" y="13601"/>
                    <a:pt x="65966" y="14008"/>
                    <a:pt x="65559" y="14333"/>
                  </a:cubicBezTo>
                  <a:cubicBezTo>
                    <a:pt x="65152" y="14686"/>
                    <a:pt x="64691" y="14984"/>
                    <a:pt x="64230" y="15228"/>
                  </a:cubicBezTo>
                  <a:cubicBezTo>
                    <a:pt x="63742" y="15472"/>
                    <a:pt x="63226" y="15689"/>
                    <a:pt x="62684" y="15879"/>
                  </a:cubicBezTo>
                  <a:cubicBezTo>
                    <a:pt x="62114" y="16069"/>
                    <a:pt x="61572" y="16232"/>
                    <a:pt x="60975" y="16340"/>
                  </a:cubicBezTo>
                  <a:lnTo>
                    <a:pt x="61002" y="16340"/>
                  </a:lnTo>
                  <a:cubicBezTo>
                    <a:pt x="60243" y="16530"/>
                    <a:pt x="59456" y="16666"/>
                    <a:pt x="58642" y="16774"/>
                  </a:cubicBezTo>
                  <a:cubicBezTo>
                    <a:pt x="54953" y="17344"/>
                    <a:pt x="51237" y="17751"/>
                    <a:pt x="47521" y="18320"/>
                  </a:cubicBezTo>
                  <a:cubicBezTo>
                    <a:pt x="45813" y="18592"/>
                    <a:pt x="43887" y="18917"/>
                    <a:pt x="42476" y="19243"/>
                  </a:cubicBezTo>
                  <a:cubicBezTo>
                    <a:pt x="41581" y="19378"/>
                    <a:pt x="39954" y="19785"/>
                    <a:pt x="38815" y="20056"/>
                  </a:cubicBezTo>
                  <a:cubicBezTo>
                    <a:pt x="38796" y="20066"/>
                    <a:pt x="38777" y="20075"/>
                    <a:pt x="38756" y="20084"/>
                  </a:cubicBezTo>
                  <a:lnTo>
                    <a:pt x="38756" y="20084"/>
                  </a:lnTo>
                  <a:lnTo>
                    <a:pt x="37567" y="20382"/>
                  </a:lnTo>
                  <a:cubicBezTo>
                    <a:pt x="37133" y="20517"/>
                    <a:pt x="36672" y="20653"/>
                    <a:pt x="36211" y="20816"/>
                  </a:cubicBezTo>
                  <a:cubicBezTo>
                    <a:pt x="35234" y="21168"/>
                    <a:pt x="34177" y="21521"/>
                    <a:pt x="33173" y="21955"/>
                  </a:cubicBezTo>
                  <a:cubicBezTo>
                    <a:pt x="32956" y="21982"/>
                    <a:pt x="32956" y="21982"/>
                    <a:pt x="31871" y="22416"/>
                  </a:cubicBezTo>
                  <a:cubicBezTo>
                    <a:pt x="31871" y="22470"/>
                    <a:pt x="31681" y="22552"/>
                    <a:pt x="31139" y="22823"/>
                  </a:cubicBezTo>
                  <a:lnTo>
                    <a:pt x="30027" y="23392"/>
                  </a:lnTo>
                  <a:lnTo>
                    <a:pt x="29213" y="23826"/>
                  </a:lnTo>
                  <a:cubicBezTo>
                    <a:pt x="28915" y="23989"/>
                    <a:pt x="28589" y="24179"/>
                    <a:pt x="28236" y="24396"/>
                  </a:cubicBezTo>
                  <a:lnTo>
                    <a:pt x="27450" y="24857"/>
                  </a:lnTo>
                  <a:cubicBezTo>
                    <a:pt x="27179" y="25020"/>
                    <a:pt x="26934" y="25210"/>
                    <a:pt x="26663" y="25372"/>
                  </a:cubicBezTo>
                  <a:cubicBezTo>
                    <a:pt x="26419" y="25535"/>
                    <a:pt x="26148" y="25725"/>
                    <a:pt x="25904" y="25888"/>
                  </a:cubicBezTo>
                  <a:lnTo>
                    <a:pt x="25171" y="26430"/>
                  </a:lnTo>
                  <a:lnTo>
                    <a:pt x="25199" y="26430"/>
                  </a:lnTo>
                  <a:cubicBezTo>
                    <a:pt x="24683" y="26810"/>
                    <a:pt x="24249" y="27190"/>
                    <a:pt x="23734" y="27651"/>
                  </a:cubicBezTo>
                  <a:cubicBezTo>
                    <a:pt x="22323" y="28871"/>
                    <a:pt x="21049" y="30228"/>
                    <a:pt x="19909" y="31692"/>
                  </a:cubicBezTo>
                  <a:lnTo>
                    <a:pt x="19421" y="32370"/>
                  </a:lnTo>
                  <a:cubicBezTo>
                    <a:pt x="19258" y="32642"/>
                    <a:pt x="19096" y="32940"/>
                    <a:pt x="18879" y="33266"/>
                  </a:cubicBezTo>
                  <a:lnTo>
                    <a:pt x="18553" y="33808"/>
                  </a:lnTo>
                  <a:cubicBezTo>
                    <a:pt x="18445" y="33971"/>
                    <a:pt x="18336" y="34188"/>
                    <a:pt x="18228" y="34378"/>
                  </a:cubicBezTo>
                  <a:cubicBezTo>
                    <a:pt x="17984" y="34812"/>
                    <a:pt x="17767" y="35246"/>
                    <a:pt x="17577" y="35707"/>
                  </a:cubicBezTo>
                  <a:lnTo>
                    <a:pt x="17197" y="36602"/>
                  </a:lnTo>
                  <a:cubicBezTo>
                    <a:pt x="17088" y="36900"/>
                    <a:pt x="16980" y="37198"/>
                    <a:pt x="16872" y="37497"/>
                  </a:cubicBezTo>
                  <a:cubicBezTo>
                    <a:pt x="16627" y="38121"/>
                    <a:pt x="16465" y="38772"/>
                    <a:pt x="16356" y="39450"/>
                  </a:cubicBezTo>
                  <a:cubicBezTo>
                    <a:pt x="16166" y="40806"/>
                    <a:pt x="16329" y="42189"/>
                    <a:pt x="16899" y="43437"/>
                  </a:cubicBezTo>
                  <a:cubicBezTo>
                    <a:pt x="17197" y="44115"/>
                    <a:pt x="17739" y="44685"/>
                    <a:pt x="18390" y="45064"/>
                  </a:cubicBezTo>
                  <a:cubicBezTo>
                    <a:pt x="18847" y="45302"/>
                    <a:pt x="19352" y="45416"/>
                    <a:pt x="19865" y="45416"/>
                  </a:cubicBezTo>
                  <a:cubicBezTo>
                    <a:pt x="20114" y="45416"/>
                    <a:pt x="20366" y="45389"/>
                    <a:pt x="20615" y="45336"/>
                  </a:cubicBezTo>
                  <a:cubicBezTo>
                    <a:pt x="21266" y="45173"/>
                    <a:pt x="21917" y="44875"/>
                    <a:pt x="22486" y="44495"/>
                  </a:cubicBezTo>
                  <a:cubicBezTo>
                    <a:pt x="23056" y="44142"/>
                    <a:pt x="23544" y="43762"/>
                    <a:pt x="24086" y="43410"/>
                  </a:cubicBezTo>
                  <a:cubicBezTo>
                    <a:pt x="25226" y="42623"/>
                    <a:pt x="26148" y="41972"/>
                    <a:pt x="27124" y="41348"/>
                  </a:cubicBezTo>
                  <a:cubicBezTo>
                    <a:pt x="27638" y="41022"/>
                    <a:pt x="28091" y="40695"/>
                    <a:pt x="28328" y="40507"/>
                  </a:cubicBezTo>
                  <a:lnTo>
                    <a:pt x="28328" y="40507"/>
                  </a:lnTo>
                  <a:lnTo>
                    <a:pt x="28019" y="40725"/>
                  </a:lnTo>
                  <a:lnTo>
                    <a:pt x="28481" y="40372"/>
                  </a:lnTo>
                  <a:lnTo>
                    <a:pt x="28399" y="40426"/>
                  </a:lnTo>
                  <a:lnTo>
                    <a:pt x="29104" y="39938"/>
                  </a:lnTo>
                  <a:lnTo>
                    <a:pt x="29104" y="39938"/>
                  </a:lnTo>
                  <a:lnTo>
                    <a:pt x="29077" y="39965"/>
                  </a:lnTo>
                  <a:lnTo>
                    <a:pt x="30461" y="39043"/>
                  </a:lnTo>
                  <a:lnTo>
                    <a:pt x="31112" y="38555"/>
                  </a:lnTo>
                  <a:cubicBezTo>
                    <a:pt x="33037" y="37198"/>
                    <a:pt x="35099" y="35761"/>
                    <a:pt x="37160" y="34432"/>
                  </a:cubicBezTo>
                  <a:cubicBezTo>
                    <a:pt x="38571" y="33564"/>
                    <a:pt x="40849" y="32126"/>
                    <a:pt x="42856" y="31258"/>
                  </a:cubicBezTo>
                  <a:cubicBezTo>
                    <a:pt x="43477" y="30980"/>
                    <a:pt x="43692" y="30888"/>
                    <a:pt x="43649" y="30888"/>
                  </a:cubicBezTo>
                  <a:cubicBezTo>
                    <a:pt x="43645" y="30888"/>
                    <a:pt x="43640" y="30888"/>
                    <a:pt x="43634" y="30889"/>
                  </a:cubicBezTo>
                  <a:lnTo>
                    <a:pt x="43634" y="30889"/>
                  </a:lnTo>
                  <a:cubicBezTo>
                    <a:pt x="44122" y="30677"/>
                    <a:pt x="44625" y="30480"/>
                    <a:pt x="45142" y="30307"/>
                  </a:cubicBezTo>
                  <a:lnTo>
                    <a:pt x="45142" y="30307"/>
                  </a:lnTo>
                  <a:cubicBezTo>
                    <a:pt x="45121" y="30316"/>
                    <a:pt x="45101" y="30326"/>
                    <a:pt x="45080" y="30336"/>
                  </a:cubicBezTo>
                  <a:cubicBezTo>
                    <a:pt x="45127" y="30316"/>
                    <a:pt x="45175" y="30297"/>
                    <a:pt x="45222" y="30280"/>
                  </a:cubicBezTo>
                  <a:lnTo>
                    <a:pt x="45222" y="30280"/>
                  </a:lnTo>
                  <a:cubicBezTo>
                    <a:pt x="45195" y="30289"/>
                    <a:pt x="45168" y="30298"/>
                    <a:pt x="45142" y="30307"/>
                  </a:cubicBezTo>
                  <a:lnTo>
                    <a:pt x="45142" y="30307"/>
                  </a:lnTo>
                  <a:cubicBezTo>
                    <a:pt x="45284" y="30241"/>
                    <a:pt x="45430" y="30194"/>
                    <a:pt x="45596" y="30146"/>
                  </a:cubicBezTo>
                  <a:cubicBezTo>
                    <a:pt x="47265" y="29628"/>
                    <a:pt x="48990" y="29353"/>
                    <a:pt x="50740" y="29353"/>
                  </a:cubicBezTo>
                  <a:cubicBezTo>
                    <a:pt x="51095" y="29353"/>
                    <a:pt x="51450" y="29364"/>
                    <a:pt x="51807" y="29387"/>
                  </a:cubicBezTo>
                  <a:cubicBezTo>
                    <a:pt x="53028" y="29441"/>
                    <a:pt x="54248" y="29712"/>
                    <a:pt x="55415" y="30146"/>
                  </a:cubicBezTo>
                  <a:cubicBezTo>
                    <a:pt x="56581" y="30580"/>
                    <a:pt x="57639" y="31231"/>
                    <a:pt x="58561" y="32072"/>
                  </a:cubicBezTo>
                  <a:cubicBezTo>
                    <a:pt x="58968" y="32425"/>
                    <a:pt x="59347" y="32859"/>
                    <a:pt x="59673" y="33293"/>
                  </a:cubicBezTo>
                  <a:cubicBezTo>
                    <a:pt x="60161" y="33944"/>
                    <a:pt x="60568" y="34649"/>
                    <a:pt x="60894" y="35408"/>
                  </a:cubicBezTo>
                  <a:cubicBezTo>
                    <a:pt x="61219" y="36168"/>
                    <a:pt x="61463" y="36981"/>
                    <a:pt x="61545" y="37795"/>
                  </a:cubicBezTo>
                  <a:cubicBezTo>
                    <a:pt x="61707" y="39124"/>
                    <a:pt x="61490" y="40453"/>
                    <a:pt x="60894" y="41647"/>
                  </a:cubicBezTo>
                  <a:cubicBezTo>
                    <a:pt x="60812" y="41810"/>
                    <a:pt x="60731" y="41999"/>
                    <a:pt x="60622" y="42162"/>
                  </a:cubicBezTo>
                  <a:cubicBezTo>
                    <a:pt x="60541" y="42325"/>
                    <a:pt x="60432" y="42460"/>
                    <a:pt x="60324" y="42596"/>
                  </a:cubicBezTo>
                  <a:lnTo>
                    <a:pt x="60161" y="42840"/>
                  </a:lnTo>
                  <a:lnTo>
                    <a:pt x="59971" y="43030"/>
                  </a:lnTo>
                  <a:cubicBezTo>
                    <a:pt x="59844" y="43158"/>
                    <a:pt x="59740" y="43310"/>
                    <a:pt x="59615" y="43440"/>
                  </a:cubicBezTo>
                  <a:lnTo>
                    <a:pt x="59615" y="43440"/>
                  </a:lnTo>
                  <a:lnTo>
                    <a:pt x="59239" y="43762"/>
                  </a:lnTo>
                  <a:cubicBezTo>
                    <a:pt x="59158" y="43844"/>
                    <a:pt x="59076" y="43925"/>
                    <a:pt x="58968" y="44007"/>
                  </a:cubicBezTo>
                  <a:lnTo>
                    <a:pt x="58615" y="44278"/>
                  </a:lnTo>
                  <a:cubicBezTo>
                    <a:pt x="58100" y="44685"/>
                    <a:pt x="57530" y="45010"/>
                    <a:pt x="56961" y="45308"/>
                  </a:cubicBezTo>
                  <a:cubicBezTo>
                    <a:pt x="55198" y="46068"/>
                    <a:pt x="53299" y="46529"/>
                    <a:pt x="51400" y="46610"/>
                  </a:cubicBezTo>
                  <a:cubicBezTo>
                    <a:pt x="50997" y="46628"/>
                    <a:pt x="50593" y="46637"/>
                    <a:pt x="50189" y="46637"/>
                  </a:cubicBezTo>
                  <a:cubicBezTo>
                    <a:pt x="49318" y="46637"/>
                    <a:pt x="48447" y="46595"/>
                    <a:pt x="47576" y="46502"/>
                  </a:cubicBezTo>
                  <a:cubicBezTo>
                    <a:pt x="46301" y="46393"/>
                    <a:pt x="45026" y="46231"/>
                    <a:pt x="43724" y="46095"/>
                  </a:cubicBezTo>
                  <a:cubicBezTo>
                    <a:pt x="42328" y="45948"/>
                    <a:pt x="40908" y="45825"/>
                    <a:pt x="39486" y="45825"/>
                  </a:cubicBezTo>
                  <a:cubicBezTo>
                    <a:pt x="38283" y="45825"/>
                    <a:pt x="37079" y="45913"/>
                    <a:pt x="35885" y="46149"/>
                  </a:cubicBezTo>
                  <a:cubicBezTo>
                    <a:pt x="35560" y="46204"/>
                    <a:pt x="35261" y="46258"/>
                    <a:pt x="34963" y="46339"/>
                  </a:cubicBezTo>
                  <a:cubicBezTo>
                    <a:pt x="34665" y="46421"/>
                    <a:pt x="34339" y="46529"/>
                    <a:pt x="34041" y="46638"/>
                  </a:cubicBezTo>
                  <a:cubicBezTo>
                    <a:pt x="33444" y="46855"/>
                    <a:pt x="32875" y="47126"/>
                    <a:pt x="32332" y="47478"/>
                  </a:cubicBezTo>
                  <a:cubicBezTo>
                    <a:pt x="31220" y="48129"/>
                    <a:pt x="30244" y="48970"/>
                    <a:pt x="29430" y="49974"/>
                  </a:cubicBezTo>
                  <a:cubicBezTo>
                    <a:pt x="28589" y="50977"/>
                    <a:pt x="28019" y="52144"/>
                    <a:pt x="27694" y="53419"/>
                  </a:cubicBezTo>
                  <a:cubicBezTo>
                    <a:pt x="27558" y="54042"/>
                    <a:pt x="27504" y="54693"/>
                    <a:pt x="27585" y="55371"/>
                  </a:cubicBezTo>
                  <a:cubicBezTo>
                    <a:pt x="27613" y="55697"/>
                    <a:pt x="27667" y="56022"/>
                    <a:pt x="27748" y="56321"/>
                  </a:cubicBezTo>
                  <a:lnTo>
                    <a:pt x="27802" y="56565"/>
                  </a:lnTo>
                  <a:lnTo>
                    <a:pt x="27911" y="56836"/>
                  </a:lnTo>
                  <a:cubicBezTo>
                    <a:pt x="27992" y="57080"/>
                    <a:pt x="28101" y="57270"/>
                    <a:pt x="28209" y="57514"/>
                  </a:cubicBezTo>
                  <a:cubicBezTo>
                    <a:pt x="28236" y="57596"/>
                    <a:pt x="28264" y="57677"/>
                    <a:pt x="28318" y="57758"/>
                  </a:cubicBezTo>
                  <a:cubicBezTo>
                    <a:pt x="28399" y="57758"/>
                    <a:pt x="28508" y="57704"/>
                    <a:pt x="28589" y="57704"/>
                  </a:cubicBezTo>
                  <a:lnTo>
                    <a:pt x="29159" y="57514"/>
                  </a:lnTo>
                  <a:lnTo>
                    <a:pt x="29728" y="57351"/>
                  </a:lnTo>
                  <a:cubicBezTo>
                    <a:pt x="29918" y="57297"/>
                    <a:pt x="30081" y="57243"/>
                    <a:pt x="30244" y="57189"/>
                  </a:cubicBezTo>
                  <a:cubicBezTo>
                    <a:pt x="30596" y="57107"/>
                    <a:pt x="30922" y="56999"/>
                    <a:pt x="31274" y="56917"/>
                  </a:cubicBezTo>
                  <a:cubicBezTo>
                    <a:pt x="31952" y="56728"/>
                    <a:pt x="32630" y="56565"/>
                    <a:pt x="33336" y="56402"/>
                  </a:cubicBezTo>
                  <a:cubicBezTo>
                    <a:pt x="34692" y="56077"/>
                    <a:pt x="36102" y="55805"/>
                    <a:pt x="37486" y="55616"/>
                  </a:cubicBezTo>
                  <a:cubicBezTo>
                    <a:pt x="39764" y="55263"/>
                    <a:pt x="42070" y="55046"/>
                    <a:pt x="44375" y="54992"/>
                  </a:cubicBezTo>
                  <a:lnTo>
                    <a:pt x="45569" y="54965"/>
                  </a:lnTo>
                  <a:lnTo>
                    <a:pt x="46871" y="54965"/>
                  </a:lnTo>
                  <a:lnTo>
                    <a:pt x="47521" y="54992"/>
                  </a:lnTo>
                  <a:cubicBezTo>
                    <a:pt x="49393" y="55019"/>
                    <a:pt x="51237" y="55317"/>
                    <a:pt x="53001" y="55914"/>
                  </a:cubicBezTo>
                  <a:cubicBezTo>
                    <a:pt x="53868" y="56212"/>
                    <a:pt x="54682" y="56619"/>
                    <a:pt x="55442" y="57134"/>
                  </a:cubicBezTo>
                  <a:cubicBezTo>
                    <a:pt x="56174" y="57623"/>
                    <a:pt x="56798" y="58274"/>
                    <a:pt x="57232" y="59033"/>
                  </a:cubicBezTo>
                  <a:cubicBezTo>
                    <a:pt x="57530" y="59576"/>
                    <a:pt x="57720" y="60172"/>
                    <a:pt x="57801" y="60796"/>
                  </a:cubicBezTo>
                  <a:cubicBezTo>
                    <a:pt x="57856" y="61393"/>
                    <a:pt x="57774" y="62017"/>
                    <a:pt x="57612" y="62613"/>
                  </a:cubicBezTo>
                  <a:cubicBezTo>
                    <a:pt x="57422" y="63210"/>
                    <a:pt x="57123" y="63780"/>
                    <a:pt x="56744" y="64268"/>
                  </a:cubicBezTo>
                  <a:cubicBezTo>
                    <a:pt x="56364" y="64783"/>
                    <a:pt x="55930" y="65244"/>
                    <a:pt x="55442" y="65624"/>
                  </a:cubicBezTo>
                  <a:cubicBezTo>
                    <a:pt x="54628" y="66275"/>
                    <a:pt x="53706" y="66791"/>
                    <a:pt x="52729" y="67116"/>
                  </a:cubicBezTo>
                  <a:cubicBezTo>
                    <a:pt x="51726" y="67414"/>
                    <a:pt x="50695" y="67631"/>
                    <a:pt x="49664" y="67713"/>
                  </a:cubicBezTo>
                  <a:cubicBezTo>
                    <a:pt x="48968" y="67767"/>
                    <a:pt x="48266" y="67785"/>
                    <a:pt x="47559" y="67785"/>
                  </a:cubicBezTo>
                  <a:cubicBezTo>
                    <a:pt x="46144" y="67785"/>
                    <a:pt x="44710" y="67713"/>
                    <a:pt x="43263" y="67713"/>
                  </a:cubicBezTo>
                  <a:cubicBezTo>
                    <a:pt x="43139" y="67710"/>
                    <a:pt x="43015" y="67709"/>
                    <a:pt x="42891" y="67709"/>
                  </a:cubicBezTo>
                  <a:cubicBezTo>
                    <a:pt x="41527" y="67709"/>
                    <a:pt x="40187" y="67846"/>
                    <a:pt x="38869" y="68120"/>
                  </a:cubicBezTo>
                  <a:cubicBezTo>
                    <a:pt x="37431" y="68418"/>
                    <a:pt x="36048" y="68988"/>
                    <a:pt x="34882" y="69856"/>
                  </a:cubicBezTo>
                  <a:cubicBezTo>
                    <a:pt x="33661" y="70723"/>
                    <a:pt x="32766" y="71944"/>
                    <a:pt x="32278" y="73354"/>
                  </a:cubicBezTo>
                  <a:cubicBezTo>
                    <a:pt x="31763" y="74765"/>
                    <a:pt x="31627" y="76311"/>
                    <a:pt x="31871" y="77803"/>
                  </a:cubicBezTo>
                  <a:cubicBezTo>
                    <a:pt x="31871" y="77911"/>
                    <a:pt x="31925" y="78020"/>
                    <a:pt x="31925" y="78128"/>
                  </a:cubicBezTo>
                  <a:cubicBezTo>
                    <a:pt x="31979" y="78345"/>
                    <a:pt x="32034" y="78562"/>
                    <a:pt x="32088" y="78752"/>
                  </a:cubicBezTo>
                  <a:cubicBezTo>
                    <a:pt x="32115" y="78969"/>
                    <a:pt x="32169" y="79186"/>
                    <a:pt x="32251" y="79376"/>
                  </a:cubicBezTo>
                  <a:lnTo>
                    <a:pt x="32468" y="80000"/>
                  </a:lnTo>
                  <a:lnTo>
                    <a:pt x="32712" y="80569"/>
                  </a:lnTo>
                  <a:cubicBezTo>
                    <a:pt x="32793" y="80786"/>
                    <a:pt x="32902" y="80976"/>
                    <a:pt x="33010" y="81166"/>
                  </a:cubicBezTo>
                  <a:cubicBezTo>
                    <a:pt x="33092" y="81356"/>
                    <a:pt x="33200" y="81546"/>
                    <a:pt x="33309" y="81736"/>
                  </a:cubicBezTo>
                  <a:cubicBezTo>
                    <a:pt x="34204" y="83173"/>
                    <a:pt x="35451" y="84367"/>
                    <a:pt x="36943" y="85208"/>
                  </a:cubicBezTo>
                  <a:cubicBezTo>
                    <a:pt x="37920" y="85777"/>
                    <a:pt x="38950" y="86211"/>
                    <a:pt x="40035" y="86510"/>
                  </a:cubicBezTo>
                  <a:cubicBezTo>
                    <a:pt x="41450" y="86894"/>
                    <a:pt x="42911" y="87097"/>
                    <a:pt x="44383" y="87097"/>
                  </a:cubicBezTo>
                  <a:cubicBezTo>
                    <a:pt x="44886" y="87097"/>
                    <a:pt x="45390" y="87073"/>
                    <a:pt x="45894" y="87025"/>
                  </a:cubicBezTo>
                  <a:cubicBezTo>
                    <a:pt x="46165" y="87025"/>
                    <a:pt x="46382" y="86998"/>
                    <a:pt x="46545" y="86971"/>
                  </a:cubicBezTo>
                  <a:cubicBezTo>
                    <a:pt x="46823" y="86931"/>
                    <a:pt x="46912" y="86906"/>
                    <a:pt x="46855" y="86906"/>
                  </a:cubicBezTo>
                  <a:cubicBezTo>
                    <a:pt x="46834" y="86906"/>
                    <a:pt x="46793" y="86909"/>
                    <a:pt x="46735" y="86916"/>
                  </a:cubicBezTo>
                  <a:cubicBezTo>
                    <a:pt x="46491" y="86916"/>
                    <a:pt x="45948" y="86971"/>
                    <a:pt x="45189" y="86971"/>
                  </a:cubicBezTo>
                  <a:cubicBezTo>
                    <a:pt x="44983" y="86978"/>
                    <a:pt x="44779" y="86982"/>
                    <a:pt x="44574" y="86982"/>
                  </a:cubicBezTo>
                  <a:cubicBezTo>
                    <a:pt x="43349" y="86982"/>
                    <a:pt x="42143" y="86843"/>
                    <a:pt x="40958" y="86564"/>
                  </a:cubicBezTo>
                  <a:cubicBezTo>
                    <a:pt x="40252" y="86401"/>
                    <a:pt x="39574" y="86184"/>
                    <a:pt x="38923" y="85940"/>
                  </a:cubicBezTo>
                  <a:cubicBezTo>
                    <a:pt x="38293" y="85688"/>
                    <a:pt x="37687" y="85389"/>
                    <a:pt x="37125" y="85043"/>
                  </a:cubicBezTo>
                  <a:lnTo>
                    <a:pt x="37125" y="85043"/>
                  </a:lnTo>
                  <a:cubicBezTo>
                    <a:pt x="38018" y="85508"/>
                    <a:pt x="38960" y="85898"/>
                    <a:pt x="39927" y="86211"/>
                  </a:cubicBezTo>
                  <a:cubicBezTo>
                    <a:pt x="40849" y="86482"/>
                    <a:pt x="41798" y="86672"/>
                    <a:pt x="42775" y="86754"/>
                  </a:cubicBezTo>
                  <a:cubicBezTo>
                    <a:pt x="43408" y="86816"/>
                    <a:pt x="44042" y="86849"/>
                    <a:pt x="44676" y="86849"/>
                  </a:cubicBezTo>
                  <a:cubicBezTo>
                    <a:pt x="45425" y="86849"/>
                    <a:pt x="46175" y="86802"/>
                    <a:pt x="46925" y="86699"/>
                  </a:cubicBezTo>
                  <a:cubicBezTo>
                    <a:pt x="47494" y="86645"/>
                    <a:pt x="48037" y="86564"/>
                    <a:pt x="48579" y="86401"/>
                  </a:cubicBezTo>
                  <a:cubicBezTo>
                    <a:pt x="48634" y="86374"/>
                    <a:pt x="48579" y="86374"/>
                    <a:pt x="48579" y="86347"/>
                  </a:cubicBezTo>
                  <a:cubicBezTo>
                    <a:pt x="47576" y="86537"/>
                    <a:pt x="46545" y="86645"/>
                    <a:pt x="45514" y="86672"/>
                  </a:cubicBezTo>
                  <a:cubicBezTo>
                    <a:pt x="44646" y="86672"/>
                    <a:pt x="43778" y="86645"/>
                    <a:pt x="42910" y="86537"/>
                  </a:cubicBezTo>
                  <a:cubicBezTo>
                    <a:pt x="42015" y="86428"/>
                    <a:pt x="41120" y="86238"/>
                    <a:pt x="40252" y="85994"/>
                  </a:cubicBezTo>
                  <a:cubicBezTo>
                    <a:pt x="38408" y="85479"/>
                    <a:pt x="36699" y="84529"/>
                    <a:pt x="35316" y="83255"/>
                  </a:cubicBezTo>
                  <a:cubicBezTo>
                    <a:pt x="34692" y="82658"/>
                    <a:pt x="34149" y="81953"/>
                    <a:pt x="33715" y="81220"/>
                  </a:cubicBezTo>
                  <a:cubicBezTo>
                    <a:pt x="33281" y="80461"/>
                    <a:pt x="32956" y="79674"/>
                    <a:pt x="32739" y="78834"/>
                  </a:cubicBezTo>
                  <a:cubicBezTo>
                    <a:pt x="32386" y="77532"/>
                    <a:pt x="32332" y="76175"/>
                    <a:pt x="32549" y="74873"/>
                  </a:cubicBezTo>
                  <a:cubicBezTo>
                    <a:pt x="32739" y="73571"/>
                    <a:pt x="33309" y="72351"/>
                    <a:pt x="34177" y="71374"/>
                  </a:cubicBezTo>
                  <a:cubicBezTo>
                    <a:pt x="34421" y="71049"/>
                    <a:pt x="34719" y="70778"/>
                    <a:pt x="35044" y="70534"/>
                  </a:cubicBezTo>
                  <a:cubicBezTo>
                    <a:pt x="35560" y="70127"/>
                    <a:pt x="36102" y="69801"/>
                    <a:pt x="36699" y="69530"/>
                  </a:cubicBezTo>
                  <a:lnTo>
                    <a:pt x="36699" y="69530"/>
                  </a:lnTo>
                  <a:cubicBezTo>
                    <a:pt x="35885" y="69910"/>
                    <a:pt x="35126" y="70425"/>
                    <a:pt x="34475" y="71049"/>
                  </a:cubicBezTo>
                  <a:cubicBezTo>
                    <a:pt x="33797" y="71781"/>
                    <a:pt x="33281" y="72622"/>
                    <a:pt x="32929" y="73544"/>
                  </a:cubicBezTo>
                  <a:cubicBezTo>
                    <a:pt x="32576" y="74602"/>
                    <a:pt x="32413" y="75687"/>
                    <a:pt x="32468" y="76799"/>
                  </a:cubicBezTo>
                  <a:cubicBezTo>
                    <a:pt x="32495" y="77233"/>
                    <a:pt x="32549" y="77640"/>
                    <a:pt x="32630" y="78074"/>
                  </a:cubicBezTo>
                  <a:cubicBezTo>
                    <a:pt x="32712" y="78508"/>
                    <a:pt x="32820" y="78915"/>
                    <a:pt x="32956" y="79349"/>
                  </a:cubicBezTo>
                  <a:cubicBezTo>
                    <a:pt x="33092" y="79756"/>
                    <a:pt x="33254" y="80135"/>
                    <a:pt x="33444" y="80542"/>
                  </a:cubicBezTo>
                  <a:cubicBezTo>
                    <a:pt x="33634" y="80922"/>
                    <a:pt x="33851" y="81275"/>
                    <a:pt x="34068" y="81654"/>
                  </a:cubicBezTo>
                  <a:cubicBezTo>
                    <a:pt x="34502" y="82278"/>
                    <a:pt x="34990" y="82875"/>
                    <a:pt x="35560" y="83390"/>
                  </a:cubicBezTo>
                  <a:cubicBezTo>
                    <a:pt x="35831" y="83634"/>
                    <a:pt x="36129" y="83851"/>
                    <a:pt x="36455" y="84096"/>
                  </a:cubicBezTo>
                  <a:cubicBezTo>
                    <a:pt x="36591" y="84177"/>
                    <a:pt x="36753" y="84313"/>
                    <a:pt x="36916" y="84394"/>
                  </a:cubicBezTo>
                  <a:lnTo>
                    <a:pt x="37377" y="84692"/>
                  </a:lnTo>
                  <a:cubicBezTo>
                    <a:pt x="38679" y="85425"/>
                    <a:pt x="40117" y="85940"/>
                    <a:pt x="41581" y="86184"/>
                  </a:cubicBezTo>
                  <a:cubicBezTo>
                    <a:pt x="42247" y="86313"/>
                    <a:pt x="43065" y="86391"/>
                    <a:pt x="43216" y="86391"/>
                  </a:cubicBezTo>
                  <a:cubicBezTo>
                    <a:pt x="43256" y="86391"/>
                    <a:pt x="43250" y="86385"/>
                    <a:pt x="43182" y="86374"/>
                  </a:cubicBezTo>
                  <a:cubicBezTo>
                    <a:pt x="42856" y="86320"/>
                    <a:pt x="41690" y="86184"/>
                    <a:pt x="40822" y="85940"/>
                  </a:cubicBezTo>
                  <a:lnTo>
                    <a:pt x="40008" y="85723"/>
                  </a:lnTo>
                  <a:cubicBezTo>
                    <a:pt x="39737" y="85642"/>
                    <a:pt x="39493" y="85533"/>
                    <a:pt x="39222" y="85452"/>
                  </a:cubicBezTo>
                  <a:cubicBezTo>
                    <a:pt x="38326" y="85099"/>
                    <a:pt x="37486" y="84665"/>
                    <a:pt x="36699" y="84123"/>
                  </a:cubicBezTo>
                  <a:cubicBezTo>
                    <a:pt x="36509" y="83987"/>
                    <a:pt x="36319" y="83851"/>
                    <a:pt x="36129" y="83716"/>
                  </a:cubicBezTo>
                  <a:lnTo>
                    <a:pt x="35587" y="83255"/>
                  </a:lnTo>
                  <a:cubicBezTo>
                    <a:pt x="35234" y="82929"/>
                    <a:pt x="34936" y="82577"/>
                    <a:pt x="34638" y="82224"/>
                  </a:cubicBezTo>
                  <a:cubicBezTo>
                    <a:pt x="34041" y="81465"/>
                    <a:pt x="33580" y="80651"/>
                    <a:pt x="33227" y="79756"/>
                  </a:cubicBezTo>
                  <a:cubicBezTo>
                    <a:pt x="32902" y="78861"/>
                    <a:pt x="32685" y="77938"/>
                    <a:pt x="32630" y="76989"/>
                  </a:cubicBezTo>
                  <a:cubicBezTo>
                    <a:pt x="32549" y="76094"/>
                    <a:pt x="32630" y="75226"/>
                    <a:pt x="32847" y="74358"/>
                  </a:cubicBezTo>
                  <a:cubicBezTo>
                    <a:pt x="33037" y="73490"/>
                    <a:pt x="33390" y="72704"/>
                    <a:pt x="33905" y="71971"/>
                  </a:cubicBezTo>
                  <a:cubicBezTo>
                    <a:pt x="34936" y="70561"/>
                    <a:pt x="36509" y="69639"/>
                    <a:pt x="38218" y="69150"/>
                  </a:cubicBezTo>
                  <a:cubicBezTo>
                    <a:pt x="39439" y="68798"/>
                    <a:pt x="40686" y="68608"/>
                    <a:pt x="41934" y="68581"/>
                  </a:cubicBezTo>
                  <a:cubicBezTo>
                    <a:pt x="42329" y="68564"/>
                    <a:pt x="42727" y="68557"/>
                    <a:pt x="43126" y="68557"/>
                  </a:cubicBezTo>
                  <a:cubicBezTo>
                    <a:pt x="44014" y="68557"/>
                    <a:pt x="44906" y="68589"/>
                    <a:pt x="45786" y="68608"/>
                  </a:cubicBezTo>
                  <a:cubicBezTo>
                    <a:pt x="46314" y="68623"/>
                    <a:pt x="46846" y="68634"/>
                    <a:pt x="47380" y="68634"/>
                  </a:cubicBezTo>
                  <a:cubicBezTo>
                    <a:pt x="48793" y="68634"/>
                    <a:pt x="50220" y="68558"/>
                    <a:pt x="51617" y="68282"/>
                  </a:cubicBezTo>
                  <a:cubicBezTo>
                    <a:pt x="53624" y="67930"/>
                    <a:pt x="55442" y="66953"/>
                    <a:pt x="56852" y="65516"/>
                  </a:cubicBezTo>
                  <a:cubicBezTo>
                    <a:pt x="57232" y="65109"/>
                    <a:pt x="57584" y="64648"/>
                    <a:pt x="57856" y="64160"/>
                  </a:cubicBezTo>
                  <a:cubicBezTo>
                    <a:pt x="58154" y="63671"/>
                    <a:pt x="58371" y="63129"/>
                    <a:pt x="58534" y="62559"/>
                  </a:cubicBezTo>
                  <a:cubicBezTo>
                    <a:pt x="58561" y="62424"/>
                    <a:pt x="58588" y="62288"/>
                    <a:pt x="58615" y="62125"/>
                  </a:cubicBezTo>
                  <a:cubicBezTo>
                    <a:pt x="58642" y="61990"/>
                    <a:pt x="58669" y="61854"/>
                    <a:pt x="58669" y="61718"/>
                  </a:cubicBezTo>
                  <a:lnTo>
                    <a:pt x="58697" y="61284"/>
                  </a:lnTo>
                  <a:lnTo>
                    <a:pt x="58697" y="60878"/>
                  </a:lnTo>
                  <a:cubicBezTo>
                    <a:pt x="58669" y="60606"/>
                    <a:pt x="58642" y="60335"/>
                    <a:pt x="58561" y="60091"/>
                  </a:cubicBezTo>
                  <a:cubicBezTo>
                    <a:pt x="58534" y="59847"/>
                    <a:pt x="58452" y="59603"/>
                    <a:pt x="58344" y="59359"/>
                  </a:cubicBezTo>
                  <a:cubicBezTo>
                    <a:pt x="57910" y="58192"/>
                    <a:pt x="57123" y="57189"/>
                    <a:pt x="56093" y="56511"/>
                  </a:cubicBezTo>
                  <a:cubicBezTo>
                    <a:pt x="55089" y="55805"/>
                    <a:pt x="54004" y="55290"/>
                    <a:pt x="52865" y="54937"/>
                  </a:cubicBezTo>
                  <a:cubicBezTo>
                    <a:pt x="51726" y="54612"/>
                    <a:pt x="50559" y="54368"/>
                    <a:pt x="49366" y="54232"/>
                  </a:cubicBezTo>
                  <a:cubicBezTo>
                    <a:pt x="49068" y="54205"/>
                    <a:pt x="48796" y="54178"/>
                    <a:pt x="48498" y="54178"/>
                  </a:cubicBezTo>
                  <a:cubicBezTo>
                    <a:pt x="48200" y="54151"/>
                    <a:pt x="47901" y="54151"/>
                    <a:pt x="47603" y="54124"/>
                  </a:cubicBezTo>
                  <a:cubicBezTo>
                    <a:pt x="47223" y="54124"/>
                    <a:pt x="46831" y="54112"/>
                    <a:pt x="46444" y="54112"/>
                  </a:cubicBezTo>
                  <a:cubicBezTo>
                    <a:pt x="46250" y="54112"/>
                    <a:pt x="46057" y="54115"/>
                    <a:pt x="45867" y="54124"/>
                  </a:cubicBezTo>
                  <a:cubicBezTo>
                    <a:pt x="42015" y="54124"/>
                    <a:pt x="38191" y="54531"/>
                    <a:pt x="34421" y="55290"/>
                  </a:cubicBezTo>
                  <a:cubicBezTo>
                    <a:pt x="33498" y="55480"/>
                    <a:pt x="32576" y="55697"/>
                    <a:pt x="31708" y="55914"/>
                  </a:cubicBezTo>
                  <a:cubicBezTo>
                    <a:pt x="31247" y="56050"/>
                    <a:pt x="30786" y="56158"/>
                    <a:pt x="30352" y="56294"/>
                  </a:cubicBezTo>
                  <a:lnTo>
                    <a:pt x="29674" y="56483"/>
                  </a:lnTo>
                  <a:lnTo>
                    <a:pt x="29050" y="56673"/>
                  </a:lnTo>
                  <a:lnTo>
                    <a:pt x="28806" y="56755"/>
                  </a:lnTo>
                  <a:cubicBezTo>
                    <a:pt x="28752" y="56673"/>
                    <a:pt x="28725" y="56592"/>
                    <a:pt x="28698" y="56511"/>
                  </a:cubicBezTo>
                  <a:lnTo>
                    <a:pt x="28643" y="56375"/>
                  </a:lnTo>
                  <a:cubicBezTo>
                    <a:pt x="28616" y="56294"/>
                    <a:pt x="28589" y="56212"/>
                    <a:pt x="28589" y="56131"/>
                  </a:cubicBezTo>
                  <a:cubicBezTo>
                    <a:pt x="28535" y="55995"/>
                    <a:pt x="28508" y="55833"/>
                    <a:pt x="28481" y="55670"/>
                  </a:cubicBezTo>
                  <a:cubicBezTo>
                    <a:pt x="28291" y="54503"/>
                    <a:pt x="28508" y="53310"/>
                    <a:pt x="29023" y="52225"/>
                  </a:cubicBezTo>
                  <a:lnTo>
                    <a:pt x="29023" y="52279"/>
                  </a:lnTo>
                  <a:cubicBezTo>
                    <a:pt x="29294" y="51601"/>
                    <a:pt x="29674" y="51004"/>
                    <a:pt x="30135" y="50462"/>
                  </a:cubicBezTo>
                  <a:cubicBezTo>
                    <a:pt x="30976" y="49458"/>
                    <a:pt x="31952" y="48645"/>
                    <a:pt x="33092" y="48021"/>
                  </a:cubicBezTo>
                  <a:cubicBezTo>
                    <a:pt x="33688" y="47695"/>
                    <a:pt x="34285" y="47424"/>
                    <a:pt x="34936" y="47234"/>
                  </a:cubicBezTo>
                  <a:cubicBezTo>
                    <a:pt x="35587" y="47072"/>
                    <a:pt x="36238" y="46909"/>
                    <a:pt x="36916" y="46827"/>
                  </a:cubicBezTo>
                  <a:cubicBezTo>
                    <a:pt x="37786" y="46723"/>
                    <a:pt x="38655" y="46674"/>
                    <a:pt x="39532" y="46674"/>
                  </a:cubicBezTo>
                  <a:cubicBezTo>
                    <a:pt x="40022" y="46674"/>
                    <a:pt x="40515" y="46690"/>
                    <a:pt x="41012" y="46719"/>
                  </a:cubicBezTo>
                  <a:cubicBezTo>
                    <a:pt x="43751" y="46882"/>
                    <a:pt x="46518" y="47343"/>
                    <a:pt x="49339" y="47478"/>
                  </a:cubicBezTo>
                  <a:cubicBezTo>
                    <a:pt x="49650" y="47499"/>
                    <a:pt x="49960" y="47508"/>
                    <a:pt x="50271" y="47508"/>
                  </a:cubicBezTo>
                  <a:cubicBezTo>
                    <a:pt x="50774" y="47508"/>
                    <a:pt x="51277" y="47485"/>
                    <a:pt x="51780" y="47451"/>
                  </a:cubicBezTo>
                  <a:cubicBezTo>
                    <a:pt x="52187" y="47424"/>
                    <a:pt x="52567" y="47370"/>
                    <a:pt x="52919" y="47343"/>
                  </a:cubicBezTo>
                  <a:lnTo>
                    <a:pt x="53868" y="47180"/>
                  </a:lnTo>
                  <a:cubicBezTo>
                    <a:pt x="55496" y="46882"/>
                    <a:pt x="57069" y="46285"/>
                    <a:pt x="58480" y="45471"/>
                  </a:cubicBezTo>
                  <a:cubicBezTo>
                    <a:pt x="60351" y="44413"/>
                    <a:pt x="61707" y="42650"/>
                    <a:pt x="62250" y="40589"/>
                  </a:cubicBezTo>
                  <a:cubicBezTo>
                    <a:pt x="62494" y="39640"/>
                    <a:pt x="62548" y="38636"/>
                    <a:pt x="62440" y="37660"/>
                  </a:cubicBezTo>
                  <a:cubicBezTo>
                    <a:pt x="62304" y="36710"/>
                    <a:pt x="62060" y="35761"/>
                    <a:pt x="61653" y="34866"/>
                  </a:cubicBezTo>
                  <a:cubicBezTo>
                    <a:pt x="61300" y="34052"/>
                    <a:pt x="60812" y="33266"/>
                    <a:pt x="60270" y="32560"/>
                  </a:cubicBezTo>
                  <a:cubicBezTo>
                    <a:pt x="59727" y="31909"/>
                    <a:pt x="59103" y="31313"/>
                    <a:pt x="58425" y="30797"/>
                  </a:cubicBezTo>
                  <a:cubicBezTo>
                    <a:pt x="56933" y="29712"/>
                    <a:pt x="55198" y="29007"/>
                    <a:pt x="53380" y="28682"/>
                  </a:cubicBezTo>
                  <a:cubicBezTo>
                    <a:pt x="52485" y="28532"/>
                    <a:pt x="51576" y="28458"/>
                    <a:pt x="50664" y="28458"/>
                  </a:cubicBezTo>
                  <a:cubicBezTo>
                    <a:pt x="49752" y="28458"/>
                    <a:pt x="48837" y="28532"/>
                    <a:pt x="47928" y="28682"/>
                  </a:cubicBezTo>
                  <a:cubicBezTo>
                    <a:pt x="46545" y="28926"/>
                    <a:pt x="45189" y="29278"/>
                    <a:pt x="43887" y="29767"/>
                  </a:cubicBezTo>
                  <a:cubicBezTo>
                    <a:pt x="43209" y="30038"/>
                    <a:pt x="42504" y="30363"/>
                    <a:pt x="41798" y="30716"/>
                  </a:cubicBezTo>
                  <a:lnTo>
                    <a:pt x="41853" y="30689"/>
                  </a:lnTo>
                  <a:lnTo>
                    <a:pt x="41853" y="30689"/>
                  </a:lnTo>
                  <a:cubicBezTo>
                    <a:pt x="40307" y="31448"/>
                    <a:pt x="38815" y="32289"/>
                    <a:pt x="37377" y="33211"/>
                  </a:cubicBezTo>
                  <a:cubicBezTo>
                    <a:pt x="35858" y="34188"/>
                    <a:pt x="34529" y="35083"/>
                    <a:pt x="32929" y="36222"/>
                  </a:cubicBezTo>
                  <a:cubicBezTo>
                    <a:pt x="31844" y="36981"/>
                    <a:pt x="30244" y="38066"/>
                    <a:pt x="28942" y="38934"/>
                  </a:cubicBezTo>
                  <a:lnTo>
                    <a:pt x="26392" y="40697"/>
                  </a:lnTo>
                  <a:lnTo>
                    <a:pt x="22432" y="43437"/>
                  </a:lnTo>
                  <a:cubicBezTo>
                    <a:pt x="21808" y="43898"/>
                    <a:pt x="21103" y="44224"/>
                    <a:pt x="20370" y="44441"/>
                  </a:cubicBezTo>
                  <a:cubicBezTo>
                    <a:pt x="20200" y="44478"/>
                    <a:pt x="20028" y="44497"/>
                    <a:pt x="19858" y="44497"/>
                  </a:cubicBezTo>
                  <a:cubicBezTo>
                    <a:pt x="19296" y="44497"/>
                    <a:pt x="18752" y="44293"/>
                    <a:pt x="18336" y="43898"/>
                  </a:cubicBezTo>
                  <a:cubicBezTo>
                    <a:pt x="18038" y="43627"/>
                    <a:pt x="17794" y="43301"/>
                    <a:pt x="17658" y="42922"/>
                  </a:cubicBezTo>
                  <a:cubicBezTo>
                    <a:pt x="17550" y="42732"/>
                    <a:pt x="17495" y="42542"/>
                    <a:pt x="17441" y="42352"/>
                  </a:cubicBezTo>
                  <a:cubicBezTo>
                    <a:pt x="17387" y="42135"/>
                    <a:pt x="17333" y="41945"/>
                    <a:pt x="17305" y="41728"/>
                  </a:cubicBezTo>
                  <a:cubicBezTo>
                    <a:pt x="17143" y="40887"/>
                    <a:pt x="17170" y="40046"/>
                    <a:pt x="17305" y="39206"/>
                  </a:cubicBezTo>
                  <a:cubicBezTo>
                    <a:pt x="17387" y="38772"/>
                    <a:pt x="17495" y="38365"/>
                    <a:pt x="17658" y="37958"/>
                  </a:cubicBezTo>
                  <a:lnTo>
                    <a:pt x="17875" y="37334"/>
                  </a:lnTo>
                  <a:lnTo>
                    <a:pt x="17984" y="37009"/>
                  </a:lnTo>
                  <a:cubicBezTo>
                    <a:pt x="18011" y="36900"/>
                    <a:pt x="18065" y="36792"/>
                    <a:pt x="18119" y="36710"/>
                  </a:cubicBezTo>
                  <a:cubicBezTo>
                    <a:pt x="18309" y="36303"/>
                    <a:pt x="18445" y="35869"/>
                    <a:pt x="18662" y="35490"/>
                  </a:cubicBezTo>
                  <a:lnTo>
                    <a:pt x="19313" y="34296"/>
                  </a:lnTo>
                  <a:cubicBezTo>
                    <a:pt x="19448" y="34052"/>
                    <a:pt x="19638" y="33754"/>
                    <a:pt x="19828" y="33455"/>
                  </a:cubicBezTo>
                  <a:cubicBezTo>
                    <a:pt x="19936" y="33293"/>
                    <a:pt x="20018" y="33130"/>
                    <a:pt x="20126" y="32994"/>
                  </a:cubicBezTo>
                  <a:lnTo>
                    <a:pt x="20452" y="32533"/>
                  </a:lnTo>
                  <a:lnTo>
                    <a:pt x="20994" y="31774"/>
                  </a:lnTo>
                  <a:lnTo>
                    <a:pt x="21591" y="31068"/>
                  </a:lnTo>
                  <a:cubicBezTo>
                    <a:pt x="21990" y="30563"/>
                    <a:pt x="22441" y="30084"/>
                    <a:pt x="22893" y="29631"/>
                  </a:cubicBezTo>
                  <a:lnTo>
                    <a:pt x="22893" y="29631"/>
                  </a:lnTo>
                  <a:lnTo>
                    <a:pt x="22947" y="29604"/>
                  </a:lnTo>
                  <a:cubicBezTo>
                    <a:pt x="24168" y="28410"/>
                    <a:pt x="25497" y="27325"/>
                    <a:pt x="26907" y="26349"/>
                  </a:cubicBezTo>
                  <a:lnTo>
                    <a:pt x="26907" y="26349"/>
                  </a:lnTo>
                  <a:lnTo>
                    <a:pt x="26880" y="26376"/>
                  </a:lnTo>
                  <a:lnTo>
                    <a:pt x="27558" y="25915"/>
                  </a:lnTo>
                  <a:lnTo>
                    <a:pt x="27504" y="25942"/>
                  </a:lnTo>
                  <a:cubicBezTo>
                    <a:pt x="27721" y="25806"/>
                    <a:pt x="27965" y="25644"/>
                    <a:pt x="28182" y="25508"/>
                  </a:cubicBezTo>
                  <a:lnTo>
                    <a:pt x="28182" y="25508"/>
                  </a:lnTo>
                  <a:lnTo>
                    <a:pt x="28128" y="25535"/>
                  </a:lnTo>
                  <a:lnTo>
                    <a:pt x="28779" y="25128"/>
                  </a:lnTo>
                  <a:lnTo>
                    <a:pt x="28752" y="25156"/>
                  </a:lnTo>
                  <a:cubicBezTo>
                    <a:pt x="29131" y="24911"/>
                    <a:pt x="29538" y="24694"/>
                    <a:pt x="29945" y="24450"/>
                  </a:cubicBezTo>
                  <a:cubicBezTo>
                    <a:pt x="30840" y="23989"/>
                    <a:pt x="32332" y="23284"/>
                    <a:pt x="33444" y="22823"/>
                  </a:cubicBezTo>
                  <a:lnTo>
                    <a:pt x="33444" y="22823"/>
                  </a:lnTo>
                  <a:lnTo>
                    <a:pt x="33390" y="22850"/>
                  </a:lnTo>
                  <a:cubicBezTo>
                    <a:pt x="34041" y="22579"/>
                    <a:pt x="34665" y="22335"/>
                    <a:pt x="35316" y="22118"/>
                  </a:cubicBezTo>
                  <a:cubicBezTo>
                    <a:pt x="35777" y="21982"/>
                    <a:pt x="36129" y="21874"/>
                    <a:pt x="36753" y="21684"/>
                  </a:cubicBezTo>
                  <a:cubicBezTo>
                    <a:pt x="38462" y="21087"/>
                    <a:pt x="40225" y="20626"/>
                    <a:pt x="41988" y="20273"/>
                  </a:cubicBezTo>
                  <a:lnTo>
                    <a:pt x="41961" y="20273"/>
                  </a:lnTo>
                  <a:cubicBezTo>
                    <a:pt x="43372" y="20002"/>
                    <a:pt x="44673" y="19758"/>
                    <a:pt x="46138" y="19487"/>
                  </a:cubicBezTo>
                  <a:cubicBezTo>
                    <a:pt x="47304" y="19297"/>
                    <a:pt x="48742" y="19080"/>
                    <a:pt x="50044" y="18890"/>
                  </a:cubicBezTo>
                  <a:lnTo>
                    <a:pt x="50121" y="18877"/>
                  </a:lnTo>
                  <a:lnTo>
                    <a:pt x="50121" y="18877"/>
                  </a:lnTo>
                  <a:lnTo>
                    <a:pt x="51102" y="18781"/>
                  </a:lnTo>
                  <a:cubicBezTo>
                    <a:pt x="52133" y="18646"/>
                    <a:pt x="53462" y="18456"/>
                    <a:pt x="53814" y="18402"/>
                  </a:cubicBezTo>
                  <a:cubicBezTo>
                    <a:pt x="55849" y="18185"/>
                    <a:pt x="57774" y="17859"/>
                    <a:pt x="59727" y="17561"/>
                  </a:cubicBezTo>
                  <a:lnTo>
                    <a:pt x="59998" y="17561"/>
                  </a:lnTo>
                  <a:cubicBezTo>
                    <a:pt x="60859" y="17434"/>
                    <a:pt x="61720" y="17213"/>
                    <a:pt x="62537" y="16919"/>
                  </a:cubicBezTo>
                  <a:lnTo>
                    <a:pt x="62537" y="16919"/>
                  </a:lnTo>
                  <a:lnTo>
                    <a:pt x="62684" y="16883"/>
                  </a:lnTo>
                  <a:lnTo>
                    <a:pt x="63308" y="16693"/>
                  </a:lnTo>
                  <a:lnTo>
                    <a:pt x="63714" y="16530"/>
                  </a:lnTo>
                  <a:cubicBezTo>
                    <a:pt x="63959" y="16449"/>
                    <a:pt x="63742" y="16557"/>
                    <a:pt x="64148" y="16395"/>
                  </a:cubicBezTo>
                  <a:cubicBezTo>
                    <a:pt x="64664" y="16178"/>
                    <a:pt x="65179" y="15906"/>
                    <a:pt x="65640" y="15635"/>
                  </a:cubicBezTo>
                  <a:cubicBezTo>
                    <a:pt x="65855" y="15485"/>
                    <a:pt x="65951" y="15436"/>
                    <a:pt x="65995" y="15436"/>
                  </a:cubicBezTo>
                  <a:cubicBezTo>
                    <a:pt x="66006" y="15436"/>
                    <a:pt x="66014" y="15440"/>
                    <a:pt x="66020" y="15445"/>
                  </a:cubicBezTo>
                  <a:cubicBezTo>
                    <a:pt x="66590" y="14984"/>
                    <a:pt x="67078" y="14442"/>
                    <a:pt x="67512" y="13845"/>
                  </a:cubicBezTo>
                  <a:lnTo>
                    <a:pt x="67729" y="13465"/>
                  </a:lnTo>
                  <a:cubicBezTo>
                    <a:pt x="67810" y="13357"/>
                    <a:pt x="67837" y="13248"/>
                    <a:pt x="67892" y="13140"/>
                  </a:cubicBezTo>
                  <a:cubicBezTo>
                    <a:pt x="67946" y="13004"/>
                    <a:pt x="68000" y="12868"/>
                    <a:pt x="68027" y="12760"/>
                  </a:cubicBezTo>
                  <a:lnTo>
                    <a:pt x="68027" y="12706"/>
                  </a:lnTo>
                  <a:cubicBezTo>
                    <a:pt x="67892" y="13031"/>
                    <a:pt x="67702" y="13357"/>
                    <a:pt x="67512" y="13628"/>
                  </a:cubicBezTo>
                  <a:lnTo>
                    <a:pt x="67322" y="13899"/>
                  </a:lnTo>
                  <a:lnTo>
                    <a:pt x="67186" y="14062"/>
                  </a:lnTo>
                  <a:cubicBezTo>
                    <a:pt x="67129" y="14119"/>
                    <a:pt x="67101" y="14142"/>
                    <a:pt x="67093" y="14142"/>
                  </a:cubicBezTo>
                  <a:cubicBezTo>
                    <a:pt x="67083" y="14142"/>
                    <a:pt x="67112" y="14098"/>
                    <a:pt x="67159" y="14035"/>
                  </a:cubicBezTo>
                  <a:cubicBezTo>
                    <a:pt x="67512" y="13574"/>
                    <a:pt x="67783" y="13058"/>
                    <a:pt x="68000" y="12543"/>
                  </a:cubicBezTo>
                  <a:cubicBezTo>
                    <a:pt x="68163" y="12136"/>
                    <a:pt x="68271" y="11702"/>
                    <a:pt x="68325" y="11268"/>
                  </a:cubicBezTo>
                  <a:cubicBezTo>
                    <a:pt x="68431" y="10743"/>
                    <a:pt x="68459" y="10192"/>
                    <a:pt x="68461" y="9640"/>
                  </a:cubicBezTo>
                  <a:lnTo>
                    <a:pt x="68461" y="9640"/>
                  </a:lnTo>
                  <a:cubicBezTo>
                    <a:pt x="68461" y="9640"/>
                    <a:pt x="68461" y="9640"/>
                    <a:pt x="68461" y="9641"/>
                  </a:cubicBezTo>
                  <a:lnTo>
                    <a:pt x="68461" y="9586"/>
                  </a:lnTo>
                  <a:cubicBezTo>
                    <a:pt x="68461" y="9604"/>
                    <a:pt x="68461" y="9622"/>
                    <a:pt x="68461" y="9640"/>
                  </a:cubicBezTo>
                  <a:lnTo>
                    <a:pt x="68461" y="9640"/>
                  </a:lnTo>
                  <a:cubicBezTo>
                    <a:pt x="68407" y="9206"/>
                    <a:pt x="68325" y="8800"/>
                    <a:pt x="68190" y="8366"/>
                  </a:cubicBezTo>
                  <a:cubicBezTo>
                    <a:pt x="67973" y="7525"/>
                    <a:pt x="67647" y="6738"/>
                    <a:pt x="67186" y="6006"/>
                  </a:cubicBezTo>
                  <a:cubicBezTo>
                    <a:pt x="66698" y="5220"/>
                    <a:pt x="66074" y="4541"/>
                    <a:pt x="65396" y="3918"/>
                  </a:cubicBezTo>
                  <a:cubicBezTo>
                    <a:pt x="65071" y="3619"/>
                    <a:pt x="64718" y="3294"/>
                    <a:pt x="64365" y="3022"/>
                  </a:cubicBezTo>
                  <a:cubicBezTo>
                    <a:pt x="63702" y="2606"/>
                    <a:pt x="63499" y="2483"/>
                    <a:pt x="63486" y="2483"/>
                  </a:cubicBezTo>
                  <a:lnTo>
                    <a:pt x="63486" y="2483"/>
                  </a:lnTo>
                  <a:cubicBezTo>
                    <a:pt x="63469" y="2483"/>
                    <a:pt x="63835" y="2730"/>
                    <a:pt x="63815" y="2730"/>
                  </a:cubicBezTo>
                  <a:cubicBezTo>
                    <a:pt x="63809" y="2730"/>
                    <a:pt x="63765" y="2706"/>
                    <a:pt x="63660" y="2643"/>
                  </a:cubicBezTo>
                  <a:cubicBezTo>
                    <a:pt x="62856" y="2160"/>
                    <a:pt x="62024" y="1757"/>
                    <a:pt x="61140" y="1433"/>
                  </a:cubicBezTo>
                  <a:lnTo>
                    <a:pt x="61140" y="1433"/>
                  </a:lnTo>
                  <a:lnTo>
                    <a:pt x="61002" y="1341"/>
                  </a:lnTo>
                  <a:cubicBezTo>
                    <a:pt x="60487" y="1151"/>
                    <a:pt x="59944" y="1015"/>
                    <a:pt x="59429" y="907"/>
                  </a:cubicBezTo>
                  <a:cubicBezTo>
                    <a:pt x="59212" y="853"/>
                    <a:pt x="58941" y="771"/>
                    <a:pt x="58534" y="690"/>
                  </a:cubicBezTo>
                  <a:cubicBezTo>
                    <a:pt x="58154" y="608"/>
                    <a:pt x="57639" y="473"/>
                    <a:pt x="56879" y="364"/>
                  </a:cubicBezTo>
                  <a:lnTo>
                    <a:pt x="56879" y="364"/>
                  </a:lnTo>
                  <a:lnTo>
                    <a:pt x="57639" y="473"/>
                  </a:lnTo>
                  <a:lnTo>
                    <a:pt x="58154" y="581"/>
                  </a:lnTo>
                  <a:cubicBezTo>
                    <a:pt x="58452" y="636"/>
                    <a:pt x="58642" y="690"/>
                    <a:pt x="58751" y="690"/>
                  </a:cubicBezTo>
                  <a:cubicBezTo>
                    <a:pt x="58791" y="703"/>
                    <a:pt x="58832" y="710"/>
                    <a:pt x="58873" y="710"/>
                  </a:cubicBezTo>
                  <a:cubicBezTo>
                    <a:pt x="58914" y="710"/>
                    <a:pt x="58954" y="703"/>
                    <a:pt x="58995" y="690"/>
                  </a:cubicBezTo>
                  <a:lnTo>
                    <a:pt x="59049" y="690"/>
                  </a:lnTo>
                  <a:cubicBezTo>
                    <a:pt x="58751" y="608"/>
                    <a:pt x="58344" y="554"/>
                    <a:pt x="58154" y="527"/>
                  </a:cubicBezTo>
                  <a:cubicBezTo>
                    <a:pt x="57883" y="473"/>
                    <a:pt x="57720" y="446"/>
                    <a:pt x="57503" y="419"/>
                  </a:cubicBezTo>
                  <a:lnTo>
                    <a:pt x="57557" y="419"/>
                  </a:lnTo>
                  <a:cubicBezTo>
                    <a:pt x="56933" y="337"/>
                    <a:pt x="56337" y="229"/>
                    <a:pt x="55713" y="174"/>
                  </a:cubicBezTo>
                  <a:cubicBezTo>
                    <a:pt x="55415" y="147"/>
                    <a:pt x="55116" y="120"/>
                    <a:pt x="54791" y="93"/>
                  </a:cubicBezTo>
                  <a:lnTo>
                    <a:pt x="53841" y="39"/>
                  </a:lnTo>
                  <a:cubicBezTo>
                    <a:pt x="53485" y="13"/>
                    <a:pt x="53128" y="1"/>
                    <a:pt x="527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Imagen 1"/>
            <p:cNvPicPr>
              <a:picLocks noChangeAspect="1"/>
            </p:cNvPicPr>
            <p:nvPr/>
          </p:nvPicPr>
          <p:blipFill>
            <a:blip r:embed="rId2">
              <a:extLst>
                <a:ext uri="{BEBA8EAE-BF5A-486C-A8C5-ECC9F3942E4B}">
                  <a14:imgProps xmlns:a14="http://schemas.microsoft.com/office/drawing/2010/main">
                    <a14:imgLayer r:embed="rId3">
                      <a14:imgEffect>
                        <a14:backgroundRemoval t="5112" b="94728" l="2077" r="96965">
                          <a14:foregroundMark x1="27636" y1="54153" x2="59904" y2="66454"/>
                          <a14:foregroundMark x1="23482" y1="43610" x2="25080" y2="37380"/>
                          <a14:foregroundMark x1="52716" y1="9744" x2="57188" y2="17891"/>
                          <a14:foregroundMark x1="33227" y1="9105" x2="35783" y2="13419"/>
                          <a14:foregroundMark x1="31629" y1="10863" x2="35144" y2="15176"/>
                          <a14:foregroundMark x1="35144" y1="15176" x2="37380" y2="18690"/>
                          <a14:foregroundMark x1="70288" y1="37380" x2="70288" y2="37380"/>
                          <a14:foregroundMark x1="40895" y1="15655" x2="41534" y2="21406"/>
                          <a14:backgroundMark x1="32268" y1="15495" x2="40575" y2="24441"/>
                          <a14:backgroundMark x1="40575" y1="16134" x2="40575" y2="16134"/>
                          <a14:backgroundMark x1="59744" y1="24920" x2="60863" y2="20447"/>
                          <a14:backgroundMark x1="61182" y1="17412" x2="61342" y2="13419"/>
                          <a14:backgroundMark x1="50639" y1="18530" x2="48562" y2="15335"/>
                          <a14:backgroundMark x1="32748" y1="16294" x2="29553" y2="12620"/>
                          <a14:backgroundMark x1="41374" y1="18211" x2="41054" y2="16134"/>
                        </a14:backgroundRemoval>
                      </a14:imgEffect>
                      <a14:imgEffect>
                        <a14:saturation sat="300000"/>
                      </a14:imgEffect>
                    </a14:imgLayer>
                  </a14:imgProps>
                </a:ext>
              </a:extLst>
            </a:blip>
            <a:stretch>
              <a:fillRect/>
            </a:stretch>
          </p:blipFill>
          <p:spPr>
            <a:xfrm>
              <a:off x="3791437" y="3191608"/>
              <a:ext cx="3666392" cy="3666392"/>
            </a:xfrm>
            <a:prstGeom prst="rect">
              <a:avLst/>
            </a:prstGeom>
          </p:spPr>
        </p:pic>
      </p:grpSp>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4"/>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4"/>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noProof="0" dirty="0">
                  <a:ln w="10160">
                    <a:solidFill>
                      <a:prstClr val="white"/>
                    </a:solidFill>
                    <a:prstDash val="solid"/>
                  </a:ln>
                  <a:solidFill>
                    <a:srgbClr val="FFFFFF"/>
                  </a:solidFill>
                  <a:effectLst>
                    <a:outerShdw blurRad="38100" dist="22860" dir="5400000" algn="tl" rotWithShape="0">
                      <a:srgbClr val="000000">
                        <a:alpha val="30000"/>
                      </a:srgbClr>
                    </a:outerShdw>
                  </a:effectLst>
                  <a:latin typeface="Calibri" panose="020F0502020204030204"/>
                </a:rPr>
                <a:t>10</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ndParaRPr>
            </a:p>
          </p:txBody>
        </p:sp>
      </p:grpSp>
      <p:sp>
        <p:nvSpPr>
          <p:cNvPr id="12" name="Rectángulo 11"/>
          <p:cNvSpPr/>
          <p:nvPr/>
        </p:nvSpPr>
        <p:spPr>
          <a:xfrm>
            <a:off x="1328733" y="1944641"/>
            <a:ext cx="8744844" cy="1664558"/>
          </a:xfrm>
          <a:prstGeom prst="rect">
            <a:avLst/>
          </a:prstGeom>
        </p:spPr>
        <p:txBody>
          <a:bodyPr wrap="square">
            <a:spAutoFit/>
          </a:bodyPr>
          <a:lstStyle/>
          <a:p>
            <a:pPr algn="just">
              <a:spcAft>
                <a:spcPts val="505"/>
              </a:spcAft>
              <a:defRPr/>
            </a:pPr>
            <a:r>
              <a:rPr lang="es-ES" sz="1400" spc="-5" dirty="0" smtClean="0">
                <a:solidFill>
                  <a:schemeClr val="tx2"/>
                </a:solidFill>
                <a:latin typeface="Arial Rounded MT Bold" panose="020F0704030504030204" pitchFamily="34" charset="0"/>
                <a:cs typeface="Bahnschrift"/>
              </a:rPr>
              <a:t>El presupuesto de egresos es un documento donde se presentan los recursos financieros que se destinarán durante el Ejercicio Fiscal 2024, se utiliza como una herramienta de control en la cual se indica con claridad el origen y el monto estimado de los ingresos con los que dispondrá la administración municipal y el uso que se le dará.</a:t>
            </a:r>
          </a:p>
          <a:p>
            <a:pPr algn="just">
              <a:spcAft>
                <a:spcPts val="505"/>
              </a:spcAft>
              <a:defRPr/>
            </a:pPr>
            <a:r>
              <a:rPr lang="es-MX" sz="1400" spc="-5" dirty="0" smtClean="0">
                <a:solidFill>
                  <a:schemeClr val="tx2"/>
                </a:solidFill>
                <a:latin typeface="Arial Rounded MT Bold" panose="020F0704030504030204" pitchFamily="34" charset="0"/>
                <a:cs typeface="Bahnschrift"/>
              </a:rPr>
              <a:t>La importancia de los presupuestos municipales radica en que son el medio por el que se determina el acceso de la población a los bienes y servicios públicos, estableciéndose en ellos las prioridades del gobierno. </a:t>
            </a:r>
            <a:endParaRPr lang="es-MX" sz="1400" spc="-5" dirty="0">
              <a:solidFill>
                <a:schemeClr val="tx2"/>
              </a:solidFill>
              <a:latin typeface="Arial Rounded MT Bold" panose="020F0704030504030204" pitchFamily="34" charset="0"/>
              <a:cs typeface="Bahnschrift"/>
            </a:endParaRPr>
          </a:p>
        </p:txBody>
      </p:sp>
      <p:sp>
        <p:nvSpPr>
          <p:cNvPr id="16" name="Google Shape;931;p56"/>
          <p:cNvSpPr/>
          <p:nvPr/>
        </p:nvSpPr>
        <p:spPr>
          <a:xfrm rot="16681812">
            <a:off x="2863987" y="-1722220"/>
            <a:ext cx="1677863" cy="5824615"/>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lvl="0">
              <a:spcBef>
                <a:spcPts val="100"/>
              </a:spcBef>
            </a:pPr>
            <a:endParaRPr lang="es-ES" b="1" spc="-5" dirty="0">
              <a:solidFill>
                <a:schemeClr val="tx2"/>
              </a:solidFill>
              <a:latin typeface="Arial Rounded MT Bold" panose="020F0704030504030204" pitchFamily="34" charset="0"/>
              <a:cs typeface="Bahnschrift"/>
            </a:endParaRPr>
          </a:p>
        </p:txBody>
      </p:sp>
      <p:sp>
        <p:nvSpPr>
          <p:cNvPr id="11" name="object 2"/>
          <p:cNvSpPr txBox="1">
            <a:spLocks/>
          </p:cNvSpPr>
          <p:nvPr/>
        </p:nvSpPr>
        <p:spPr>
          <a:xfrm>
            <a:off x="637513" y="579244"/>
            <a:ext cx="5722710" cy="785215"/>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gn="ctr">
              <a:spcBef>
                <a:spcPts val="100"/>
              </a:spcBef>
              <a:defRPr/>
            </a:pPr>
            <a:r>
              <a:rPr lang="es-ES" sz="1800" b="1" spc="-5" dirty="0">
                <a:solidFill>
                  <a:schemeClr val="bg1"/>
                </a:solidFill>
                <a:latin typeface="Arial Rounded MT Bold" panose="020F0704030504030204" pitchFamily="34" charset="0"/>
                <a:cs typeface="Bahnschrift"/>
              </a:rPr>
              <a:t>¿QUÉ ES EL PRESUPUESTO DE EGRESOS </a:t>
            </a:r>
            <a:r>
              <a:rPr lang="es-ES" sz="1800" b="1" spc="-5" dirty="0" smtClean="0">
                <a:solidFill>
                  <a:schemeClr val="bg1"/>
                </a:solidFill>
                <a:latin typeface="Arial Rounded MT Bold" panose="020F0704030504030204" pitchFamily="34" charset="0"/>
                <a:cs typeface="Bahnschrift"/>
              </a:rPr>
              <a:t>? Y ¿CUÁL </a:t>
            </a:r>
            <a:r>
              <a:rPr lang="es-ES" sz="1800" b="1" spc="-5" dirty="0">
                <a:solidFill>
                  <a:schemeClr val="bg1"/>
                </a:solidFill>
                <a:latin typeface="Arial Rounded MT Bold" panose="020F0704030504030204" pitchFamily="34" charset="0"/>
                <a:cs typeface="Bahnschrift"/>
              </a:rPr>
              <a:t>ES SU IMPORTANCIA?</a:t>
            </a:r>
            <a:endParaRPr kumimoji="0" lang="es-ES" sz="1800" b="1" i="0" u="none" strike="noStrike" kern="1200" cap="none" spc="-5" normalizeH="0" baseline="0" noProof="0" dirty="0">
              <a:ln>
                <a:noFill/>
              </a:ln>
              <a:solidFill>
                <a:schemeClr val="bg1"/>
              </a:solidFill>
              <a:effectLst/>
              <a:uLnTx/>
              <a:uFillTx/>
              <a:latin typeface="Arial Rounded MT Bold" panose="020F0704030504030204" pitchFamily="34" charset="0"/>
              <a:cs typeface="Bahnschrift"/>
            </a:endParaRPr>
          </a:p>
        </p:txBody>
      </p:sp>
    </p:spTree>
    <p:extLst>
      <p:ext uri="{BB962C8B-B14F-4D97-AF65-F5344CB8AC3E}">
        <p14:creationId xmlns:p14="http://schemas.microsoft.com/office/powerpoint/2010/main" val="26992441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3"/>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3"/>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11</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grpSp>
      <p:sp>
        <p:nvSpPr>
          <p:cNvPr id="12" name="Rectángulo 11"/>
          <p:cNvSpPr/>
          <p:nvPr/>
        </p:nvSpPr>
        <p:spPr>
          <a:xfrm>
            <a:off x="639380" y="2084913"/>
            <a:ext cx="4454864" cy="3947234"/>
          </a:xfrm>
          <a:prstGeom prst="rect">
            <a:avLst/>
          </a:prstGeom>
        </p:spPr>
        <p:txBody>
          <a:bodyPr wrap="square">
            <a:spAutoFit/>
          </a:bodyPr>
          <a:lstStyle/>
          <a:p>
            <a:pPr algn="just">
              <a:spcAft>
                <a:spcPts val="505"/>
              </a:spcAft>
              <a:defRPr/>
            </a:pPr>
            <a:r>
              <a:rPr lang="es-ES" sz="1400" spc="-5" dirty="0" smtClean="0">
                <a:solidFill>
                  <a:schemeClr val="tx2"/>
                </a:solidFill>
                <a:latin typeface="Arial Rounded MT Bold" panose="020F0704030504030204" pitchFamily="34" charset="0"/>
                <a:cs typeface="Bahnschrift"/>
              </a:rPr>
              <a:t>El </a:t>
            </a:r>
            <a:r>
              <a:rPr lang="es-ES" sz="1400" spc="-5" dirty="0">
                <a:solidFill>
                  <a:schemeClr val="tx2"/>
                </a:solidFill>
                <a:latin typeface="Arial Rounded MT Bold" panose="020F0704030504030204" pitchFamily="34" charset="0"/>
                <a:cs typeface="Bahnschrift"/>
              </a:rPr>
              <a:t>M</a:t>
            </a:r>
            <a:r>
              <a:rPr lang="es-ES" sz="1400" spc="-5" dirty="0" smtClean="0">
                <a:solidFill>
                  <a:schemeClr val="tx2"/>
                </a:solidFill>
                <a:latin typeface="Arial Rounded MT Bold" panose="020F0704030504030204" pitchFamily="34" charset="0"/>
                <a:cs typeface="Bahnschrift"/>
              </a:rPr>
              <a:t>unicipio de Corregidora ejerce </a:t>
            </a:r>
            <a:r>
              <a:rPr lang="es-ES" sz="1400" spc="-5" dirty="0">
                <a:solidFill>
                  <a:schemeClr val="tx2"/>
                </a:solidFill>
                <a:latin typeface="Arial Rounded MT Bold" panose="020F0704030504030204" pitchFamily="34" charset="0"/>
                <a:cs typeface="Bahnschrift"/>
              </a:rPr>
              <a:t>los recursos financieros en la prestación de bienes y servicios a la población, como lo son: seguridad pública, obras públicas, alumbrado público, limpia y recolección de </a:t>
            </a:r>
            <a:r>
              <a:rPr lang="es-ES" sz="1400" spc="-5" dirty="0" smtClean="0">
                <a:solidFill>
                  <a:schemeClr val="tx2"/>
                </a:solidFill>
                <a:latin typeface="Arial Rounded MT Bold" panose="020F0704030504030204" pitchFamily="34" charset="0"/>
                <a:cs typeface="Bahnschrift"/>
              </a:rPr>
              <a:t>basura, entre otros.</a:t>
            </a:r>
          </a:p>
          <a:p>
            <a:pPr algn="just">
              <a:spcAft>
                <a:spcPts val="505"/>
              </a:spcAft>
              <a:defRPr/>
            </a:pPr>
            <a:endParaRPr lang="es-ES" sz="1400" spc="-5" dirty="0" smtClean="0">
              <a:solidFill>
                <a:schemeClr val="tx2"/>
              </a:solidFill>
              <a:latin typeface="Arial Rounded MT Bold" panose="020F0704030504030204" pitchFamily="34" charset="0"/>
              <a:cs typeface="Bahnschrift"/>
            </a:endParaRPr>
          </a:p>
          <a:p>
            <a:pPr algn="just">
              <a:spcAft>
                <a:spcPts val="505"/>
              </a:spcAft>
              <a:defRPr/>
            </a:pPr>
            <a:endParaRPr lang="es-ES" sz="1400" spc="-5" dirty="0" smtClean="0">
              <a:solidFill>
                <a:schemeClr val="tx2"/>
              </a:solidFill>
              <a:latin typeface="Arial Rounded MT Bold" panose="020F0704030504030204" pitchFamily="34" charset="0"/>
              <a:cs typeface="Bahnschrift"/>
            </a:endParaRPr>
          </a:p>
          <a:p>
            <a:pPr algn="just">
              <a:spcAft>
                <a:spcPts val="505"/>
              </a:spcAft>
              <a:defRPr/>
            </a:pPr>
            <a:r>
              <a:rPr lang="es-ES" sz="1400" spc="-5" dirty="0" smtClean="0">
                <a:solidFill>
                  <a:schemeClr val="tx2"/>
                </a:solidFill>
                <a:latin typeface="Arial Rounded MT Bold" panose="020F0704030504030204" pitchFamily="34" charset="0"/>
                <a:cs typeface="Bahnschrift"/>
              </a:rPr>
              <a:t>El presupuesto debe ser organizado </a:t>
            </a:r>
            <a:r>
              <a:rPr lang="es-ES" sz="1400" spc="-5" dirty="0">
                <a:solidFill>
                  <a:schemeClr val="tx2"/>
                </a:solidFill>
                <a:latin typeface="Arial Rounded MT Bold" panose="020F0704030504030204" pitchFamily="34" charset="0"/>
                <a:cs typeface="Bahnschrift"/>
              </a:rPr>
              <a:t>de acuerdo a las clasificaciones establecidas por el </a:t>
            </a:r>
            <a:r>
              <a:rPr lang="es-ES" sz="1400" spc="-5" dirty="0">
                <a:solidFill>
                  <a:schemeClr val="accent6"/>
                </a:solidFill>
                <a:latin typeface="Arial Rounded MT Bold" panose="020F0704030504030204" pitchFamily="34" charset="0"/>
                <a:cs typeface="Bahnschrift"/>
              </a:rPr>
              <a:t>Consejo Nacional de Armonización Contable (CONAC) </a:t>
            </a:r>
            <a:r>
              <a:rPr lang="es-ES" sz="1400" spc="-5" dirty="0">
                <a:solidFill>
                  <a:schemeClr val="tx2"/>
                </a:solidFill>
                <a:latin typeface="Arial Rounded MT Bold" panose="020F0704030504030204" pitchFamily="34" charset="0"/>
                <a:cs typeface="Bahnschrift"/>
              </a:rPr>
              <a:t>de conformidad con lo establecido en la Ley General de Contabilidad Gubernamental, quien establece presentar el gasto ordenado de acuerdo al Clasificador por Objeto de Gasto, esta clasificación muestra el presupuesto que se ejercerá de acuerdo con la naturaleza de los bienes, servicios, activos y pasivos financieros.</a:t>
            </a:r>
            <a:endParaRPr lang="es-MX" sz="1400" spc="-5" dirty="0">
              <a:solidFill>
                <a:schemeClr val="tx2"/>
              </a:solidFill>
              <a:latin typeface="Arial Rounded MT Bold" panose="020F0704030504030204" pitchFamily="34" charset="0"/>
              <a:cs typeface="Bahnschrift"/>
            </a:endParaRPr>
          </a:p>
        </p:txBody>
      </p:sp>
      <p:grpSp>
        <p:nvGrpSpPr>
          <p:cNvPr id="7" name="Grupo 6"/>
          <p:cNvGrpSpPr/>
          <p:nvPr/>
        </p:nvGrpSpPr>
        <p:grpSpPr>
          <a:xfrm>
            <a:off x="914927" y="643176"/>
            <a:ext cx="4179317" cy="1122468"/>
            <a:chOff x="1599327" y="781970"/>
            <a:chExt cx="4179317" cy="1122468"/>
          </a:xfrm>
        </p:grpSpPr>
        <p:sp>
          <p:nvSpPr>
            <p:cNvPr id="241" name="Google Shape;931;p56"/>
            <p:cNvSpPr/>
            <p:nvPr/>
          </p:nvSpPr>
          <p:spPr>
            <a:xfrm rot="16681812">
              <a:off x="3156850" y="-717356"/>
              <a:ext cx="1122468" cy="4121120"/>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lvl="0">
                <a:spcBef>
                  <a:spcPts val="100"/>
                </a:spcBef>
              </a:pPr>
              <a:endParaRPr lang="es-ES" b="1" spc="-5" dirty="0">
                <a:solidFill>
                  <a:schemeClr val="tx2"/>
                </a:solidFill>
                <a:latin typeface="Arial Rounded MT Bold" panose="020F0704030504030204" pitchFamily="34" charset="0"/>
                <a:cs typeface="Bahnschrift"/>
              </a:endParaRPr>
            </a:p>
          </p:txBody>
        </p:sp>
        <p:sp>
          <p:nvSpPr>
            <p:cNvPr id="11" name="object 2"/>
            <p:cNvSpPr txBox="1">
              <a:spLocks/>
            </p:cNvSpPr>
            <p:nvPr/>
          </p:nvSpPr>
          <p:spPr>
            <a:xfrm>
              <a:off x="1599327" y="893406"/>
              <a:ext cx="3550774" cy="535916"/>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gn="ctr">
                <a:spcBef>
                  <a:spcPts val="100"/>
                </a:spcBef>
                <a:defRPr/>
              </a:pPr>
              <a:r>
                <a:rPr lang="es-ES" sz="1800" b="1" spc="-5" dirty="0">
                  <a:solidFill>
                    <a:schemeClr val="bg1"/>
                  </a:solidFill>
                  <a:latin typeface="Arial Rounded MT Bold" panose="020F0704030504030204" pitchFamily="34" charset="0"/>
                  <a:cs typeface="Bahnschrift"/>
                </a:rPr>
                <a:t>¿EN QUÉ SE GASTA?</a:t>
              </a:r>
              <a:endParaRPr kumimoji="0" lang="es-ES" sz="1800" b="1" i="0" u="none" strike="noStrike" kern="1200" cap="none" spc="-5" normalizeH="0" baseline="0" noProof="0" dirty="0">
                <a:ln>
                  <a:noFill/>
                </a:ln>
                <a:solidFill>
                  <a:schemeClr val="bg1"/>
                </a:solidFill>
                <a:effectLst/>
                <a:uLnTx/>
                <a:uFillTx/>
                <a:latin typeface="Arial Rounded MT Bold" panose="020F0704030504030204" pitchFamily="34" charset="0"/>
                <a:cs typeface="Bahnschrift"/>
              </a:endParaRPr>
            </a:p>
          </p:txBody>
        </p:sp>
      </p:grpSp>
      <p:grpSp>
        <p:nvGrpSpPr>
          <p:cNvPr id="42" name="Grupo 41"/>
          <p:cNvGrpSpPr/>
          <p:nvPr/>
        </p:nvGrpSpPr>
        <p:grpSpPr>
          <a:xfrm>
            <a:off x="5495640" y="4100240"/>
            <a:ext cx="3356103" cy="2077715"/>
            <a:chOff x="2083736" y="4282333"/>
            <a:chExt cx="3532607" cy="2302653"/>
          </a:xfrm>
        </p:grpSpPr>
        <p:pic>
          <p:nvPicPr>
            <p:cNvPr id="43" name="Imagen 4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083736" y="4282333"/>
              <a:ext cx="2948270" cy="1980458"/>
            </a:xfrm>
            <a:prstGeom prst="round2DiagRect">
              <a:avLst/>
            </a:prstGeom>
          </p:spPr>
        </p:pic>
        <p:grpSp>
          <p:nvGrpSpPr>
            <p:cNvPr id="44" name="Grupo 43"/>
            <p:cNvGrpSpPr/>
            <p:nvPr/>
          </p:nvGrpSpPr>
          <p:grpSpPr>
            <a:xfrm>
              <a:off x="4308918" y="5163816"/>
              <a:ext cx="1307425" cy="1421170"/>
              <a:chOff x="5329076" y="4704993"/>
              <a:chExt cx="1828846" cy="1992883"/>
            </a:xfrm>
          </p:grpSpPr>
          <p:sp>
            <p:nvSpPr>
              <p:cNvPr id="45" name="Conector 44"/>
              <p:cNvSpPr/>
              <p:nvPr/>
            </p:nvSpPr>
            <p:spPr>
              <a:xfrm>
                <a:off x="5513832" y="4955443"/>
                <a:ext cx="1644090" cy="1742433"/>
              </a:xfrm>
              <a:prstGeom prst="flowChartConnector">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pic>
            <p:nvPicPr>
              <p:cNvPr id="46" name="Imagen 45"/>
              <p:cNvPicPr>
                <a:picLocks noChangeAspect="1"/>
              </p:cNvPicPr>
              <p:nvPr/>
            </p:nvPicPr>
            <p:blipFill>
              <a:blip r:embed="rId8">
                <a:extLst>
                  <a:ext uri="{BEBA8EAE-BF5A-486C-A8C5-ECC9F3942E4B}">
                    <a14:imgProps xmlns:a14="http://schemas.microsoft.com/office/drawing/2010/main">
                      <a14:imgLayer r:embed="rId9">
                        <a14:imgEffect>
                          <a14:backgroundRemoval t="0" b="100000" l="9444" r="89444"/>
                        </a14:imgEffect>
                      </a14:imgLayer>
                    </a14:imgProps>
                  </a:ext>
                </a:extLst>
              </a:blip>
              <a:stretch>
                <a:fillRect/>
              </a:stretch>
            </p:blipFill>
            <p:spPr>
              <a:xfrm>
                <a:off x="5329076" y="4704993"/>
                <a:ext cx="1694787" cy="1883096"/>
              </a:xfrm>
              <a:prstGeom prst="round2DiagRect">
                <a:avLst/>
              </a:prstGeom>
            </p:spPr>
          </p:pic>
        </p:grpSp>
      </p:grpSp>
      <p:grpSp>
        <p:nvGrpSpPr>
          <p:cNvPr id="30" name="Grupo 29"/>
          <p:cNvGrpSpPr/>
          <p:nvPr/>
        </p:nvGrpSpPr>
        <p:grpSpPr>
          <a:xfrm>
            <a:off x="8933649" y="3366910"/>
            <a:ext cx="2937219" cy="2527665"/>
            <a:chOff x="7882727" y="3410278"/>
            <a:chExt cx="2937219" cy="2527665"/>
          </a:xfrm>
        </p:grpSpPr>
        <p:grpSp>
          <p:nvGrpSpPr>
            <p:cNvPr id="29" name="Grupo 28"/>
            <p:cNvGrpSpPr/>
            <p:nvPr/>
          </p:nvGrpSpPr>
          <p:grpSpPr>
            <a:xfrm>
              <a:off x="8933565" y="3410278"/>
              <a:ext cx="1203317" cy="1186932"/>
              <a:chOff x="9031555" y="3462720"/>
              <a:chExt cx="1203317" cy="1186932"/>
            </a:xfrm>
          </p:grpSpPr>
          <p:sp>
            <p:nvSpPr>
              <p:cNvPr id="22" name="Conector 21"/>
              <p:cNvSpPr/>
              <p:nvPr/>
            </p:nvSpPr>
            <p:spPr>
              <a:xfrm>
                <a:off x="9031555" y="3481468"/>
                <a:ext cx="1203317" cy="1168184"/>
              </a:xfrm>
              <a:prstGeom prst="flowChartConnector">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pic>
            <p:nvPicPr>
              <p:cNvPr id="17" name="Imagen 16"/>
              <p:cNvPicPr>
                <a:picLocks noChangeAspect="1"/>
              </p:cNvPicPr>
              <p:nvPr/>
            </p:nvPicPr>
            <p:blipFill>
              <a:blip r:embed="rId10">
                <a:extLst>
                  <a:ext uri="{BEBA8EAE-BF5A-486C-A8C5-ECC9F3942E4B}">
                    <a14:imgProps xmlns:a14="http://schemas.microsoft.com/office/drawing/2010/main">
                      <a14:imgLayer r:embed="rId11">
                        <a14:imgEffect>
                          <a14:backgroundRemoval t="10000" b="96071" l="10000" r="90000"/>
                        </a14:imgEffect>
                      </a14:imgLayer>
                    </a14:imgProps>
                  </a:ext>
                </a:extLst>
              </a:blip>
              <a:stretch>
                <a:fillRect/>
              </a:stretch>
            </p:blipFill>
            <p:spPr>
              <a:xfrm>
                <a:off x="9031555" y="3462720"/>
                <a:ext cx="1187444" cy="1073033"/>
              </a:xfrm>
              <a:prstGeom prst="rect">
                <a:avLst/>
              </a:prstGeom>
            </p:spPr>
          </p:pic>
        </p:grpSp>
        <p:pic>
          <p:nvPicPr>
            <p:cNvPr id="16" name="Imagen 15"/>
            <p:cNvPicPr>
              <a:picLocks noChangeAspect="1"/>
            </p:cNvPicPr>
            <p:nvPr/>
          </p:nvPicPr>
          <p:blipFill>
            <a:blip r:embed="rId12"/>
            <a:stretch>
              <a:fillRect/>
            </a:stretch>
          </p:blipFill>
          <p:spPr>
            <a:xfrm>
              <a:off x="7882727" y="4143608"/>
              <a:ext cx="2937219" cy="1794335"/>
            </a:xfrm>
            <a:prstGeom prst="round2DiagRect">
              <a:avLst/>
            </a:prstGeom>
          </p:spPr>
        </p:pic>
      </p:grpSp>
      <p:pic>
        <p:nvPicPr>
          <p:cNvPr id="6" name="Imagen 5"/>
          <p:cNvPicPr>
            <a:picLocks noChangeAspect="1"/>
          </p:cNvPicPr>
          <p:nvPr/>
        </p:nvPicPr>
        <p:blipFill rotWithShape="1">
          <a:blip r:embed="rId13"/>
          <a:srcRect l="2583" t="2343" r="3789" b="5308"/>
          <a:stretch/>
        </p:blipFill>
        <p:spPr>
          <a:xfrm>
            <a:off x="6922676" y="2223985"/>
            <a:ext cx="2660571" cy="1834545"/>
          </a:xfrm>
          <a:prstGeom prst="round2DiagRect">
            <a:avLst/>
          </a:prstGeom>
        </p:spPr>
      </p:pic>
      <p:sp>
        <p:nvSpPr>
          <p:cNvPr id="31" name="Conector 30"/>
          <p:cNvSpPr/>
          <p:nvPr/>
        </p:nvSpPr>
        <p:spPr>
          <a:xfrm>
            <a:off x="8992751" y="1730293"/>
            <a:ext cx="1072328" cy="1054285"/>
          </a:xfrm>
          <a:prstGeom prst="flowChartConnector">
            <a:avLst/>
          </a:prstGeom>
          <a:solidFill>
            <a:schemeClr val="bg2">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pic>
        <p:nvPicPr>
          <p:cNvPr id="14" name="Imagen 13"/>
          <p:cNvPicPr>
            <a:picLocks noChangeAspect="1"/>
          </p:cNvPicPr>
          <p:nvPr/>
        </p:nvPicPr>
        <p:blipFill>
          <a:blip r:embed="rId14">
            <a:extLst>
              <a:ext uri="{BEBA8EAE-BF5A-486C-A8C5-ECC9F3942E4B}">
                <a14:imgProps xmlns:a14="http://schemas.microsoft.com/office/drawing/2010/main">
                  <a14:imgLayer r:embed="rId15">
                    <a14:imgEffect>
                      <a14:backgroundRemoval t="0" b="99441" l="8333" r="89815">
                        <a14:foregroundMark x1="75000" y1="16760" x2="76852" y2="58101"/>
                        <a14:foregroundMark x1="72222" y1="13966" x2="76852" y2="11732"/>
                        <a14:foregroundMark x1="70833" y1="77095" x2="69907" y2="94972"/>
                        <a14:foregroundMark x1="78241" y1="75978" x2="79167" y2="92179"/>
                        <a14:foregroundMark x1="31944" y1="76536" x2="35185" y2="94972"/>
                        <a14:foregroundMark x1="20833" y1="75419" x2="19907" y2="91061"/>
                      </a14:backgroundRemoval>
                    </a14:imgEffect>
                  </a14:imgLayer>
                </a14:imgProps>
              </a:ext>
            </a:extLst>
          </a:blip>
          <a:stretch>
            <a:fillRect/>
          </a:stretch>
        </p:blipFill>
        <p:spPr>
          <a:xfrm>
            <a:off x="9063255" y="1935083"/>
            <a:ext cx="931320" cy="728856"/>
          </a:xfrm>
          <a:prstGeom prst="rect">
            <a:avLst/>
          </a:prstGeom>
        </p:spPr>
      </p:pic>
    </p:spTree>
    <p:extLst>
      <p:ext uri="{BB962C8B-B14F-4D97-AF65-F5344CB8AC3E}">
        <p14:creationId xmlns:p14="http://schemas.microsoft.com/office/powerpoint/2010/main" val="42727582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96000">
              <a:schemeClr val="bg1"/>
            </a:gs>
            <a:gs pos="87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4"/>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4"/>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12</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grpSp>
      <p:grpSp>
        <p:nvGrpSpPr>
          <p:cNvPr id="2" name="Grupo 1"/>
          <p:cNvGrpSpPr/>
          <p:nvPr/>
        </p:nvGrpSpPr>
        <p:grpSpPr>
          <a:xfrm>
            <a:off x="1102796" y="453914"/>
            <a:ext cx="4016546" cy="1039831"/>
            <a:chOff x="1236568" y="1526230"/>
            <a:chExt cx="4502453" cy="1108610"/>
          </a:xfrm>
        </p:grpSpPr>
        <p:sp>
          <p:nvSpPr>
            <p:cNvPr id="13" name="Google Shape;931;p56"/>
            <p:cNvSpPr/>
            <p:nvPr/>
          </p:nvSpPr>
          <p:spPr>
            <a:xfrm rot="16681812">
              <a:off x="2963307" y="-140874"/>
              <a:ext cx="1108610" cy="4442818"/>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 sz="1800" b="1" i="0" u="none" strike="noStrike" kern="1200" cap="none" spc="-5" normalizeH="0" baseline="0" noProof="0" dirty="0">
                <a:ln>
                  <a:noFill/>
                </a:ln>
                <a:solidFill>
                  <a:srgbClr val="44546A"/>
                </a:solidFill>
                <a:effectLst/>
                <a:uLnTx/>
                <a:uFillTx/>
                <a:latin typeface="Arial Rounded MT Bold" panose="020F0704030504030204" pitchFamily="34" charset="0"/>
                <a:ea typeface="+mn-ea"/>
                <a:cs typeface="Bahnschrift"/>
              </a:endParaRPr>
            </a:p>
          </p:txBody>
        </p:sp>
        <p:sp>
          <p:nvSpPr>
            <p:cNvPr id="12" name="object 2"/>
            <p:cNvSpPr txBox="1">
              <a:spLocks/>
            </p:cNvSpPr>
            <p:nvPr/>
          </p:nvSpPr>
          <p:spPr>
            <a:xfrm>
              <a:off x="1236568" y="1605451"/>
              <a:ext cx="4210019" cy="571364"/>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90000"/>
                </a:lnSpc>
                <a:spcBef>
                  <a:spcPts val="100"/>
                </a:spcBef>
                <a:spcAft>
                  <a:spcPts val="0"/>
                </a:spcAft>
                <a:buClrTx/>
                <a:buSzTx/>
                <a:buFontTx/>
                <a:buNone/>
                <a:tabLst/>
                <a:defRPr/>
              </a:pPr>
              <a:r>
                <a:rPr kumimoji="0" lang="es-ES" sz="1800" b="1" i="0" u="none" strike="noStrike" kern="1200" cap="none" spc="-5" normalizeH="0" baseline="0" noProof="0" dirty="0">
                  <a:ln>
                    <a:noFill/>
                  </a:ln>
                  <a:solidFill>
                    <a:prstClr val="white"/>
                  </a:solidFill>
                  <a:effectLst/>
                  <a:uLnTx/>
                  <a:uFillTx/>
                  <a:latin typeface="Arial Rounded MT Bold" panose="020F0704030504030204" pitchFamily="34" charset="0"/>
                  <a:ea typeface="+mj-ea"/>
                  <a:cs typeface="Bahnschrift"/>
                </a:rPr>
                <a:t>PRINCIPALES PROYECTOS</a:t>
              </a:r>
            </a:p>
          </p:txBody>
        </p:sp>
      </p:grpSp>
      <p:sp>
        <p:nvSpPr>
          <p:cNvPr id="14" name="Rectángulo 13"/>
          <p:cNvSpPr/>
          <p:nvPr/>
        </p:nvSpPr>
        <p:spPr>
          <a:xfrm>
            <a:off x="1549141" y="1426684"/>
            <a:ext cx="8753679"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i="0" u="none" strike="noStrike" kern="1200" cap="none" spc="-5" normalizeH="0" baseline="0" noProof="0" dirty="0" smtClean="0">
                <a:ln>
                  <a:noFill/>
                </a:ln>
                <a:solidFill>
                  <a:schemeClr val="tx2"/>
                </a:solidFill>
                <a:effectLst/>
                <a:uLnTx/>
                <a:uFillTx/>
                <a:latin typeface="Arial Rounded MT Bold" panose="020F0704030504030204" pitchFamily="34" charset="0"/>
                <a:ea typeface="+mn-ea"/>
                <a:cs typeface="Bahnschrift"/>
              </a:rPr>
              <a:t>Considerando</a:t>
            </a:r>
            <a:r>
              <a:rPr kumimoji="0" lang="es-ES" sz="1400" i="0" u="none" strike="noStrike" kern="1200" cap="none" spc="-5" normalizeH="0" noProof="0" dirty="0" smtClean="0">
                <a:ln>
                  <a:noFill/>
                </a:ln>
                <a:solidFill>
                  <a:schemeClr val="tx2"/>
                </a:solidFill>
                <a:effectLst/>
                <a:uLnTx/>
                <a:uFillTx/>
                <a:latin typeface="Arial Rounded MT Bold" panose="020F0704030504030204" pitchFamily="34" charset="0"/>
                <a:ea typeface="+mn-ea"/>
                <a:cs typeface="Bahnschrift"/>
              </a:rPr>
              <a:t> también </a:t>
            </a:r>
            <a:r>
              <a:rPr kumimoji="0" lang="es-ES" sz="1400" i="0" u="none" strike="noStrike" kern="1200" cap="none" spc="-5" normalizeH="0" baseline="0" noProof="0" dirty="0" smtClean="0">
                <a:ln>
                  <a:noFill/>
                </a:ln>
                <a:solidFill>
                  <a:schemeClr val="tx2"/>
                </a:solidFill>
                <a:effectLst/>
                <a:uLnTx/>
                <a:uFillTx/>
                <a:latin typeface="Arial Rounded MT Bold" panose="020F0704030504030204" pitchFamily="34" charset="0"/>
                <a:ea typeface="+mn-ea"/>
                <a:cs typeface="Bahnschrift"/>
              </a:rPr>
              <a:t>asignaciones </a:t>
            </a:r>
            <a:r>
              <a:rPr kumimoji="0" lang="es-ES" sz="1400" i="0" u="none" strike="noStrike" kern="1200" cap="none" spc="-5" normalizeH="0" baseline="0" noProof="0" dirty="0">
                <a:ln>
                  <a:noFill/>
                </a:ln>
                <a:solidFill>
                  <a:schemeClr val="tx2"/>
                </a:solidFill>
                <a:effectLst/>
                <a:uLnTx/>
                <a:uFillTx/>
                <a:latin typeface="Arial Rounded MT Bold" panose="020F0704030504030204" pitchFamily="34" charset="0"/>
                <a:ea typeface="+mn-ea"/>
                <a:cs typeface="Bahnschrift"/>
              </a:rPr>
              <a:t>destinadas a mejorar la calidad de vida y bienestar de los ciudadanos, a través de programas sociales , infraestructura social  y proyectos estratégicos , mismos que se encuentran considerados dentro del presupuesto aprobado y distribuido en las diferentes Dependencias que conforman el Municipio de Corregidora.</a:t>
            </a:r>
            <a:endParaRPr kumimoji="0" lang="es-MX" sz="1400" i="0" u="none" strike="noStrike" kern="1200" cap="none" spc="-5" normalizeH="0" baseline="0" noProof="0" dirty="0">
              <a:ln>
                <a:noFill/>
              </a:ln>
              <a:solidFill>
                <a:schemeClr val="tx2"/>
              </a:solidFill>
              <a:effectLst/>
              <a:uLnTx/>
              <a:uFillTx/>
              <a:latin typeface="Arial Rounded MT Bold" panose="020F0704030504030204" pitchFamily="34" charset="0"/>
              <a:ea typeface="+mn-ea"/>
              <a:cs typeface="Bahnschrift"/>
            </a:endParaRPr>
          </a:p>
        </p:txBody>
      </p:sp>
      <p:grpSp>
        <p:nvGrpSpPr>
          <p:cNvPr id="18" name="Grupo 17"/>
          <p:cNvGrpSpPr/>
          <p:nvPr/>
        </p:nvGrpSpPr>
        <p:grpSpPr>
          <a:xfrm>
            <a:off x="129007" y="2648201"/>
            <a:ext cx="11933985" cy="3599999"/>
            <a:chOff x="102015" y="2753157"/>
            <a:chExt cx="11933985" cy="3599999"/>
          </a:xfrm>
        </p:grpSpPr>
        <p:grpSp>
          <p:nvGrpSpPr>
            <p:cNvPr id="54" name="Grupo 53"/>
            <p:cNvGrpSpPr/>
            <p:nvPr/>
          </p:nvGrpSpPr>
          <p:grpSpPr>
            <a:xfrm>
              <a:off x="156005" y="2753157"/>
              <a:ext cx="11879995" cy="1810909"/>
              <a:chOff x="3" y="3071249"/>
              <a:chExt cx="12144914" cy="1800000"/>
            </a:xfrm>
          </p:grpSpPr>
          <p:sp>
            <p:nvSpPr>
              <p:cNvPr id="61" name="Rectángulo 60"/>
              <p:cNvSpPr/>
              <p:nvPr/>
            </p:nvSpPr>
            <p:spPr>
              <a:xfrm>
                <a:off x="4276611" y="3071249"/>
                <a:ext cx="2628000" cy="1800000"/>
              </a:xfrm>
              <a:prstGeom prst="rect">
                <a:avLst/>
              </a:prstGeom>
              <a:no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66" name="Rectángulo 65"/>
              <p:cNvSpPr/>
              <p:nvPr/>
            </p:nvSpPr>
            <p:spPr>
              <a:xfrm>
                <a:off x="1396611" y="3071249"/>
                <a:ext cx="2880000" cy="1800000"/>
              </a:xfrm>
              <a:prstGeom prst="rect">
                <a:avLst/>
              </a:prstGeom>
              <a:no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67" name="Conector fuera de página 66"/>
              <p:cNvSpPr/>
              <p:nvPr/>
            </p:nvSpPr>
            <p:spPr>
              <a:xfrm rot="16200000">
                <a:off x="40368" y="3030990"/>
                <a:ext cx="1799892" cy="1880622"/>
              </a:xfrm>
              <a:prstGeom prst="flowChartOffpageConnector">
                <a:avLst/>
              </a:prstGeom>
              <a:solidFill>
                <a:srgbClr val="FFBA8B"/>
              </a:solidFill>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dirty="0"/>
              </a:p>
            </p:txBody>
          </p:sp>
          <p:sp>
            <p:nvSpPr>
              <p:cNvPr id="68" name="Rectángulo 67"/>
              <p:cNvSpPr/>
              <p:nvPr/>
            </p:nvSpPr>
            <p:spPr>
              <a:xfrm>
                <a:off x="6904612" y="3071249"/>
                <a:ext cx="2628000" cy="1800000"/>
              </a:xfrm>
              <a:prstGeom prst="rect">
                <a:avLst/>
              </a:prstGeom>
              <a:no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69" name="Rectángulo 68"/>
              <p:cNvSpPr/>
              <p:nvPr/>
            </p:nvSpPr>
            <p:spPr>
              <a:xfrm>
                <a:off x="9532612" y="3071249"/>
                <a:ext cx="2612305" cy="1800000"/>
              </a:xfrm>
              <a:prstGeom prst="rect">
                <a:avLst/>
              </a:prstGeom>
              <a:no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grpSp>
        <p:grpSp>
          <p:nvGrpSpPr>
            <p:cNvPr id="55" name="Grupo 54"/>
            <p:cNvGrpSpPr/>
            <p:nvPr/>
          </p:nvGrpSpPr>
          <p:grpSpPr>
            <a:xfrm flipH="1">
              <a:off x="156000" y="4542247"/>
              <a:ext cx="11879999" cy="1810909"/>
              <a:chOff x="0" y="3071249"/>
              <a:chExt cx="12144919" cy="1800000"/>
            </a:xfrm>
          </p:grpSpPr>
          <p:sp>
            <p:nvSpPr>
              <p:cNvPr id="56" name="Rectángulo 55"/>
              <p:cNvSpPr/>
              <p:nvPr/>
            </p:nvSpPr>
            <p:spPr>
              <a:xfrm>
                <a:off x="4276611" y="3071249"/>
                <a:ext cx="2628000" cy="1800000"/>
              </a:xfrm>
              <a:prstGeom prst="rect">
                <a:avLst/>
              </a:prstGeom>
              <a:no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57" name="Rectángulo 56"/>
              <p:cNvSpPr/>
              <p:nvPr/>
            </p:nvSpPr>
            <p:spPr>
              <a:xfrm>
                <a:off x="1396611" y="3071249"/>
                <a:ext cx="2880000" cy="1800000"/>
              </a:xfrm>
              <a:prstGeom prst="rect">
                <a:avLst/>
              </a:prstGeom>
              <a:no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58" name="Conector fuera de página 57"/>
              <p:cNvSpPr/>
              <p:nvPr/>
            </p:nvSpPr>
            <p:spPr>
              <a:xfrm rot="16200000">
                <a:off x="39826" y="3031423"/>
                <a:ext cx="1800000" cy="1879652"/>
              </a:xfrm>
              <a:prstGeom prst="flowChartOffpageConnector">
                <a:avLst/>
              </a:prstGeom>
              <a:solidFill>
                <a:srgbClr val="FFBA8B"/>
              </a:solidFill>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dirty="0"/>
              </a:p>
            </p:txBody>
          </p:sp>
          <p:sp>
            <p:nvSpPr>
              <p:cNvPr id="59" name="Rectángulo 58"/>
              <p:cNvSpPr/>
              <p:nvPr/>
            </p:nvSpPr>
            <p:spPr>
              <a:xfrm>
                <a:off x="6904611" y="3071249"/>
                <a:ext cx="2628000" cy="1800000"/>
              </a:xfrm>
              <a:prstGeom prst="rect">
                <a:avLst/>
              </a:prstGeom>
              <a:no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60" name="Rectángulo 59"/>
              <p:cNvSpPr/>
              <p:nvPr/>
            </p:nvSpPr>
            <p:spPr>
              <a:xfrm>
                <a:off x="9532613" y="3071249"/>
                <a:ext cx="2612306" cy="1800000"/>
              </a:xfrm>
              <a:prstGeom prst="rect">
                <a:avLst/>
              </a:prstGeom>
              <a:noFill/>
              <a:ln w="285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grpSp>
        <p:grpSp>
          <p:nvGrpSpPr>
            <p:cNvPr id="23" name="Grupo 22"/>
            <p:cNvGrpSpPr/>
            <p:nvPr/>
          </p:nvGrpSpPr>
          <p:grpSpPr>
            <a:xfrm>
              <a:off x="7938437" y="4693284"/>
              <a:ext cx="2410056" cy="1598317"/>
              <a:chOff x="7938437" y="4504913"/>
              <a:chExt cx="2410056" cy="1598317"/>
            </a:xfrm>
          </p:grpSpPr>
          <p:sp>
            <p:nvSpPr>
              <p:cNvPr id="50" name="Redondear rectángulo de esquina diagonal 49"/>
              <p:cNvSpPr/>
              <p:nvPr/>
            </p:nvSpPr>
            <p:spPr>
              <a:xfrm>
                <a:off x="7938437" y="4504913"/>
                <a:ext cx="2410056" cy="413528"/>
              </a:xfrm>
              <a:prstGeom prst="round2Diag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1200" b="1" dirty="0">
                    <a:ln w="0"/>
                    <a:solidFill>
                      <a:schemeClr val="accent2"/>
                    </a:solidFill>
                    <a:effectLst>
                      <a:outerShdw blurRad="38100" dist="19050" dir="2700000" algn="tl" rotWithShape="0">
                        <a:schemeClr val="dk1">
                          <a:alpha val="40000"/>
                        </a:schemeClr>
                      </a:outerShdw>
                    </a:effectLst>
                    <a:latin typeface="Gotham Book" panose="02000604040000020004" pitchFamily="50" charset="0"/>
                  </a:rPr>
                  <a:t>ESTIMULO FISCAL- TU CIUDAD CONTIGO</a:t>
                </a:r>
                <a:endParaRPr lang="es-MX" sz="1100" b="1" dirty="0">
                  <a:ln w="0"/>
                  <a:solidFill>
                    <a:schemeClr val="accent2"/>
                  </a:solidFill>
                  <a:effectLst>
                    <a:outerShdw blurRad="38100" dist="19050" dir="2700000" algn="tl" rotWithShape="0">
                      <a:schemeClr val="dk1">
                        <a:alpha val="40000"/>
                      </a:schemeClr>
                    </a:outerShdw>
                  </a:effectLst>
                </a:endParaRPr>
              </a:p>
            </p:txBody>
          </p:sp>
          <p:grpSp>
            <p:nvGrpSpPr>
              <p:cNvPr id="51" name="Grupo 50"/>
              <p:cNvGrpSpPr/>
              <p:nvPr/>
            </p:nvGrpSpPr>
            <p:grpSpPr>
              <a:xfrm>
                <a:off x="8217742" y="4947020"/>
                <a:ext cx="1888963" cy="1156210"/>
                <a:chOff x="3946424" y="2931105"/>
                <a:chExt cx="2439645" cy="1323065"/>
              </a:xfrm>
            </p:grpSpPr>
            <p:pic>
              <p:nvPicPr>
                <p:cNvPr id="52" name="Imagen 51"/>
                <p:cNvPicPr>
                  <a:picLocks noChangeAspect="1"/>
                </p:cNvPicPr>
                <p:nvPr/>
              </p:nvPicPr>
              <p:blipFill>
                <a:blip r:embed="rId7">
                  <a:extLst>
                    <a:ext uri="{BEBA8EAE-BF5A-486C-A8C5-ECC9F3942E4B}">
                      <a14:imgProps xmlns:a14="http://schemas.microsoft.com/office/drawing/2010/main">
                        <a14:imgLayer r:embed="rId8">
                          <a14:imgEffect>
                            <a14:backgroundRemoval t="0" b="100000" l="3442" r="89101">
                              <a14:backgroundMark x1="26195" y1="2206" x2="26195" y2="2206"/>
                              <a14:backgroundMark x1="38815" y1="8456" x2="38815" y2="8456"/>
                              <a14:backgroundMark x1="28489" y1="5147" x2="58126" y2="11397"/>
                              <a14:backgroundMark x1="63671" y1="9926" x2="66730" y2="4779"/>
                              <a14:backgroundMark x1="69025" y1="2941" x2="75717" y2="2941"/>
                            </a14:backgroundRemoval>
                          </a14:imgEffect>
                        </a14:imgLayer>
                      </a14:imgProps>
                    </a:ext>
                  </a:extLst>
                </a:blip>
                <a:stretch>
                  <a:fillRect/>
                </a:stretch>
              </p:blipFill>
              <p:spPr>
                <a:xfrm>
                  <a:off x="3946424" y="3042380"/>
                  <a:ext cx="2439645" cy="1211790"/>
                </a:xfrm>
                <a:prstGeom prst="rect">
                  <a:avLst/>
                </a:prstGeom>
              </p:spPr>
            </p:pic>
            <p:pic>
              <p:nvPicPr>
                <p:cNvPr id="53" name="Imagen 52"/>
                <p:cNvPicPr>
                  <a:picLocks noChangeAspect="1"/>
                </p:cNvPicPr>
                <p:nvPr/>
              </p:nvPicPr>
              <p:blipFill>
                <a:blip r:embed="rId9">
                  <a:duotone>
                    <a:prstClr val="black"/>
                    <a:schemeClr val="accent5">
                      <a:tint val="45000"/>
                      <a:satMod val="400000"/>
                    </a:schemeClr>
                  </a:duotone>
                  <a:extLst>
                    <a:ext uri="{BEBA8EAE-BF5A-486C-A8C5-ECC9F3942E4B}">
                      <a14:imgProps xmlns:a14="http://schemas.microsoft.com/office/drawing/2010/main">
                        <a14:imgLayer r:embed="rId10">
                          <a14:imgEffect>
                            <a14:backgroundRemoval t="3182" b="94091" l="3629" r="95565">
                              <a14:foregroundMark x1="37097" y1="37273" x2="37097" y2="37273"/>
                              <a14:foregroundMark x1="83065" y1="71364" x2="83065" y2="71364"/>
                            </a14:backgroundRemoval>
                          </a14:imgEffect>
                        </a14:imgLayer>
                      </a14:imgProps>
                    </a:ext>
                  </a:extLst>
                </a:blip>
                <a:stretch>
                  <a:fillRect/>
                </a:stretch>
              </p:blipFill>
              <p:spPr>
                <a:xfrm>
                  <a:off x="4969262" y="2931105"/>
                  <a:ext cx="393966" cy="349485"/>
                </a:xfrm>
                <a:prstGeom prst="rect">
                  <a:avLst/>
                </a:prstGeom>
              </p:spPr>
            </p:pic>
          </p:grpSp>
        </p:grpSp>
        <p:sp>
          <p:nvSpPr>
            <p:cNvPr id="25" name="object 2"/>
            <p:cNvSpPr txBox="1">
              <a:spLocks/>
            </p:cNvSpPr>
            <p:nvPr/>
          </p:nvSpPr>
          <p:spPr>
            <a:xfrm>
              <a:off x="102015" y="3255504"/>
              <a:ext cx="1720198" cy="480516"/>
            </a:xfrm>
            <a:prstGeom prst="rect">
              <a:avLst/>
            </a:prstGeom>
            <a:ln>
              <a:noFill/>
            </a:ln>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90000"/>
                </a:lnSpc>
                <a:spcBef>
                  <a:spcPts val="100"/>
                </a:spcBef>
                <a:spcAft>
                  <a:spcPts val="0"/>
                </a:spcAft>
                <a:buClrTx/>
                <a:buSzTx/>
                <a:buFontTx/>
                <a:buNone/>
                <a:tabLst/>
                <a:defRPr/>
              </a:pPr>
              <a:r>
                <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Arial Rounded MT Bold" panose="020F0704030504030204" pitchFamily="34" charset="0"/>
                  <a:ea typeface="+mj-ea"/>
                  <a:cs typeface="Bahnschrift"/>
                </a:rPr>
                <a:t>PROYECTOS</a:t>
              </a:r>
            </a:p>
          </p:txBody>
        </p:sp>
        <p:grpSp>
          <p:nvGrpSpPr>
            <p:cNvPr id="27" name="Grupo 26"/>
            <p:cNvGrpSpPr/>
            <p:nvPr/>
          </p:nvGrpSpPr>
          <p:grpSpPr>
            <a:xfrm>
              <a:off x="2772886" y="4693555"/>
              <a:ext cx="2468489" cy="1444265"/>
              <a:chOff x="2772886" y="4505184"/>
              <a:chExt cx="2468489" cy="1444265"/>
            </a:xfrm>
          </p:grpSpPr>
          <p:sp>
            <p:nvSpPr>
              <p:cNvPr id="44" name="Redondear rectángulo de esquina diagonal 43"/>
              <p:cNvSpPr/>
              <p:nvPr/>
            </p:nvSpPr>
            <p:spPr>
              <a:xfrm>
                <a:off x="2951317" y="4505184"/>
                <a:ext cx="2111628" cy="413257"/>
              </a:xfrm>
              <a:prstGeom prst="round2Diag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ln w="0"/>
                    <a:solidFill>
                      <a:schemeClr val="accent2"/>
                    </a:solidFill>
                    <a:effectLst>
                      <a:outerShdw blurRad="38100" dist="19050" dir="2700000" algn="tl" rotWithShape="0">
                        <a:schemeClr val="dk1">
                          <a:alpha val="40000"/>
                        </a:schemeClr>
                      </a:outerShdw>
                    </a:effectLst>
                    <a:latin typeface="Gotham Book" panose="02000604040000020004" pitchFamily="50" charset="0"/>
                  </a:rPr>
                  <a:t>JUNTOS MEJORAMOS EL AMBIENTE </a:t>
                </a:r>
              </a:p>
            </p:txBody>
          </p:sp>
          <p:pic>
            <p:nvPicPr>
              <p:cNvPr id="45" name="Picture 2" descr="Juntos cuidamos el medio ambiente - Por un planeta mejorPor un planeta mejo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72886" y="5084662"/>
                <a:ext cx="2468489" cy="8647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upo 27"/>
            <p:cNvGrpSpPr/>
            <p:nvPr/>
          </p:nvGrpSpPr>
          <p:grpSpPr>
            <a:xfrm>
              <a:off x="4450687" y="2956800"/>
              <a:ext cx="2370853" cy="1410096"/>
              <a:chOff x="4450687" y="2768429"/>
              <a:chExt cx="2370853" cy="1410096"/>
            </a:xfrm>
          </p:grpSpPr>
          <p:sp>
            <p:nvSpPr>
              <p:cNvPr id="42" name="Redondear rectángulo de esquina diagonal 41"/>
              <p:cNvSpPr/>
              <p:nvPr/>
            </p:nvSpPr>
            <p:spPr>
              <a:xfrm>
                <a:off x="4476972" y="2768429"/>
                <a:ext cx="2312465" cy="289746"/>
              </a:xfrm>
              <a:prstGeom prst="round2Diag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ln w="0"/>
                    <a:solidFill>
                      <a:schemeClr val="accent2"/>
                    </a:solidFill>
                    <a:effectLst>
                      <a:outerShdw blurRad="38100" dist="19050" dir="2700000" algn="tl" rotWithShape="0">
                        <a:schemeClr val="dk1">
                          <a:alpha val="40000"/>
                        </a:schemeClr>
                      </a:outerShdw>
                    </a:effectLst>
                    <a:latin typeface="Gotham Book" panose="02000604040000020004" pitchFamily="50" charset="0"/>
                  </a:rPr>
                  <a:t>TINACOS</a:t>
                </a:r>
              </a:p>
            </p:txBody>
          </p:sp>
          <p:pic>
            <p:nvPicPr>
              <p:cNvPr id="43" name="Imagen 42"/>
              <p:cNvPicPr>
                <a:picLocks noChangeAspect="1"/>
              </p:cNvPicPr>
              <p:nvPr/>
            </p:nvPicPr>
            <p:blipFill rotWithShape="1">
              <a:blip r:embed="rId12"/>
              <a:srcRect l="6464" t="4425" r="42015" b="17126"/>
              <a:stretch/>
            </p:blipFill>
            <p:spPr>
              <a:xfrm>
                <a:off x="4450687" y="3247356"/>
                <a:ext cx="2370853" cy="931169"/>
              </a:xfrm>
              <a:prstGeom prst="rect">
                <a:avLst/>
              </a:prstGeom>
            </p:spPr>
          </p:pic>
        </p:grpSp>
        <p:grpSp>
          <p:nvGrpSpPr>
            <p:cNvPr id="29" name="Grupo 28"/>
            <p:cNvGrpSpPr/>
            <p:nvPr/>
          </p:nvGrpSpPr>
          <p:grpSpPr>
            <a:xfrm>
              <a:off x="2054580" y="2924657"/>
              <a:ext cx="2185755" cy="1382343"/>
              <a:chOff x="2054580" y="2736286"/>
              <a:chExt cx="2185755" cy="1382343"/>
            </a:xfrm>
          </p:grpSpPr>
          <p:pic>
            <p:nvPicPr>
              <p:cNvPr id="40" name="Picture 4" descr="Impermeabilizantes 2024 – Corregidora Orgullo de Qro."/>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738" r="33926" b="8953"/>
              <a:stretch/>
            </p:blipFill>
            <p:spPr bwMode="auto">
              <a:xfrm>
                <a:off x="2083116" y="3270904"/>
                <a:ext cx="2157219" cy="847725"/>
              </a:xfrm>
              <a:prstGeom prst="rect">
                <a:avLst/>
              </a:prstGeom>
              <a:noFill/>
              <a:extLst>
                <a:ext uri="{909E8E84-426E-40DD-AFC4-6F175D3DCCD1}">
                  <a14:hiddenFill xmlns:a14="http://schemas.microsoft.com/office/drawing/2010/main">
                    <a:solidFill>
                      <a:srgbClr val="FFFFFF"/>
                    </a:solidFill>
                  </a14:hiddenFill>
                </a:ext>
              </a:extLst>
            </p:spPr>
          </p:pic>
          <p:sp>
            <p:nvSpPr>
              <p:cNvPr id="41" name="Redondear rectángulo de esquina diagonal 40"/>
              <p:cNvSpPr/>
              <p:nvPr/>
            </p:nvSpPr>
            <p:spPr>
              <a:xfrm>
                <a:off x="2054580" y="2736286"/>
                <a:ext cx="2168268" cy="277553"/>
              </a:xfrm>
              <a:prstGeom prst="round2Diag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ln w="0"/>
                    <a:solidFill>
                      <a:schemeClr val="accent2"/>
                    </a:solidFill>
                    <a:effectLst>
                      <a:outerShdw blurRad="38100" dist="19050" dir="2700000" algn="tl" rotWithShape="0">
                        <a:schemeClr val="dk1">
                          <a:alpha val="40000"/>
                        </a:schemeClr>
                      </a:outerShdw>
                    </a:effectLst>
                    <a:latin typeface="Gotham Book" panose="02000604040000020004" pitchFamily="50" charset="0"/>
                  </a:rPr>
                  <a:t>IMPERMEABILIZANTES</a:t>
                </a:r>
              </a:p>
            </p:txBody>
          </p:sp>
        </p:grpSp>
        <p:grpSp>
          <p:nvGrpSpPr>
            <p:cNvPr id="30" name="Grupo 29"/>
            <p:cNvGrpSpPr/>
            <p:nvPr/>
          </p:nvGrpSpPr>
          <p:grpSpPr>
            <a:xfrm>
              <a:off x="5299411" y="4730083"/>
              <a:ext cx="2559996" cy="1527444"/>
              <a:chOff x="5299411" y="4541712"/>
              <a:chExt cx="2559996" cy="1527444"/>
            </a:xfrm>
          </p:grpSpPr>
          <p:sp>
            <p:nvSpPr>
              <p:cNvPr id="35" name="Redondear rectángulo de esquina diagonal 34"/>
              <p:cNvSpPr/>
              <p:nvPr/>
            </p:nvSpPr>
            <p:spPr>
              <a:xfrm>
                <a:off x="5299411" y="4541712"/>
                <a:ext cx="2559996" cy="376729"/>
              </a:xfrm>
              <a:prstGeom prst="round2Diag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ln w="0"/>
                    <a:solidFill>
                      <a:schemeClr val="accent2"/>
                    </a:solidFill>
                    <a:effectLst>
                      <a:outerShdw blurRad="38100" dist="19050" dir="2700000" algn="tl" rotWithShape="0">
                        <a:schemeClr val="dk1">
                          <a:alpha val="40000"/>
                        </a:schemeClr>
                      </a:outerShdw>
                    </a:effectLst>
                    <a:latin typeface="Gotham Book" panose="02000604040000020004" pitchFamily="50" charset="0"/>
                  </a:rPr>
                  <a:t>PROGRAMA EMERGENTE DE APOYO ECONÓMICO</a:t>
                </a:r>
              </a:p>
            </p:txBody>
          </p:sp>
          <p:pic>
            <p:nvPicPr>
              <p:cNvPr id="36" name="Imagen 35"/>
              <p:cNvPicPr>
                <a:picLocks noChangeAspect="1"/>
              </p:cNvPicPr>
              <p:nvPr/>
            </p:nvPicPr>
            <p:blipFill>
              <a:blip r:embed="rId14"/>
              <a:stretch>
                <a:fillRect/>
              </a:stretch>
            </p:blipFill>
            <p:spPr>
              <a:xfrm>
                <a:off x="5325585" y="5011664"/>
                <a:ext cx="576692" cy="612000"/>
              </a:xfrm>
              <a:prstGeom prst="round2DiagRect">
                <a:avLst/>
              </a:prstGeom>
            </p:spPr>
          </p:pic>
          <p:pic>
            <p:nvPicPr>
              <p:cNvPr id="37" name="Imagen 36"/>
              <p:cNvPicPr>
                <a:picLocks noChangeAspect="1"/>
              </p:cNvPicPr>
              <p:nvPr/>
            </p:nvPicPr>
            <p:blipFill>
              <a:blip r:embed="rId15"/>
              <a:stretch>
                <a:fillRect/>
              </a:stretch>
            </p:blipFill>
            <p:spPr>
              <a:xfrm>
                <a:off x="5934941" y="5427496"/>
                <a:ext cx="594920" cy="612000"/>
              </a:xfrm>
              <a:prstGeom prst="round2DiagRect">
                <a:avLst/>
              </a:prstGeom>
            </p:spPr>
          </p:pic>
          <p:pic>
            <p:nvPicPr>
              <p:cNvPr id="38" name="Imagen 37"/>
              <p:cNvPicPr>
                <a:picLocks noChangeAspect="1"/>
              </p:cNvPicPr>
              <p:nvPr/>
            </p:nvPicPr>
            <p:blipFill rotWithShape="1">
              <a:blip r:embed="rId16"/>
              <a:srcRect l="18749" t="15178" r="4582"/>
              <a:stretch/>
            </p:blipFill>
            <p:spPr>
              <a:xfrm>
                <a:off x="6569734" y="5018796"/>
                <a:ext cx="592674" cy="612000"/>
              </a:xfrm>
              <a:prstGeom prst="round2DiagRect">
                <a:avLst/>
              </a:prstGeom>
            </p:spPr>
          </p:pic>
          <p:pic>
            <p:nvPicPr>
              <p:cNvPr id="39" name="Imagen 38"/>
              <p:cNvPicPr>
                <a:picLocks noChangeAspect="1"/>
              </p:cNvPicPr>
              <p:nvPr/>
            </p:nvPicPr>
            <p:blipFill rotWithShape="1">
              <a:blip r:embed="rId17"/>
              <a:srcRect l="10909" t="8219" r="3182" b="2739"/>
              <a:stretch/>
            </p:blipFill>
            <p:spPr>
              <a:xfrm>
                <a:off x="7173969" y="5457156"/>
                <a:ext cx="593170" cy="612000"/>
              </a:xfrm>
              <a:prstGeom prst="round2DiagRect">
                <a:avLst/>
              </a:prstGeom>
            </p:spPr>
          </p:pic>
        </p:grpSp>
        <p:sp>
          <p:nvSpPr>
            <p:cNvPr id="32" name="object 2"/>
            <p:cNvSpPr txBox="1">
              <a:spLocks/>
            </p:cNvSpPr>
            <p:nvPr/>
          </p:nvSpPr>
          <p:spPr>
            <a:xfrm>
              <a:off x="10315801" y="4949214"/>
              <a:ext cx="1720198" cy="674415"/>
            </a:xfrm>
            <a:prstGeom prst="rect">
              <a:avLst/>
            </a:prstGeom>
            <a:ln>
              <a:noFill/>
            </a:ln>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90000"/>
                </a:lnSpc>
                <a:spcBef>
                  <a:spcPts val="100"/>
                </a:spcBef>
                <a:spcAft>
                  <a:spcPts val="0"/>
                </a:spcAft>
                <a:buClrTx/>
                <a:buSzTx/>
                <a:buFontTx/>
                <a:buNone/>
                <a:tabLst/>
                <a:defRPr/>
              </a:pPr>
              <a:r>
                <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Arial Rounded MT Bold" panose="020F0704030504030204" pitchFamily="34" charset="0"/>
                  <a:ea typeface="+mj-ea"/>
                  <a:cs typeface="Bahnschrift"/>
                </a:rPr>
                <a:t>MUNICIPIO DE CORREGIDORA</a:t>
              </a:r>
            </a:p>
          </p:txBody>
        </p:sp>
        <p:grpSp>
          <p:nvGrpSpPr>
            <p:cNvPr id="16" name="Grupo 15"/>
            <p:cNvGrpSpPr/>
            <p:nvPr/>
          </p:nvGrpSpPr>
          <p:grpSpPr>
            <a:xfrm>
              <a:off x="9556976" y="2957265"/>
              <a:ext cx="2375801" cy="1312610"/>
              <a:chOff x="9556976" y="2957265"/>
              <a:chExt cx="2375801" cy="1312610"/>
            </a:xfrm>
          </p:grpSpPr>
          <p:sp>
            <p:nvSpPr>
              <p:cNvPr id="70" name="Redondear rectángulo de esquina diagonal 69"/>
              <p:cNvSpPr/>
              <p:nvPr/>
            </p:nvSpPr>
            <p:spPr>
              <a:xfrm>
                <a:off x="9596157" y="2957265"/>
                <a:ext cx="2312465" cy="289746"/>
              </a:xfrm>
              <a:prstGeom prst="round2Diag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ln w="0"/>
                    <a:solidFill>
                      <a:schemeClr val="accent2"/>
                    </a:solidFill>
                    <a:effectLst>
                      <a:outerShdw blurRad="38100" dist="19050" dir="2700000" algn="tl" rotWithShape="0">
                        <a:schemeClr val="dk1">
                          <a:alpha val="40000"/>
                        </a:schemeClr>
                      </a:outerShdw>
                    </a:effectLst>
                    <a:latin typeface="Gotham Book" panose="02000604040000020004" pitchFamily="50" charset="0"/>
                  </a:rPr>
                  <a:t>TABLETS</a:t>
                </a:r>
              </a:p>
            </p:txBody>
          </p:sp>
          <p:pic>
            <p:nvPicPr>
              <p:cNvPr id="72" name="Imagen 71"/>
              <p:cNvPicPr>
                <a:picLocks noChangeAspect="1"/>
              </p:cNvPicPr>
              <p:nvPr/>
            </p:nvPicPr>
            <p:blipFill rotWithShape="1">
              <a:blip r:embed="rId18">
                <a:extLst>
                  <a:ext uri="{BEBA8EAE-BF5A-486C-A8C5-ECC9F3942E4B}">
                    <a14:imgProps xmlns:a14="http://schemas.microsoft.com/office/drawing/2010/main">
                      <a14:imgLayer r:embed="rId19">
                        <a14:imgEffect>
                          <a14:backgroundRemoval t="1911" b="89809" l="0" r="82338">
                            <a14:foregroundMark x1="52133" y1="5414" x2="79096" y2="15287"/>
                            <a14:foregroundMark x1="77218" y1="26433" x2="76109" y2="59873"/>
                            <a14:foregroundMark x1="57167" y1="77707" x2="74659" y2="77707"/>
                            <a14:foregroundMark x1="78328" y1="56688" x2="77389" y2="79618"/>
                            <a14:foregroundMark x1="24317" y1="42038" x2="51877" y2="40446"/>
                            <a14:foregroundMark x1="53413" y1="50318" x2="65956" y2="49363"/>
                            <a14:foregroundMark x1="56399" y1="44586" x2="62969" y2="39809"/>
                            <a14:foregroundMark x1="64846" y1="55096" x2="70648" y2="53185"/>
                            <a14:backgroundMark x1="80802" y1="5414" x2="80802" y2="87261"/>
                            <a14:backgroundMark x1="78754" y1="3503" x2="78328" y2="64968"/>
                            <a14:backgroundMark x1="78925" y1="15924" x2="78925" y2="15924"/>
                          </a14:backgroundRemoval>
                        </a14:imgEffect>
                      </a14:imgLayer>
                    </a14:imgProps>
                  </a:ext>
                </a:extLst>
              </a:blip>
              <a:srcRect t="4948" r="36265" b="12239"/>
              <a:stretch/>
            </p:blipFill>
            <p:spPr>
              <a:xfrm>
                <a:off x="9556976" y="3442830"/>
                <a:ext cx="2375801" cy="827045"/>
              </a:xfrm>
              <a:prstGeom prst="rect">
                <a:avLst/>
              </a:prstGeom>
            </p:spPr>
          </p:pic>
        </p:grpSp>
        <p:grpSp>
          <p:nvGrpSpPr>
            <p:cNvPr id="15" name="Grupo 14"/>
            <p:cNvGrpSpPr/>
            <p:nvPr/>
          </p:nvGrpSpPr>
          <p:grpSpPr>
            <a:xfrm>
              <a:off x="6986301" y="2923029"/>
              <a:ext cx="2506274" cy="1375154"/>
              <a:chOff x="6986301" y="2923029"/>
              <a:chExt cx="2506274" cy="1375154"/>
            </a:xfrm>
          </p:grpSpPr>
          <p:sp>
            <p:nvSpPr>
              <p:cNvPr id="46" name="Redondear rectángulo de esquina diagonal 45"/>
              <p:cNvSpPr/>
              <p:nvPr/>
            </p:nvSpPr>
            <p:spPr>
              <a:xfrm>
                <a:off x="6997317" y="2923029"/>
                <a:ext cx="2495258" cy="443470"/>
              </a:xfrm>
              <a:prstGeom prst="round2Diag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200" b="1" dirty="0">
                    <a:ln w="0"/>
                    <a:solidFill>
                      <a:schemeClr val="accent2"/>
                    </a:solidFill>
                    <a:effectLst>
                      <a:outerShdw blurRad="38100" dist="19050" dir="2700000" algn="tl" rotWithShape="0">
                        <a:schemeClr val="dk1">
                          <a:alpha val="40000"/>
                        </a:schemeClr>
                      </a:outerShdw>
                    </a:effectLst>
                    <a:latin typeface="Gotham Book" panose="02000604040000020004" pitchFamily="50" charset="0"/>
                  </a:rPr>
                  <a:t>BECAS DE EDUCACIÓN BÁSICA Y UNIVERSITARIA</a:t>
                </a:r>
              </a:p>
            </p:txBody>
          </p:sp>
          <p:pic>
            <p:nvPicPr>
              <p:cNvPr id="74" name="Imagen 73"/>
              <p:cNvPicPr>
                <a:picLocks noChangeAspect="1"/>
              </p:cNvPicPr>
              <p:nvPr/>
            </p:nvPicPr>
            <p:blipFill>
              <a:blip r:embed="rId20"/>
              <a:stretch>
                <a:fillRect/>
              </a:stretch>
            </p:blipFill>
            <p:spPr>
              <a:xfrm>
                <a:off x="6986301" y="3497591"/>
                <a:ext cx="2415119" cy="800592"/>
              </a:xfrm>
              <a:prstGeom prst="rect">
                <a:avLst/>
              </a:prstGeom>
            </p:spPr>
          </p:pic>
        </p:grpSp>
        <p:grpSp>
          <p:nvGrpSpPr>
            <p:cNvPr id="17" name="Grupo 16"/>
            <p:cNvGrpSpPr/>
            <p:nvPr/>
          </p:nvGrpSpPr>
          <p:grpSpPr>
            <a:xfrm>
              <a:off x="219296" y="4736566"/>
              <a:ext cx="2401386" cy="1419849"/>
              <a:chOff x="219296" y="4736566"/>
              <a:chExt cx="2401386" cy="1419849"/>
            </a:xfrm>
          </p:grpSpPr>
          <p:sp>
            <p:nvSpPr>
              <p:cNvPr id="34" name="Redondear rectángulo de esquina diagonal 33"/>
              <p:cNvSpPr/>
              <p:nvPr/>
            </p:nvSpPr>
            <p:spPr>
              <a:xfrm>
                <a:off x="219296" y="4736566"/>
                <a:ext cx="2318639" cy="289746"/>
              </a:xfrm>
              <a:prstGeom prst="round2Diag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ln w="0"/>
                    <a:solidFill>
                      <a:schemeClr val="accent2"/>
                    </a:solidFill>
                    <a:effectLst>
                      <a:outerShdw blurRad="38100" dist="19050" dir="2700000" algn="tl" rotWithShape="0">
                        <a:schemeClr val="dk1">
                          <a:alpha val="40000"/>
                        </a:schemeClr>
                      </a:outerShdw>
                    </a:effectLst>
                    <a:latin typeface="Gotham Book" panose="02000604040000020004" pitchFamily="50" charset="0"/>
                  </a:rPr>
                  <a:t>CALENTADORE SOLARES</a:t>
                </a:r>
              </a:p>
            </p:txBody>
          </p:sp>
          <p:pic>
            <p:nvPicPr>
              <p:cNvPr id="75" name="Imagen 74"/>
              <p:cNvPicPr>
                <a:picLocks noChangeAspect="1"/>
              </p:cNvPicPr>
              <p:nvPr/>
            </p:nvPicPr>
            <p:blipFill rotWithShape="1">
              <a:blip r:embed="rId21">
                <a:extLst>
                  <a:ext uri="{BEBA8EAE-BF5A-486C-A8C5-ECC9F3942E4B}">
                    <a14:imgProps xmlns:a14="http://schemas.microsoft.com/office/drawing/2010/main">
                      <a14:imgLayer r:embed="rId22">
                        <a14:imgEffect>
                          <a14:backgroundRemoval t="4564" b="98755" l="5414" r="100000">
                            <a14:foregroundMark x1="54140" y1="24066" x2="94268" y2="24066"/>
                            <a14:foregroundMark x1="54936" y1="33610" x2="93631" y2="34440"/>
                            <a14:foregroundMark x1="27229" y1="87552" x2="36783" y2="87552"/>
                            <a14:foregroundMark x1="55892" y1="86307" x2="95701" y2="82573"/>
                          </a14:backgroundRemoval>
                        </a14:imgEffect>
                      </a14:imgLayer>
                    </a14:imgProps>
                  </a:ext>
                </a:extLst>
              </a:blip>
              <a:srcRect l="4097"/>
              <a:stretch/>
            </p:blipFill>
            <p:spPr>
              <a:xfrm>
                <a:off x="245890" y="5227381"/>
                <a:ext cx="2374792" cy="929034"/>
              </a:xfrm>
              <a:prstGeom prst="rect">
                <a:avLst/>
              </a:prstGeom>
            </p:spPr>
          </p:pic>
        </p:grpSp>
      </p:grpSp>
    </p:spTree>
    <p:extLst>
      <p:ext uri="{BB962C8B-B14F-4D97-AF65-F5344CB8AC3E}">
        <p14:creationId xmlns:p14="http://schemas.microsoft.com/office/powerpoint/2010/main" val="4570590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2"/>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2"/>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13</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grpSp>
      <p:grpSp>
        <p:nvGrpSpPr>
          <p:cNvPr id="2" name="Grupo 1"/>
          <p:cNvGrpSpPr/>
          <p:nvPr/>
        </p:nvGrpSpPr>
        <p:grpSpPr>
          <a:xfrm>
            <a:off x="1675586" y="492795"/>
            <a:ext cx="5600122" cy="1218631"/>
            <a:chOff x="1353460" y="98536"/>
            <a:chExt cx="5600122" cy="1270439"/>
          </a:xfrm>
        </p:grpSpPr>
        <p:sp>
          <p:nvSpPr>
            <p:cNvPr id="52" name="Google Shape;931;p56"/>
            <p:cNvSpPr/>
            <p:nvPr/>
          </p:nvSpPr>
          <p:spPr>
            <a:xfrm rot="16681812">
              <a:off x="3518301" y="-2066305"/>
              <a:ext cx="1270439" cy="5600122"/>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 sz="1800" b="1" i="0" u="none" strike="noStrike" kern="1200" cap="none" spc="-5" normalizeH="0" baseline="0" noProof="0" dirty="0">
                <a:ln>
                  <a:noFill/>
                </a:ln>
                <a:solidFill>
                  <a:srgbClr val="44546A"/>
                </a:solidFill>
                <a:effectLst/>
                <a:uLnTx/>
                <a:uFillTx/>
                <a:latin typeface="Arial Rounded MT Bold" panose="020F0704030504030204" pitchFamily="34" charset="0"/>
                <a:ea typeface="+mn-ea"/>
                <a:cs typeface="Bahnschrift"/>
              </a:endParaRPr>
            </a:p>
          </p:txBody>
        </p:sp>
        <p:sp>
          <p:nvSpPr>
            <p:cNvPr id="17" name="object 2"/>
            <p:cNvSpPr txBox="1">
              <a:spLocks/>
            </p:cNvSpPr>
            <p:nvPr/>
          </p:nvSpPr>
          <p:spPr>
            <a:xfrm>
              <a:off x="1592024" y="268774"/>
              <a:ext cx="5007943" cy="563616"/>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gn="ctr">
                <a:spcBef>
                  <a:spcPts val="100"/>
                </a:spcBef>
                <a:defRPr/>
              </a:pPr>
              <a:r>
                <a:rPr lang="es-ES" sz="1800" b="1" spc="-5" dirty="0">
                  <a:solidFill>
                    <a:schemeClr val="bg1"/>
                  </a:solidFill>
                  <a:latin typeface="Arial Rounded MT Bold" panose="020F0704030504030204" pitchFamily="34" charset="0"/>
                  <a:cs typeface="Bahnschrift"/>
                </a:rPr>
                <a:t>CLASIFICACIÓN POR OBJETO DEL GASTO</a:t>
              </a:r>
              <a:endParaRPr kumimoji="0" lang="es-ES" sz="1800" b="1" i="0" u="none" strike="noStrike" kern="1200" cap="none" spc="-5" normalizeH="0" baseline="0" noProof="0" dirty="0">
                <a:ln>
                  <a:noFill/>
                </a:ln>
                <a:solidFill>
                  <a:schemeClr val="bg1"/>
                </a:solidFill>
                <a:effectLst/>
                <a:uLnTx/>
                <a:uFillTx/>
                <a:latin typeface="Arial Rounded MT Bold" panose="020F0704030504030204" pitchFamily="34" charset="0"/>
                <a:cs typeface="Bahnschrift"/>
              </a:endParaRPr>
            </a:p>
          </p:txBody>
        </p:sp>
      </p:grpSp>
      <p:grpSp>
        <p:nvGrpSpPr>
          <p:cNvPr id="5" name="Grupo 4"/>
          <p:cNvGrpSpPr/>
          <p:nvPr/>
        </p:nvGrpSpPr>
        <p:grpSpPr>
          <a:xfrm>
            <a:off x="191312" y="1730293"/>
            <a:ext cx="11809376" cy="4890185"/>
            <a:chOff x="162486" y="1656112"/>
            <a:chExt cx="11809376" cy="4890185"/>
          </a:xfrm>
        </p:grpSpPr>
        <p:grpSp>
          <p:nvGrpSpPr>
            <p:cNvPr id="140" name="Grupo 139"/>
            <p:cNvGrpSpPr/>
            <p:nvPr/>
          </p:nvGrpSpPr>
          <p:grpSpPr>
            <a:xfrm>
              <a:off x="572524" y="2924475"/>
              <a:ext cx="3879421" cy="1156370"/>
              <a:chOff x="332092" y="2722968"/>
              <a:chExt cx="3879421" cy="1156370"/>
            </a:xfrm>
          </p:grpSpPr>
          <p:sp>
            <p:nvSpPr>
              <p:cNvPr id="125" name="Terminador 124"/>
              <p:cNvSpPr/>
              <p:nvPr/>
            </p:nvSpPr>
            <p:spPr>
              <a:xfrm flipH="1">
                <a:off x="827936" y="3084189"/>
                <a:ext cx="3383577" cy="468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S" sz="1600" dirty="0">
                    <a:ln w="0"/>
                    <a:solidFill>
                      <a:schemeClr val="tx1"/>
                    </a:solidFill>
                    <a:effectLst>
                      <a:outerShdw blurRad="38100" dist="19050" dir="2700000" algn="tl" rotWithShape="0">
                        <a:schemeClr val="dk1">
                          <a:alpha val="40000"/>
                        </a:schemeClr>
                      </a:outerShdw>
                    </a:effectLst>
                  </a:rPr>
                  <a:t>             Materiales y Suministros </a:t>
                </a:r>
              </a:p>
            </p:txBody>
          </p:sp>
          <p:sp>
            <p:nvSpPr>
              <p:cNvPr id="126" name="Rectángulo 125"/>
              <p:cNvSpPr/>
              <p:nvPr/>
            </p:nvSpPr>
            <p:spPr>
              <a:xfrm>
                <a:off x="1644892" y="3591338"/>
                <a:ext cx="1837591"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$113,210,049.00</a:t>
                </a:r>
                <a:endParaRPr lang="es-MX" sz="1400" b="1" dirty="0"/>
              </a:p>
            </p:txBody>
          </p:sp>
          <p:grpSp>
            <p:nvGrpSpPr>
              <p:cNvPr id="133" name="Grupo 132"/>
              <p:cNvGrpSpPr/>
              <p:nvPr/>
            </p:nvGrpSpPr>
            <p:grpSpPr>
              <a:xfrm>
                <a:off x="332092" y="2722968"/>
                <a:ext cx="1186311" cy="1131191"/>
                <a:chOff x="3114824" y="2624709"/>
                <a:chExt cx="2357246" cy="2229127"/>
              </a:xfrm>
            </p:grpSpPr>
            <p:pic>
              <p:nvPicPr>
                <p:cNvPr id="134" name="Imagen 133"/>
                <p:cNvPicPr>
                  <a:picLocks noChangeAspect="1"/>
                </p:cNvPicPr>
                <p:nvPr/>
              </p:nvPicPr>
              <p:blipFill>
                <a:blip r:embed="rId5"/>
                <a:stretch>
                  <a:fillRect/>
                </a:stretch>
              </p:blipFill>
              <p:spPr>
                <a:xfrm>
                  <a:off x="4245457" y="3253051"/>
                  <a:ext cx="1226613" cy="1226613"/>
                </a:xfrm>
                <a:prstGeom prst="rect">
                  <a:avLst/>
                </a:prstGeom>
              </p:spPr>
            </p:pic>
            <p:pic>
              <p:nvPicPr>
                <p:cNvPr id="135" name="Imagen 134"/>
                <p:cNvPicPr>
                  <a:picLocks noChangeAspect="1"/>
                </p:cNvPicPr>
                <p:nvPr/>
              </p:nvPicPr>
              <p:blipFill>
                <a:blip r:embed="rId6"/>
                <a:stretch>
                  <a:fillRect/>
                </a:stretch>
              </p:blipFill>
              <p:spPr>
                <a:xfrm>
                  <a:off x="3114824" y="3731036"/>
                  <a:ext cx="1122802" cy="1122800"/>
                </a:xfrm>
                <a:prstGeom prst="rect">
                  <a:avLst/>
                </a:prstGeom>
              </p:spPr>
            </p:pic>
            <p:pic>
              <p:nvPicPr>
                <p:cNvPr id="136" name="Imagen 135"/>
                <p:cNvPicPr>
                  <a:picLocks noChangeAspect="1"/>
                </p:cNvPicPr>
                <p:nvPr/>
              </p:nvPicPr>
              <p:blipFill>
                <a:blip r:embed="rId7"/>
                <a:stretch>
                  <a:fillRect/>
                </a:stretch>
              </p:blipFill>
              <p:spPr>
                <a:xfrm>
                  <a:off x="3517535" y="2624709"/>
                  <a:ext cx="1008367" cy="1008367"/>
                </a:xfrm>
                <a:prstGeom prst="rect">
                  <a:avLst/>
                </a:prstGeom>
              </p:spPr>
            </p:pic>
          </p:grpSp>
        </p:grpSp>
        <p:grpSp>
          <p:nvGrpSpPr>
            <p:cNvPr id="160" name="Grupo 159"/>
            <p:cNvGrpSpPr/>
            <p:nvPr/>
          </p:nvGrpSpPr>
          <p:grpSpPr>
            <a:xfrm>
              <a:off x="6228026" y="1793550"/>
              <a:ext cx="4882743" cy="1075761"/>
              <a:chOff x="5822450" y="1662886"/>
              <a:chExt cx="4882743" cy="1075761"/>
            </a:xfrm>
          </p:grpSpPr>
          <p:sp>
            <p:nvSpPr>
              <p:cNvPr id="153" name="Terminador 152"/>
              <p:cNvSpPr/>
              <p:nvPr/>
            </p:nvSpPr>
            <p:spPr>
              <a:xfrm flipH="1">
                <a:off x="6582657" y="1930050"/>
                <a:ext cx="4122536" cy="468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S" sz="1600" dirty="0">
                    <a:ln w="0"/>
                    <a:solidFill>
                      <a:schemeClr val="tx1"/>
                    </a:solidFill>
                    <a:effectLst>
                      <a:outerShdw blurRad="38100" dist="19050" dir="2700000" algn="tl" rotWithShape="0">
                        <a:schemeClr val="dk1">
                          <a:alpha val="40000"/>
                        </a:schemeClr>
                      </a:outerShdw>
                    </a:effectLst>
                  </a:rPr>
                  <a:t>    Bienes Muebles, Inmuebles e Intangibles</a:t>
                </a:r>
              </a:p>
            </p:txBody>
          </p:sp>
          <p:sp>
            <p:nvSpPr>
              <p:cNvPr id="155" name="Rectángulo 154"/>
              <p:cNvSpPr/>
              <p:nvPr/>
            </p:nvSpPr>
            <p:spPr>
              <a:xfrm>
                <a:off x="7823763" y="2420424"/>
                <a:ext cx="1837591"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$19,676,330.00</a:t>
                </a:r>
                <a:endParaRPr lang="es-MX" sz="1400" b="1" dirty="0"/>
              </a:p>
            </p:txBody>
          </p:sp>
          <p:grpSp>
            <p:nvGrpSpPr>
              <p:cNvPr id="157" name="Grupo 156"/>
              <p:cNvGrpSpPr/>
              <p:nvPr/>
            </p:nvGrpSpPr>
            <p:grpSpPr>
              <a:xfrm>
                <a:off x="5822450" y="1662886"/>
                <a:ext cx="1275913" cy="1075761"/>
                <a:chOff x="2518323" y="3368716"/>
                <a:chExt cx="3008230" cy="2295323"/>
              </a:xfrm>
            </p:grpSpPr>
            <p:pic>
              <p:nvPicPr>
                <p:cNvPr id="158" name="Imagen 157"/>
                <p:cNvPicPr>
                  <a:picLocks noChangeAspect="1"/>
                </p:cNvPicPr>
                <p:nvPr/>
              </p:nvPicPr>
              <p:blipFill>
                <a:blip r:embed="rId8"/>
                <a:stretch>
                  <a:fillRect/>
                </a:stretch>
              </p:blipFill>
              <p:spPr>
                <a:xfrm>
                  <a:off x="2518323" y="3368716"/>
                  <a:ext cx="1609074" cy="1609074"/>
                </a:xfrm>
                <a:prstGeom prst="rect">
                  <a:avLst/>
                </a:prstGeom>
              </p:spPr>
            </p:pic>
            <p:pic>
              <p:nvPicPr>
                <p:cNvPr id="159" name="Imagen 158"/>
                <p:cNvPicPr>
                  <a:picLocks noChangeAspect="1"/>
                </p:cNvPicPr>
                <p:nvPr/>
              </p:nvPicPr>
              <p:blipFill>
                <a:blip r:embed="rId9"/>
                <a:stretch>
                  <a:fillRect/>
                </a:stretch>
              </p:blipFill>
              <p:spPr>
                <a:xfrm>
                  <a:off x="4163539" y="4432540"/>
                  <a:ext cx="1363014" cy="1231499"/>
                </a:xfrm>
                <a:prstGeom prst="rect">
                  <a:avLst/>
                </a:prstGeom>
              </p:spPr>
            </p:pic>
          </p:grpSp>
        </p:grpSp>
        <p:grpSp>
          <p:nvGrpSpPr>
            <p:cNvPr id="227" name="Grupo 226"/>
            <p:cNvGrpSpPr/>
            <p:nvPr/>
          </p:nvGrpSpPr>
          <p:grpSpPr>
            <a:xfrm>
              <a:off x="3515154" y="5413183"/>
              <a:ext cx="5793695" cy="1133114"/>
              <a:chOff x="3678260" y="5502996"/>
              <a:chExt cx="5793695" cy="1133114"/>
            </a:xfrm>
          </p:grpSpPr>
          <p:sp>
            <p:nvSpPr>
              <p:cNvPr id="137" name="Terminador 136"/>
              <p:cNvSpPr/>
              <p:nvPr/>
            </p:nvSpPr>
            <p:spPr>
              <a:xfrm flipH="1">
                <a:off x="4201535" y="5845267"/>
                <a:ext cx="5270420" cy="468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s-ES" sz="1600" dirty="0">
                  <a:ln w="0"/>
                  <a:solidFill>
                    <a:schemeClr val="tx1"/>
                  </a:solidFill>
                  <a:effectLst>
                    <a:outerShdw blurRad="38100" dist="19050" dir="2700000" algn="tl" rotWithShape="0">
                      <a:schemeClr val="dk1">
                        <a:alpha val="40000"/>
                      </a:schemeClr>
                    </a:outerShdw>
                  </a:effectLst>
                </a:endParaRPr>
              </a:p>
              <a:p>
                <a:r>
                  <a:rPr lang="es-ES" sz="1600" dirty="0">
                    <a:ln w="0"/>
                    <a:solidFill>
                      <a:schemeClr val="tx1"/>
                    </a:solidFill>
                    <a:effectLst>
                      <a:outerShdw blurRad="38100" dist="19050" dir="2700000" algn="tl" rotWithShape="0">
                        <a:schemeClr val="dk1">
                          <a:alpha val="40000"/>
                        </a:schemeClr>
                      </a:outerShdw>
                    </a:effectLst>
                  </a:rPr>
                  <a:t>  Transferencias, Asignaciones, Subsidios y Otras ayudas</a:t>
                </a:r>
              </a:p>
              <a:p>
                <a:endParaRPr lang="es-ES" sz="1600" dirty="0">
                  <a:ln w="0"/>
                  <a:solidFill>
                    <a:schemeClr val="tx1"/>
                  </a:solidFill>
                  <a:effectLst>
                    <a:outerShdw blurRad="38100" dist="19050" dir="2700000" algn="tl" rotWithShape="0">
                      <a:schemeClr val="dk1">
                        <a:alpha val="40000"/>
                      </a:schemeClr>
                    </a:outerShdw>
                  </a:effectLst>
                </a:endParaRPr>
              </a:p>
            </p:txBody>
          </p:sp>
          <p:pic>
            <p:nvPicPr>
              <p:cNvPr id="150" name="Imagen 149"/>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3678260" y="5502996"/>
                <a:ext cx="911165" cy="973803"/>
              </a:xfrm>
              <a:prstGeom prst="rect">
                <a:avLst/>
              </a:prstGeom>
            </p:spPr>
          </p:pic>
          <p:sp>
            <p:nvSpPr>
              <p:cNvPr id="161" name="Rectángulo 160"/>
              <p:cNvSpPr/>
              <p:nvPr/>
            </p:nvSpPr>
            <p:spPr>
              <a:xfrm>
                <a:off x="5829454" y="6348110"/>
                <a:ext cx="1837591"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$127,439,500.00</a:t>
                </a:r>
                <a:endParaRPr lang="es-MX" sz="1400" b="1" dirty="0"/>
              </a:p>
            </p:txBody>
          </p:sp>
        </p:grpSp>
        <p:grpSp>
          <p:nvGrpSpPr>
            <p:cNvPr id="214" name="Grupo 213"/>
            <p:cNvGrpSpPr/>
            <p:nvPr/>
          </p:nvGrpSpPr>
          <p:grpSpPr>
            <a:xfrm>
              <a:off x="9075909" y="4791990"/>
              <a:ext cx="2895953" cy="795149"/>
              <a:chOff x="9016750" y="4557088"/>
              <a:chExt cx="2895953" cy="795149"/>
            </a:xfrm>
          </p:grpSpPr>
          <p:sp>
            <p:nvSpPr>
              <p:cNvPr id="185" name="Terminador 184"/>
              <p:cNvSpPr/>
              <p:nvPr/>
            </p:nvSpPr>
            <p:spPr>
              <a:xfrm flipH="1">
                <a:off x="9249690" y="4557088"/>
                <a:ext cx="2663013" cy="468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S" sz="1600" dirty="0">
                    <a:ln w="0"/>
                    <a:solidFill>
                      <a:schemeClr val="tx1"/>
                    </a:solidFill>
                    <a:effectLst>
                      <a:outerShdw blurRad="38100" dist="19050" dir="2700000" algn="tl" rotWithShape="0">
                        <a:schemeClr val="dk1">
                          <a:alpha val="40000"/>
                        </a:schemeClr>
                      </a:outerShdw>
                    </a:effectLst>
                  </a:rPr>
                  <a:t>           Deuda Pública </a:t>
                </a:r>
              </a:p>
            </p:txBody>
          </p:sp>
          <p:sp>
            <p:nvSpPr>
              <p:cNvPr id="186" name="Rectángulo 185"/>
              <p:cNvSpPr/>
              <p:nvPr/>
            </p:nvSpPr>
            <p:spPr>
              <a:xfrm>
                <a:off x="9887739" y="5064237"/>
                <a:ext cx="1598413"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$15,000,000.00</a:t>
                </a:r>
                <a:endParaRPr lang="es-MX" sz="1400" b="1" dirty="0"/>
              </a:p>
            </p:txBody>
          </p:sp>
          <p:pic>
            <p:nvPicPr>
              <p:cNvPr id="213" name="Imagen 212"/>
              <p:cNvPicPr>
                <a:picLocks noChangeAspect="1"/>
              </p:cNvPicPr>
              <p:nvPr/>
            </p:nvPicPr>
            <p:blipFill>
              <a:blip r:embed="rId12"/>
              <a:stretch>
                <a:fillRect/>
              </a:stretch>
            </p:blipFill>
            <p:spPr>
              <a:xfrm>
                <a:off x="9016750" y="4614641"/>
                <a:ext cx="737596" cy="737596"/>
              </a:xfrm>
              <a:prstGeom prst="rect">
                <a:avLst/>
              </a:prstGeom>
            </p:spPr>
          </p:pic>
        </p:grpSp>
        <p:grpSp>
          <p:nvGrpSpPr>
            <p:cNvPr id="218" name="Grupo 217"/>
            <p:cNvGrpSpPr/>
            <p:nvPr/>
          </p:nvGrpSpPr>
          <p:grpSpPr>
            <a:xfrm>
              <a:off x="8235170" y="3080611"/>
              <a:ext cx="3188268" cy="1103436"/>
              <a:chOff x="8724435" y="3212088"/>
              <a:chExt cx="3188268" cy="1103436"/>
            </a:xfrm>
          </p:grpSpPr>
          <p:sp>
            <p:nvSpPr>
              <p:cNvPr id="175" name="Terminador 174"/>
              <p:cNvSpPr/>
              <p:nvPr/>
            </p:nvSpPr>
            <p:spPr>
              <a:xfrm flipH="1">
                <a:off x="9468840" y="3417141"/>
                <a:ext cx="2443863" cy="468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S" sz="1600" dirty="0">
                    <a:ln w="0"/>
                    <a:solidFill>
                      <a:schemeClr val="tx1"/>
                    </a:solidFill>
                    <a:effectLst>
                      <a:outerShdw blurRad="38100" dist="19050" dir="2700000" algn="tl" rotWithShape="0">
                        <a:schemeClr val="dk1">
                          <a:alpha val="40000"/>
                        </a:schemeClr>
                      </a:outerShdw>
                    </a:effectLst>
                  </a:rPr>
                  <a:t>        Inversión Pública </a:t>
                </a:r>
              </a:p>
            </p:txBody>
          </p:sp>
          <p:sp>
            <p:nvSpPr>
              <p:cNvPr id="176" name="Rectángulo 175"/>
              <p:cNvSpPr/>
              <p:nvPr/>
            </p:nvSpPr>
            <p:spPr>
              <a:xfrm>
                <a:off x="10093827" y="3924290"/>
                <a:ext cx="1598413"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$291,773,513.00</a:t>
                </a:r>
                <a:endParaRPr lang="es-MX" sz="1400" b="1" dirty="0"/>
              </a:p>
            </p:txBody>
          </p:sp>
          <p:grpSp>
            <p:nvGrpSpPr>
              <p:cNvPr id="215" name="Grupo 214"/>
              <p:cNvGrpSpPr/>
              <p:nvPr/>
            </p:nvGrpSpPr>
            <p:grpSpPr>
              <a:xfrm>
                <a:off x="8724435" y="3212088"/>
                <a:ext cx="1242903" cy="1103436"/>
                <a:chOff x="9237080" y="704422"/>
                <a:chExt cx="2493089" cy="2260981"/>
              </a:xfrm>
            </p:grpSpPr>
            <p:pic>
              <p:nvPicPr>
                <p:cNvPr id="216" name="Imagen 215"/>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Lst>
                </a:blip>
                <a:stretch>
                  <a:fillRect/>
                </a:stretch>
              </p:blipFill>
              <p:spPr>
                <a:xfrm flipH="1">
                  <a:off x="10406544" y="1606828"/>
                  <a:ext cx="1323625" cy="1358575"/>
                </a:xfrm>
                <a:prstGeom prst="rect">
                  <a:avLst/>
                </a:prstGeom>
              </p:spPr>
            </p:pic>
            <p:pic>
              <p:nvPicPr>
                <p:cNvPr id="217" name="Imagen 216"/>
                <p:cNvPicPr>
                  <a:picLocks noChangeAspect="1"/>
                </p:cNvPicPr>
                <p:nvPr/>
              </p:nvPicPr>
              <p:blipFill>
                <a:blip r:embed="rId15"/>
                <a:stretch>
                  <a:fillRect/>
                </a:stretch>
              </p:blipFill>
              <p:spPr>
                <a:xfrm>
                  <a:off x="9237080" y="704422"/>
                  <a:ext cx="1331317" cy="1331316"/>
                </a:xfrm>
                <a:prstGeom prst="rect">
                  <a:avLst/>
                </a:prstGeom>
              </p:spPr>
            </p:pic>
          </p:grpSp>
        </p:grpSp>
        <p:grpSp>
          <p:nvGrpSpPr>
            <p:cNvPr id="225" name="Grupo 224"/>
            <p:cNvGrpSpPr/>
            <p:nvPr/>
          </p:nvGrpSpPr>
          <p:grpSpPr>
            <a:xfrm>
              <a:off x="162486" y="4397267"/>
              <a:ext cx="3532012" cy="1653498"/>
              <a:chOff x="462865" y="4334923"/>
              <a:chExt cx="3532012" cy="1653498"/>
            </a:xfrm>
          </p:grpSpPr>
          <p:sp>
            <p:nvSpPr>
              <p:cNvPr id="208" name="Rectángulo 207"/>
              <p:cNvSpPr/>
              <p:nvPr/>
            </p:nvSpPr>
            <p:spPr>
              <a:xfrm>
                <a:off x="1790902" y="5181522"/>
                <a:ext cx="1837591"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$634,319,056.00</a:t>
                </a:r>
                <a:endParaRPr lang="es-MX" sz="1400" b="1" dirty="0"/>
              </a:p>
            </p:txBody>
          </p:sp>
          <p:sp>
            <p:nvSpPr>
              <p:cNvPr id="209" name="Terminador 208"/>
              <p:cNvSpPr/>
              <p:nvPr/>
            </p:nvSpPr>
            <p:spPr>
              <a:xfrm flipH="1">
                <a:off x="1214176" y="4678679"/>
                <a:ext cx="2780701" cy="468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S" sz="1600" dirty="0">
                    <a:ln w="0"/>
                    <a:solidFill>
                      <a:schemeClr val="tx1"/>
                    </a:solidFill>
                    <a:effectLst>
                      <a:outerShdw blurRad="38100" dist="19050" dir="2700000" algn="tl" rotWithShape="0">
                        <a:schemeClr val="dk1">
                          <a:alpha val="40000"/>
                        </a:schemeClr>
                      </a:outerShdw>
                    </a:effectLst>
                  </a:rPr>
                  <a:t>          Servicios Generales </a:t>
                </a:r>
              </a:p>
            </p:txBody>
          </p:sp>
          <p:grpSp>
            <p:nvGrpSpPr>
              <p:cNvPr id="221" name="Grupo 220"/>
              <p:cNvGrpSpPr/>
              <p:nvPr/>
            </p:nvGrpSpPr>
            <p:grpSpPr>
              <a:xfrm>
                <a:off x="462865" y="4334923"/>
                <a:ext cx="1380191" cy="1653498"/>
                <a:chOff x="1115313" y="1306494"/>
                <a:chExt cx="1965149" cy="2439197"/>
              </a:xfrm>
            </p:grpSpPr>
            <p:pic>
              <p:nvPicPr>
                <p:cNvPr id="222" name="Imagen 221"/>
                <p:cNvPicPr>
                  <a:picLocks noChangeAspect="1"/>
                </p:cNvPicPr>
                <p:nvPr/>
              </p:nvPicPr>
              <p:blipFill rotWithShape="1">
                <a:blip r:embed="rId16">
                  <a:extLst>
                    <a:ext uri="{BEBA8EAE-BF5A-486C-A8C5-ECC9F3942E4B}">
                      <a14:imgProps xmlns:a14="http://schemas.microsoft.com/office/drawing/2010/main">
                        <a14:imgLayer r:embed="rId17">
                          <a14:imgEffect>
                            <a14:backgroundRemoval t="0" b="96516" l="893" r="97917">
                              <a14:foregroundMark x1="11310" y1="5226" x2="19048" y2="14286"/>
                              <a14:foregroundMark x1="34821" y1="5575" x2="44940" y2="14634"/>
                              <a14:foregroundMark x1="57440" y1="4530" x2="65476" y2="14983"/>
                              <a14:foregroundMark x1="77976" y1="6620" x2="86905" y2="14634"/>
                              <a14:foregroundMark x1="55655" y1="10801" x2="61607" y2="15679"/>
                              <a14:foregroundMark x1="76786" y1="11150" x2="83036" y2="16725"/>
                              <a14:foregroundMark x1="33929" y1="40418" x2="43452" y2="33101"/>
                              <a14:foregroundMark x1="33036" y1="31010" x2="43155" y2="39373"/>
                              <a14:foregroundMark x1="31250" y1="35192" x2="40179" y2="42509"/>
                              <a14:foregroundMark x1="11012" y1="54355" x2="20833" y2="64111"/>
                              <a14:foregroundMark x1="32143" y1="56098" x2="44940" y2="65505"/>
                              <a14:foregroundMark x1="56250" y1="57143" x2="63690" y2="63763"/>
                              <a14:foregroundMark x1="77976" y1="55052" x2="86012" y2="63066"/>
                              <a14:foregroundMark x1="11905" y1="89199" x2="19940" y2="78049"/>
                              <a14:foregroundMark x1="34821" y1="88502" x2="44048" y2="79443"/>
                              <a14:foregroundMark x1="56845" y1="88502" x2="65774" y2="80836"/>
                              <a14:foregroundMark x1="78571" y1="87456" x2="91071" y2="81882"/>
                              <a14:foregroundMark x1="59524" y1="55401" x2="65774" y2="55749"/>
                              <a14:foregroundMark x1="82738" y1="79791" x2="82738" y2="86411"/>
                              <a14:foregroundMark x1="18750" y1="89199" x2="22024" y2="79443"/>
                              <a14:backgroundMark x1="90476" y1="82230" x2="90476" y2="82230"/>
                            </a14:backgroundRemoval>
                          </a14:imgEffect>
                        </a14:imgLayer>
                      </a14:imgProps>
                    </a:ext>
                  </a:extLst>
                </a:blip>
                <a:srcRect b="53202"/>
                <a:stretch/>
              </p:blipFill>
              <p:spPr>
                <a:xfrm>
                  <a:off x="1115313" y="2111994"/>
                  <a:ext cx="1965149" cy="785530"/>
                </a:xfrm>
                <a:prstGeom prst="rect">
                  <a:avLst/>
                </a:prstGeom>
              </p:spPr>
            </p:pic>
            <p:pic>
              <p:nvPicPr>
                <p:cNvPr id="223" name="Imagen 222"/>
                <p:cNvPicPr>
                  <a:picLocks noChangeAspect="1"/>
                </p:cNvPicPr>
                <p:nvPr/>
              </p:nvPicPr>
              <p:blipFill rotWithShape="1">
                <a:blip r:embed="rId16">
                  <a:extLst>
                    <a:ext uri="{BEBA8EAE-BF5A-486C-A8C5-ECC9F3942E4B}">
                      <a14:imgProps xmlns:a14="http://schemas.microsoft.com/office/drawing/2010/main">
                        <a14:imgLayer r:embed="rId17">
                          <a14:imgEffect>
                            <a14:backgroundRemoval t="0" b="96516" l="893" r="97917">
                              <a14:foregroundMark x1="11310" y1="5226" x2="19048" y2="14286"/>
                              <a14:foregroundMark x1="34821" y1="5575" x2="44940" y2="14634"/>
                              <a14:foregroundMark x1="57440" y1="4530" x2="65476" y2="14983"/>
                              <a14:foregroundMark x1="77976" y1="6620" x2="86905" y2="14634"/>
                              <a14:foregroundMark x1="55655" y1="10801" x2="61607" y2="15679"/>
                              <a14:foregroundMark x1="76786" y1="11150" x2="83036" y2="16725"/>
                              <a14:foregroundMark x1="33929" y1="40418" x2="43452" y2="33101"/>
                              <a14:foregroundMark x1="33036" y1="31010" x2="43155" y2="39373"/>
                              <a14:foregroundMark x1="31250" y1="35192" x2="40179" y2="42509"/>
                              <a14:foregroundMark x1="11012" y1="54355" x2="20833" y2="64111"/>
                              <a14:foregroundMark x1="32143" y1="56098" x2="44940" y2="65505"/>
                              <a14:foregroundMark x1="56250" y1="57143" x2="63690" y2="63763"/>
                              <a14:foregroundMark x1="77976" y1="55052" x2="86012" y2="63066"/>
                              <a14:foregroundMark x1="11905" y1="89199" x2="19940" y2="78049"/>
                              <a14:foregroundMark x1="34821" y1="88502" x2="44048" y2="79443"/>
                              <a14:foregroundMark x1="56845" y1="88502" x2="65774" y2="80836"/>
                              <a14:foregroundMark x1="78571" y1="87456" x2="91071" y2="81882"/>
                              <a14:foregroundMark x1="59524" y1="55401" x2="65774" y2="55749"/>
                              <a14:foregroundMark x1="82738" y1="79791" x2="82738" y2="86411"/>
                              <a14:foregroundMark x1="18750" y1="89199" x2="22024" y2="79443"/>
                              <a14:backgroundMark x1="90476" y1="82230" x2="90476" y2="82230"/>
                            </a14:backgroundRemoval>
                          </a14:imgEffect>
                        </a14:imgLayer>
                      </a14:imgProps>
                    </a:ext>
                  </a:extLst>
                </a:blip>
                <a:srcRect t="45869" r="49154"/>
                <a:stretch/>
              </p:blipFill>
              <p:spPr>
                <a:xfrm>
                  <a:off x="1987700" y="1306494"/>
                  <a:ext cx="999201" cy="908632"/>
                </a:xfrm>
                <a:prstGeom prst="rect">
                  <a:avLst/>
                </a:prstGeom>
              </p:spPr>
            </p:pic>
            <p:pic>
              <p:nvPicPr>
                <p:cNvPr id="224" name="Imagen 223"/>
                <p:cNvPicPr>
                  <a:picLocks noChangeAspect="1"/>
                </p:cNvPicPr>
                <p:nvPr/>
              </p:nvPicPr>
              <p:blipFill rotWithShape="1">
                <a:blip r:embed="rId16">
                  <a:extLst>
                    <a:ext uri="{BEBA8EAE-BF5A-486C-A8C5-ECC9F3942E4B}">
                      <a14:imgProps xmlns:a14="http://schemas.microsoft.com/office/drawing/2010/main">
                        <a14:imgLayer r:embed="rId17">
                          <a14:imgEffect>
                            <a14:backgroundRemoval t="0" b="96516" l="893" r="97917">
                              <a14:foregroundMark x1="11310" y1="5226" x2="19048" y2="14286"/>
                              <a14:foregroundMark x1="34821" y1="5575" x2="44940" y2="14634"/>
                              <a14:foregroundMark x1="57440" y1="4530" x2="65476" y2="14983"/>
                              <a14:foregroundMark x1="77976" y1="6620" x2="86905" y2="14634"/>
                              <a14:foregroundMark x1="55655" y1="10801" x2="61607" y2="15679"/>
                              <a14:foregroundMark x1="76786" y1="11150" x2="83036" y2="16725"/>
                              <a14:foregroundMark x1="33929" y1="40418" x2="43452" y2="33101"/>
                              <a14:foregroundMark x1="33036" y1="31010" x2="43155" y2="39373"/>
                              <a14:foregroundMark x1="31250" y1="35192" x2="40179" y2="42509"/>
                              <a14:foregroundMark x1="11012" y1="54355" x2="20833" y2="64111"/>
                              <a14:foregroundMark x1="32143" y1="56098" x2="44940" y2="65505"/>
                              <a14:foregroundMark x1="56250" y1="57143" x2="63690" y2="63763"/>
                              <a14:foregroundMark x1="77976" y1="55052" x2="86012" y2="63066"/>
                              <a14:foregroundMark x1="11905" y1="89199" x2="19940" y2="78049"/>
                              <a14:foregroundMark x1="34821" y1="88502" x2="44048" y2="79443"/>
                              <a14:foregroundMark x1="56845" y1="88502" x2="65774" y2="80836"/>
                              <a14:foregroundMark x1="78571" y1="87456" x2="91071" y2="81882"/>
                              <a14:foregroundMark x1="59524" y1="55401" x2="65774" y2="55749"/>
                              <a14:foregroundMark x1="82738" y1="79791" x2="82738" y2="86411"/>
                              <a14:foregroundMark x1="18750" y1="89199" x2="22024" y2="79443"/>
                              <a14:backgroundMark x1="90476" y1="82230" x2="90476" y2="82230"/>
                            </a14:backgroundRemoval>
                          </a14:imgEffect>
                        </a14:imgLayer>
                      </a14:imgProps>
                    </a:ext>
                  </a:extLst>
                </a:blip>
                <a:srcRect l="47425" t="45869"/>
                <a:stretch/>
              </p:blipFill>
              <p:spPr>
                <a:xfrm>
                  <a:off x="1380624" y="2837059"/>
                  <a:ext cx="1033169" cy="908632"/>
                </a:xfrm>
                <a:prstGeom prst="rect">
                  <a:avLst/>
                </a:prstGeom>
              </p:spPr>
            </p:pic>
          </p:grpSp>
        </p:grpSp>
        <p:grpSp>
          <p:nvGrpSpPr>
            <p:cNvPr id="230" name="Grupo 229"/>
            <p:cNvGrpSpPr/>
            <p:nvPr/>
          </p:nvGrpSpPr>
          <p:grpSpPr>
            <a:xfrm>
              <a:off x="2183135" y="1656112"/>
              <a:ext cx="3157707" cy="1212613"/>
              <a:chOff x="655369" y="1756829"/>
              <a:chExt cx="3157707" cy="1212613"/>
            </a:xfrm>
          </p:grpSpPr>
          <p:sp>
            <p:nvSpPr>
              <p:cNvPr id="18" name="Terminador 17"/>
              <p:cNvSpPr/>
              <p:nvPr/>
            </p:nvSpPr>
            <p:spPr>
              <a:xfrm flipH="1">
                <a:off x="1299891" y="2180400"/>
                <a:ext cx="2513185" cy="468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S" sz="1600" dirty="0">
                    <a:ln w="0"/>
                    <a:solidFill>
                      <a:schemeClr val="tx1"/>
                    </a:solidFill>
                    <a:effectLst>
                      <a:outerShdw blurRad="38100" dist="19050" dir="2700000" algn="tl" rotWithShape="0">
                        <a:schemeClr val="dk1">
                          <a:alpha val="40000"/>
                        </a:schemeClr>
                      </a:outerShdw>
                    </a:effectLst>
                  </a:rPr>
                  <a:t>     Servicios Personales</a:t>
                </a:r>
                <a:endParaRPr lang="es-MX" sz="1600" dirty="0">
                  <a:ln w="0"/>
                  <a:solidFill>
                    <a:schemeClr val="tx1"/>
                  </a:solidFill>
                  <a:effectLst>
                    <a:outerShdw blurRad="38100" dist="19050" dir="2700000" algn="tl" rotWithShape="0">
                      <a:schemeClr val="dk1">
                        <a:alpha val="40000"/>
                      </a:schemeClr>
                    </a:outerShdw>
                  </a:effectLst>
                </a:endParaRPr>
              </a:p>
            </p:txBody>
          </p:sp>
          <p:pic>
            <p:nvPicPr>
              <p:cNvPr id="123" name="Imagen 122"/>
              <p:cNvPicPr>
                <a:picLocks noChangeAspect="1"/>
              </p:cNvPicPr>
              <p:nvPr/>
            </p:nvPicPr>
            <p:blipFill>
              <a:blip r:embed="rId18"/>
              <a:stretch>
                <a:fillRect/>
              </a:stretch>
            </p:blipFill>
            <p:spPr>
              <a:xfrm>
                <a:off x="655369" y="1756829"/>
                <a:ext cx="644251" cy="644251"/>
              </a:xfrm>
              <a:prstGeom prst="rect">
                <a:avLst/>
              </a:prstGeom>
            </p:spPr>
          </p:pic>
          <p:sp>
            <p:nvSpPr>
              <p:cNvPr id="124" name="Rectángulo 123"/>
              <p:cNvSpPr/>
              <p:nvPr/>
            </p:nvSpPr>
            <p:spPr>
              <a:xfrm>
                <a:off x="1831456" y="2681442"/>
                <a:ext cx="1681176"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$657,036,458.00</a:t>
                </a:r>
                <a:endParaRPr lang="es-MX" sz="1400" b="1" dirty="0"/>
              </a:p>
            </p:txBody>
          </p:sp>
          <p:pic>
            <p:nvPicPr>
              <p:cNvPr id="229" name="Imagen 228"/>
              <p:cNvPicPr>
                <a:picLocks noChangeAspect="1"/>
              </p:cNvPicPr>
              <p:nvPr/>
            </p:nvPicPr>
            <p:blipFill>
              <a:blip r:embed="rId19"/>
              <a:stretch>
                <a:fillRect/>
              </a:stretch>
            </p:blipFill>
            <p:spPr>
              <a:xfrm>
                <a:off x="1081182" y="2340949"/>
                <a:ext cx="603643" cy="603643"/>
              </a:xfrm>
              <a:prstGeom prst="rect">
                <a:avLst/>
              </a:prstGeom>
            </p:spPr>
          </p:pic>
        </p:grpSp>
        <p:sp>
          <p:nvSpPr>
            <p:cNvPr id="54" name="Rectángulo redondeado 53"/>
            <p:cNvSpPr/>
            <p:nvPr/>
          </p:nvSpPr>
          <p:spPr>
            <a:xfrm>
              <a:off x="4838089" y="3916083"/>
              <a:ext cx="2937079" cy="481184"/>
            </a:xfrm>
            <a:prstGeom prst="roundRect">
              <a:avLst/>
            </a:prstGeom>
            <a:solidFill>
              <a:schemeClr val="accent6">
                <a:lumMod val="40000"/>
                <a:lumOff val="60000"/>
                <a:alpha val="85000"/>
              </a:schemeClr>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algn="ctr">
                <a:buClr>
                  <a:schemeClr val="tx2"/>
                </a:buClr>
              </a:pPr>
              <a:r>
                <a:rPr lang="es-ES" sz="1100" b="1" dirty="0">
                  <a:latin typeface="Arial Rounded MT Bold" panose="020F0704030504030204" pitchFamily="34" charset="0"/>
                </a:rPr>
                <a:t>TOTAL GENERAL</a:t>
              </a:r>
            </a:p>
            <a:p>
              <a:pPr algn="ctr">
                <a:buClr>
                  <a:schemeClr val="tx2"/>
                </a:buClr>
              </a:pPr>
              <a:r>
                <a:rPr lang="es-ES" sz="1200" b="1" dirty="0">
                  <a:latin typeface="Arial Rounded MT Bold" panose="020F0704030504030204" pitchFamily="34" charset="0"/>
                </a:rPr>
                <a:t>$1,858,454,906.00</a:t>
              </a:r>
            </a:p>
          </p:txBody>
        </p:sp>
      </p:grpSp>
    </p:spTree>
    <p:extLst>
      <p:ext uri="{BB962C8B-B14F-4D97-AF65-F5344CB8AC3E}">
        <p14:creationId xmlns:p14="http://schemas.microsoft.com/office/powerpoint/2010/main" val="2429855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2"/>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2"/>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14</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grpSp>
      <p:grpSp>
        <p:nvGrpSpPr>
          <p:cNvPr id="77" name="Grupo 76"/>
          <p:cNvGrpSpPr/>
          <p:nvPr/>
        </p:nvGrpSpPr>
        <p:grpSpPr>
          <a:xfrm>
            <a:off x="615314" y="416690"/>
            <a:ext cx="7094919" cy="1315741"/>
            <a:chOff x="1412347" y="493956"/>
            <a:chExt cx="5400538" cy="1315741"/>
          </a:xfrm>
        </p:grpSpPr>
        <p:sp>
          <p:nvSpPr>
            <p:cNvPr id="78" name="Google Shape;931;p56"/>
            <p:cNvSpPr/>
            <p:nvPr/>
          </p:nvSpPr>
          <p:spPr>
            <a:xfrm rot="16681812">
              <a:off x="2744501" y="-838198"/>
              <a:ext cx="1315741" cy="3980049"/>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lvl="0">
                <a:spcBef>
                  <a:spcPts val="100"/>
                </a:spcBef>
              </a:pPr>
              <a:endParaRPr lang="es-ES" b="1" spc="-5" dirty="0">
                <a:solidFill>
                  <a:schemeClr val="tx2"/>
                </a:solidFill>
                <a:latin typeface="Arial Rounded MT Bold" panose="020F0704030504030204" pitchFamily="34" charset="0"/>
                <a:cs typeface="Bahnschrift"/>
              </a:endParaRPr>
            </a:p>
          </p:txBody>
        </p:sp>
        <p:sp>
          <p:nvSpPr>
            <p:cNvPr id="79" name="object 2"/>
            <p:cNvSpPr txBox="1">
              <a:spLocks/>
            </p:cNvSpPr>
            <p:nvPr/>
          </p:nvSpPr>
          <p:spPr>
            <a:xfrm>
              <a:off x="1698653" y="700192"/>
              <a:ext cx="5114232" cy="853439"/>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spcBef>
                  <a:spcPts val="100"/>
                </a:spcBef>
              </a:pPr>
              <a:r>
                <a:rPr lang="es-ES" sz="1800" b="1" spc="-5" dirty="0">
                  <a:solidFill>
                    <a:schemeClr val="bg1"/>
                  </a:solidFill>
                  <a:latin typeface="Arial Rounded MT Bold" panose="020F0704030504030204" pitchFamily="34" charset="0"/>
                  <a:cs typeface="Bahnschrift"/>
                </a:rPr>
                <a:t>RESUMEN POR OBJETO DEL GASTO</a:t>
              </a:r>
            </a:p>
            <a:p>
              <a:pPr marL="12700" lvl="0">
                <a:spcBef>
                  <a:spcPts val="100"/>
                </a:spcBef>
              </a:pPr>
              <a:endParaRPr lang="es-ES" sz="2000" b="1" spc="-5" dirty="0">
                <a:solidFill>
                  <a:schemeClr val="bg1"/>
                </a:solidFill>
                <a:latin typeface="Arial Rounded MT Bold" panose="020F0704030504030204" pitchFamily="34" charset="0"/>
                <a:cs typeface="Bahnschrift"/>
              </a:endParaRPr>
            </a:p>
          </p:txBody>
        </p:sp>
      </p:grpSp>
      <p:grpSp>
        <p:nvGrpSpPr>
          <p:cNvPr id="2" name="Grupo 1"/>
          <p:cNvGrpSpPr/>
          <p:nvPr/>
        </p:nvGrpSpPr>
        <p:grpSpPr>
          <a:xfrm>
            <a:off x="390077" y="2304985"/>
            <a:ext cx="3532189" cy="3098382"/>
            <a:chOff x="195749" y="2600710"/>
            <a:chExt cx="3532189" cy="3098382"/>
          </a:xfrm>
        </p:grpSpPr>
        <p:sp>
          <p:nvSpPr>
            <p:cNvPr id="14" name="object 3"/>
            <p:cNvSpPr/>
            <p:nvPr/>
          </p:nvSpPr>
          <p:spPr>
            <a:xfrm>
              <a:off x="195749" y="2600710"/>
              <a:ext cx="3171705" cy="3098382"/>
            </a:xfrm>
            <a:custGeom>
              <a:avLst/>
              <a:gdLst/>
              <a:ahLst/>
              <a:cxnLst/>
              <a:rect l="l" t="t" r="r" b="b"/>
              <a:pathLst>
                <a:path w="898525" h="1675129">
                  <a:moveTo>
                    <a:pt x="459283" y="0"/>
                  </a:moveTo>
                  <a:lnTo>
                    <a:pt x="449123" y="254"/>
                  </a:lnTo>
                  <a:lnTo>
                    <a:pt x="445059" y="0"/>
                  </a:lnTo>
                  <a:lnTo>
                    <a:pt x="438963" y="0"/>
                  </a:lnTo>
                  <a:lnTo>
                    <a:pt x="393648" y="23531"/>
                  </a:lnTo>
                  <a:lnTo>
                    <a:pt x="352010" y="92465"/>
                  </a:lnTo>
                  <a:lnTo>
                    <a:pt x="336865" y="138671"/>
                  </a:lnTo>
                  <a:lnTo>
                    <a:pt x="324974" y="189345"/>
                  </a:lnTo>
                  <a:lnTo>
                    <a:pt x="315942" y="241967"/>
                  </a:lnTo>
                  <a:lnTo>
                    <a:pt x="309376" y="294019"/>
                  </a:lnTo>
                  <a:lnTo>
                    <a:pt x="304879" y="342981"/>
                  </a:lnTo>
                  <a:lnTo>
                    <a:pt x="302057" y="386333"/>
                  </a:lnTo>
                  <a:lnTo>
                    <a:pt x="299259" y="403834"/>
                  </a:lnTo>
                  <a:lnTo>
                    <a:pt x="293294" y="417941"/>
                  </a:lnTo>
                  <a:lnTo>
                    <a:pt x="284948" y="427356"/>
                  </a:lnTo>
                  <a:lnTo>
                    <a:pt x="275006" y="430783"/>
                  </a:lnTo>
                  <a:lnTo>
                    <a:pt x="268148" y="430530"/>
                  </a:lnTo>
                  <a:lnTo>
                    <a:pt x="241030" y="435554"/>
                  </a:lnTo>
                  <a:lnTo>
                    <a:pt x="181744" y="474892"/>
                  </a:lnTo>
                  <a:lnTo>
                    <a:pt x="156769" y="508635"/>
                  </a:lnTo>
                  <a:lnTo>
                    <a:pt x="133224" y="586503"/>
                  </a:lnTo>
                  <a:lnTo>
                    <a:pt x="126643" y="637648"/>
                  </a:lnTo>
                  <a:lnTo>
                    <a:pt x="122812" y="693150"/>
                  </a:lnTo>
                  <a:lnTo>
                    <a:pt x="121203" y="750169"/>
                  </a:lnTo>
                  <a:lnTo>
                    <a:pt x="121283" y="805868"/>
                  </a:lnTo>
                  <a:lnTo>
                    <a:pt x="122520" y="857409"/>
                  </a:lnTo>
                  <a:lnTo>
                    <a:pt x="124384" y="901954"/>
                  </a:lnTo>
                  <a:lnTo>
                    <a:pt x="122852" y="922478"/>
                  </a:lnTo>
                  <a:lnTo>
                    <a:pt x="116891" y="939276"/>
                  </a:lnTo>
                  <a:lnTo>
                    <a:pt x="107596" y="950620"/>
                  </a:lnTo>
                  <a:lnTo>
                    <a:pt x="94793" y="954786"/>
                  </a:lnTo>
                  <a:lnTo>
                    <a:pt x="56864" y="972248"/>
                  </a:lnTo>
                  <a:lnTo>
                    <a:pt x="31865" y="1010666"/>
                  </a:lnTo>
                  <a:lnTo>
                    <a:pt x="18105" y="1049083"/>
                  </a:lnTo>
                  <a:lnTo>
                    <a:pt x="4960" y="1111386"/>
                  </a:lnTo>
                  <a:lnTo>
                    <a:pt x="432" y="1156477"/>
                  </a:lnTo>
                  <a:lnTo>
                    <a:pt x="0" y="1201687"/>
                  </a:lnTo>
                  <a:lnTo>
                    <a:pt x="3353" y="1246886"/>
                  </a:lnTo>
                  <a:lnTo>
                    <a:pt x="12098" y="1302034"/>
                  </a:lnTo>
                  <a:lnTo>
                    <a:pt x="25174" y="1353382"/>
                  </a:lnTo>
                  <a:lnTo>
                    <a:pt x="42272" y="1400929"/>
                  </a:lnTo>
                  <a:lnTo>
                    <a:pt x="63082" y="1444676"/>
                  </a:lnTo>
                  <a:lnTo>
                    <a:pt x="87295" y="1484620"/>
                  </a:lnTo>
                  <a:lnTo>
                    <a:pt x="114603" y="1520763"/>
                  </a:lnTo>
                  <a:lnTo>
                    <a:pt x="144696" y="1553102"/>
                  </a:lnTo>
                  <a:lnTo>
                    <a:pt x="177265" y="1581639"/>
                  </a:lnTo>
                  <a:lnTo>
                    <a:pt x="212001" y="1606373"/>
                  </a:lnTo>
                  <a:lnTo>
                    <a:pt x="248595" y="1627302"/>
                  </a:lnTo>
                  <a:lnTo>
                    <a:pt x="286738" y="1644427"/>
                  </a:lnTo>
                  <a:lnTo>
                    <a:pt x="326120" y="1657748"/>
                  </a:lnTo>
                  <a:lnTo>
                    <a:pt x="366433" y="1667263"/>
                  </a:lnTo>
                  <a:lnTo>
                    <a:pt x="407368" y="1672972"/>
                  </a:lnTo>
                  <a:lnTo>
                    <a:pt x="448615" y="1674876"/>
                  </a:lnTo>
                  <a:lnTo>
                    <a:pt x="489791" y="1672979"/>
                  </a:lnTo>
                  <a:lnTo>
                    <a:pt x="530667" y="1667289"/>
                  </a:lnTo>
                  <a:lnTo>
                    <a:pt x="570933" y="1657807"/>
                  </a:lnTo>
                  <a:lnTo>
                    <a:pt x="610284" y="1644531"/>
                  </a:lnTo>
                  <a:lnTo>
                    <a:pt x="648410" y="1627462"/>
                  </a:lnTo>
                  <a:lnTo>
                    <a:pt x="685004" y="1606600"/>
                  </a:lnTo>
                  <a:lnTo>
                    <a:pt x="719758" y="1581945"/>
                  </a:lnTo>
                  <a:lnTo>
                    <a:pt x="752365" y="1553497"/>
                  </a:lnTo>
                  <a:lnTo>
                    <a:pt x="782517" y="1521256"/>
                  </a:lnTo>
                  <a:lnTo>
                    <a:pt x="809907" y="1485222"/>
                  </a:lnTo>
                  <a:lnTo>
                    <a:pt x="834225" y="1445395"/>
                  </a:lnTo>
                  <a:lnTo>
                    <a:pt x="855165" y="1401775"/>
                  </a:lnTo>
                  <a:lnTo>
                    <a:pt x="872420" y="1354361"/>
                  </a:lnTo>
                  <a:lnTo>
                    <a:pt x="885680" y="1303155"/>
                  </a:lnTo>
                  <a:lnTo>
                    <a:pt x="894639" y="1248156"/>
                  </a:lnTo>
                  <a:lnTo>
                    <a:pt x="898159" y="1202598"/>
                  </a:lnTo>
                  <a:lnTo>
                    <a:pt x="897846" y="1157065"/>
                  </a:lnTo>
                  <a:lnTo>
                    <a:pt x="893389" y="1111674"/>
                  </a:lnTo>
                  <a:lnTo>
                    <a:pt x="884479" y="1066545"/>
                  </a:lnTo>
                  <a:lnTo>
                    <a:pt x="866445" y="1010665"/>
                  </a:lnTo>
                  <a:lnTo>
                    <a:pt x="841402" y="972248"/>
                  </a:lnTo>
                  <a:lnTo>
                    <a:pt x="803453" y="954786"/>
                  </a:lnTo>
                  <a:lnTo>
                    <a:pt x="802183" y="954786"/>
                  </a:lnTo>
                  <a:lnTo>
                    <a:pt x="790650" y="950620"/>
                  </a:lnTo>
                  <a:lnTo>
                    <a:pt x="781355" y="939276"/>
                  </a:lnTo>
                  <a:lnTo>
                    <a:pt x="775394" y="922478"/>
                  </a:lnTo>
                  <a:lnTo>
                    <a:pt x="773862" y="901954"/>
                  </a:lnTo>
                  <a:lnTo>
                    <a:pt x="775726" y="857409"/>
                  </a:lnTo>
                  <a:lnTo>
                    <a:pt x="776964" y="805868"/>
                  </a:lnTo>
                  <a:lnTo>
                    <a:pt x="777043" y="750169"/>
                  </a:lnTo>
                  <a:lnTo>
                    <a:pt x="775434" y="693150"/>
                  </a:lnTo>
                  <a:lnTo>
                    <a:pt x="771604" y="637648"/>
                  </a:lnTo>
                  <a:lnTo>
                    <a:pt x="765022" y="586503"/>
                  </a:lnTo>
                  <a:lnTo>
                    <a:pt x="755157" y="542553"/>
                  </a:lnTo>
                  <a:lnTo>
                    <a:pt x="716502" y="474892"/>
                  </a:lnTo>
                  <a:lnTo>
                    <a:pt x="687216" y="450437"/>
                  </a:lnTo>
                  <a:lnTo>
                    <a:pt x="630098" y="430530"/>
                  </a:lnTo>
                  <a:lnTo>
                    <a:pt x="626542" y="430530"/>
                  </a:lnTo>
                  <a:lnTo>
                    <a:pt x="623367" y="430783"/>
                  </a:lnTo>
                  <a:lnTo>
                    <a:pt x="613370" y="427356"/>
                  </a:lnTo>
                  <a:lnTo>
                    <a:pt x="605016" y="417941"/>
                  </a:lnTo>
                  <a:lnTo>
                    <a:pt x="599043" y="403834"/>
                  </a:lnTo>
                  <a:lnTo>
                    <a:pt x="596189" y="386333"/>
                  </a:lnTo>
                  <a:lnTo>
                    <a:pt x="593400" y="342981"/>
                  </a:lnTo>
                  <a:lnTo>
                    <a:pt x="588921" y="294019"/>
                  </a:lnTo>
                  <a:lnTo>
                    <a:pt x="582360" y="241967"/>
                  </a:lnTo>
                  <a:lnTo>
                    <a:pt x="573325" y="189345"/>
                  </a:lnTo>
                  <a:lnTo>
                    <a:pt x="561423" y="138671"/>
                  </a:lnTo>
                  <a:lnTo>
                    <a:pt x="546264" y="92465"/>
                  </a:lnTo>
                  <a:lnTo>
                    <a:pt x="527454" y="53245"/>
                  </a:lnTo>
                  <a:lnTo>
                    <a:pt x="477317" y="5842"/>
                  </a:lnTo>
                  <a:lnTo>
                    <a:pt x="467665" y="1269"/>
                  </a:lnTo>
                  <a:lnTo>
                    <a:pt x="459283" y="0"/>
                  </a:lnTo>
                  <a:close/>
                </a:path>
              </a:pathLst>
            </a:custGeom>
            <a:solidFill>
              <a:srgbClr val="87A4D9">
                <a:alpha val="72000"/>
              </a:srgbClr>
            </a:solidFill>
            <a:ln w="57150">
              <a:solidFill>
                <a:schemeClr val="bg1"/>
              </a:solidFill>
            </a:ln>
          </p:spPr>
          <p:txBody>
            <a:bodyPr wrap="square" lIns="0" tIns="0" rIns="0" bIns="0" rtlCol="0"/>
            <a:lstStyle/>
            <a:p>
              <a:endParaRPr dirty="0"/>
            </a:p>
          </p:txBody>
        </p:sp>
        <p:pic>
          <p:nvPicPr>
            <p:cNvPr id="80" name="Imagen 79"/>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898" l="6837" r="95204"/>
                      </a14:imgEffect>
                    </a14:imgLayer>
                  </a14:imgProps>
                </a:ext>
              </a:extLst>
            </a:blip>
            <a:srcRect t="12897" r="5265" b="1"/>
            <a:stretch/>
          </p:blipFill>
          <p:spPr>
            <a:xfrm>
              <a:off x="591403" y="2707989"/>
              <a:ext cx="3136535" cy="2883823"/>
            </a:xfrm>
            <a:prstGeom prst="rect">
              <a:avLst/>
            </a:prstGeom>
          </p:spPr>
        </p:pic>
      </p:grpSp>
      <p:graphicFrame>
        <p:nvGraphicFramePr>
          <p:cNvPr id="16" name="Table 18">
            <a:extLst>
              <a:ext uri="{FF2B5EF4-FFF2-40B4-BE49-F238E27FC236}">
                <a16:creationId xmlns:a16="http://schemas.microsoft.com/office/drawing/2014/main" id="{E02E1B20-36BB-4E58-A68D-E9C1FA92F667}"/>
              </a:ext>
            </a:extLst>
          </p:cNvPr>
          <p:cNvGraphicFramePr>
            <a:graphicFrameLocks noGrp="1"/>
          </p:cNvGraphicFramePr>
          <p:nvPr>
            <p:extLst>
              <p:ext uri="{D42A27DB-BD31-4B8C-83A1-F6EECF244321}">
                <p14:modId xmlns:p14="http://schemas.microsoft.com/office/powerpoint/2010/main" val="862335134"/>
              </p:ext>
            </p:extLst>
          </p:nvPr>
        </p:nvGraphicFramePr>
        <p:xfrm>
          <a:off x="4178936" y="2227018"/>
          <a:ext cx="5728468" cy="3176349"/>
        </p:xfrm>
        <a:graphic>
          <a:graphicData uri="http://schemas.openxmlformats.org/drawingml/2006/table">
            <a:tbl>
              <a:tblPr firstRow="1" bandRow="1"/>
              <a:tblGrid>
                <a:gridCol w="3766176">
                  <a:extLst>
                    <a:ext uri="{9D8B030D-6E8A-4147-A177-3AD203B41FA5}">
                      <a16:colId xmlns:a16="http://schemas.microsoft.com/office/drawing/2014/main" val="20000"/>
                    </a:ext>
                  </a:extLst>
                </a:gridCol>
                <a:gridCol w="1962292">
                  <a:extLst>
                    <a:ext uri="{9D8B030D-6E8A-4147-A177-3AD203B41FA5}">
                      <a16:colId xmlns:a16="http://schemas.microsoft.com/office/drawing/2014/main" val="1862325958"/>
                    </a:ext>
                  </a:extLst>
                </a:gridCol>
              </a:tblGrid>
              <a:tr h="462139">
                <a:tc>
                  <a:txBody>
                    <a:bodyPr/>
                    <a:lstStyle>
                      <a:lvl1pPr marL="0" algn="l" defTabSz="914400" rtl="0" eaLnBrk="1" latinLnBrk="0" hangingPunct="1">
                        <a:defRPr sz="1800" kern="1200">
                          <a:solidFill>
                            <a:schemeClr val="tx1"/>
                          </a:solidFill>
                          <a:latin typeface="Arial"/>
                          <a:ea typeface="Arial Unicode MS"/>
                          <a:cs typeface=""/>
                        </a:defRPr>
                      </a:lvl1pPr>
                      <a:lvl2pPr marL="457200" algn="l" defTabSz="914400" rtl="0" eaLnBrk="1" latinLnBrk="0" hangingPunct="1">
                        <a:defRPr sz="1800" kern="1200">
                          <a:solidFill>
                            <a:schemeClr val="tx1"/>
                          </a:solidFill>
                          <a:latin typeface="Arial"/>
                          <a:ea typeface="Arial Unicode MS"/>
                          <a:cs typeface=""/>
                        </a:defRPr>
                      </a:lvl2pPr>
                      <a:lvl3pPr marL="914400" algn="l" defTabSz="914400" rtl="0" eaLnBrk="1" latinLnBrk="0" hangingPunct="1">
                        <a:defRPr sz="1800" kern="1200">
                          <a:solidFill>
                            <a:schemeClr val="tx1"/>
                          </a:solidFill>
                          <a:latin typeface="Arial"/>
                          <a:ea typeface="Arial Unicode MS"/>
                          <a:cs typeface=""/>
                        </a:defRPr>
                      </a:lvl3pPr>
                      <a:lvl4pPr marL="1371600" algn="l" defTabSz="914400" rtl="0" eaLnBrk="1" latinLnBrk="0" hangingPunct="1">
                        <a:defRPr sz="1800" kern="1200">
                          <a:solidFill>
                            <a:schemeClr val="tx1"/>
                          </a:solidFill>
                          <a:latin typeface="Arial"/>
                          <a:ea typeface="Arial Unicode MS"/>
                          <a:cs typeface=""/>
                        </a:defRPr>
                      </a:lvl4pPr>
                      <a:lvl5pPr marL="1828800" algn="l" defTabSz="914400" rtl="0" eaLnBrk="1" latinLnBrk="0" hangingPunct="1">
                        <a:defRPr sz="1800" kern="1200">
                          <a:solidFill>
                            <a:schemeClr val="tx1"/>
                          </a:solidFill>
                          <a:latin typeface="Arial"/>
                          <a:ea typeface="Arial Unicode MS"/>
                          <a:cs typeface=""/>
                        </a:defRPr>
                      </a:lvl5pPr>
                      <a:lvl6pPr marL="2286000" algn="l" defTabSz="914400" rtl="0" eaLnBrk="1" latinLnBrk="0" hangingPunct="1">
                        <a:defRPr sz="1800" kern="1200">
                          <a:solidFill>
                            <a:schemeClr val="tx1"/>
                          </a:solidFill>
                          <a:latin typeface="Arial"/>
                          <a:ea typeface="Arial Unicode MS"/>
                          <a:cs typeface=""/>
                        </a:defRPr>
                      </a:lvl6pPr>
                      <a:lvl7pPr marL="2743200" algn="l" defTabSz="914400" rtl="0" eaLnBrk="1" latinLnBrk="0" hangingPunct="1">
                        <a:defRPr sz="1800" kern="1200">
                          <a:solidFill>
                            <a:schemeClr val="tx1"/>
                          </a:solidFill>
                          <a:latin typeface="Arial"/>
                          <a:ea typeface="Arial Unicode MS"/>
                          <a:cs typeface=""/>
                        </a:defRPr>
                      </a:lvl7pPr>
                      <a:lvl8pPr marL="3200400" algn="l" defTabSz="914400" rtl="0" eaLnBrk="1" latinLnBrk="0" hangingPunct="1">
                        <a:defRPr sz="1800" kern="1200">
                          <a:solidFill>
                            <a:schemeClr val="tx1"/>
                          </a:solidFill>
                          <a:latin typeface="Arial"/>
                          <a:ea typeface="Arial Unicode MS"/>
                          <a:cs typeface=""/>
                        </a:defRPr>
                      </a:lvl8pPr>
                      <a:lvl9pPr marL="3657600" algn="l" defTabSz="914400" rtl="0" eaLnBrk="1" latinLnBrk="0" hangingPunct="1">
                        <a:defRPr sz="1800" kern="1200">
                          <a:solidFill>
                            <a:schemeClr val="tx1"/>
                          </a:solidFill>
                          <a:latin typeface="Arial"/>
                          <a:ea typeface="Arial Unicode MS"/>
                          <a:cs typeface=""/>
                        </a:defRPr>
                      </a:lvl9p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bg1"/>
                          </a:solidFill>
                          <a:latin typeface="+mn-lt"/>
                          <a:cs typeface="Arial" pitchFamily="34" charset="0"/>
                        </a:rPr>
                        <a:t>EN QUE SE GASTA?</a:t>
                      </a:r>
                      <a:endParaRPr lang="ko-KR" altLang="en-US" sz="1200" b="1" dirty="0">
                        <a:solidFill>
                          <a:schemeClr val="bg1"/>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7A4D9"/>
                    </a:solidFill>
                  </a:tcPr>
                </a:tc>
                <a:tc>
                  <a:txBody>
                    <a:bodyPr/>
                    <a:lstStyle/>
                    <a:p>
                      <a:pPr algn="ctr"/>
                      <a:r>
                        <a:rPr lang="en-US" altLang="ko-KR" sz="1200" b="1" dirty="0">
                          <a:solidFill>
                            <a:schemeClr val="bg1"/>
                          </a:solidFill>
                          <a:latin typeface="+mn-lt"/>
                          <a:cs typeface="Arial" pitchFamily="34" charset="0"/>
                        </a:rPr>
                        <a:t>SUBTOTAL</a:t>
                      </a:r>
                      <a:endParaRPr lang="ko-KR" altLang="en-US" sz="1200" b="1" dirty="0">
                        <a:solidFill>
                          <a:schemeClr val="bg1"/>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7A4D9"/>
                    </a:solidFill>
                  </a:tcPr>
                </a:tc>
                <a:extLst>
                  <a:ext uri="{0D108BD9-81ED-4DB2-BD59-A6C34878D82A}">
                    <a16:rowId xmlns:a16="http://schemas.microsoft.com/office/drawing/2014/main" val="10000"/>
                  </a:ext>
                </a:extLst>
              </a:tr>
              <a:tr h="311992">
                <a:tc gridSpan="2">
                  <a:txBody>
                    <a:bodyPr/>
                    <a:lstStyle>
                      <a:lvl1pPr marL="0" algn="l" defTabSz="914400" rtl="0" eaLnBrk="1" latinLnBrk="0" hangingPunct="1">
                        <a:defRPr sz="1800" kern="1200">
                          <a:solidFill>
                            <a:schemeClr val="tx1"/>
                          </a:solidFill>
                          <a:latin typeface="Arial"/>
                          <a:ea typeface="Arial Unicode MS"/>
                          <a:cs typeface=""/>
                        </a:defRPr>
                      </a:lvl1pPr>
                      <a:lvl2pPr marL="457200" algn="l" defTabSz="914400" rtl="0" eaLnBrk="1" latinLnBrk="0" hangingPunct="1">
                        <a:defRPr sz="1800" kern="1200">
                          <a:solidFill>
                            <a:schemeClr val="tx1"/>
                          </a:solidFill>
                          <a:latin typeface="Arial"/>
                          <a:ea typeface="Arial Unicode MS"/>
                          <a:cs typeface=""/>
                        </a:defRPr>
                      </a:lvl2pPr>
                      <a:lvl3pPr marL="914400" algn="l" defTabSz="914400" rtl="0" eaLnBrk="1" latinLnBrk="0" hangingPunct="1">
                        <a:defRPr sz="1800" kern="1200">
                          <a:solidFill>
                            <a:schemeClr val="tx1"/>
                          </a:solidFill>
                          <a:latin typeface="Arial"/>
                          <a:ea typeface="Arial Unicode MS"/>
                          <a:cs typeface=""/>
                        </a:defRPr>
                      </a:lvl3pPr>
                      <a:lvl4pPr marL="1371600" algn="l" defTabSz="914400" rtl="0" eaLnBrk="1" latinLnBrk="0" hangingPunct="1">
                        <a:defRPr sz="1800" kern="1200">
                          <a:solidFill>
                            <a:schemeClr val="tx1"/>
                          </a:solidFill>
                          <a:latin typeface="Arial"/>
                          <a:ea typeface="Arial Unicode MS"/>
                          <a:cs typeface=""/>
                        </a:defRPr>
                      </a:lvl4pPr>
                      <a:lvl5pPr marL="1828800" algn="l" defTabSz="914400" rtl="0" eaLnBrk="1" latinLnBrk="0" hangingPunct="1">
                        <a:defRPr sz="1800" kern="1200">
                          <a:solidFill>
                            <a:schemeClr val="tx1"/>
                          </a:solidFill>
                          <a:latin typeface="Arial"/>
                          <a:ea typeface="Arial Unicode MS"/>
                          <a:cs typeface=""/>
                        </a:defRPr>
                      </a:lvl5pPr>
                      <a:lvl6pPr marL="2286000" algn="l" defTabSz="914400" rtl="0" eaLnBrk="1" latinLnBrk="0" hangingPunct="1">
                        <a:defRPr sz="1800" kern="1200">
                          <a:solidFill>
                            <a:schemeClr val="tx1"/>
                          </a:solidFill>
                          <a:latin typeface="Arial"/>
                          <a:ea typeface="Arial Unicode MS"/>
                          <a:cs typeface=""/>
                        </a:defRPr>
                      </a:lvl6pPr>
                      <a:lvl7pPr marL="2743200" algn="l" defTabSz="914400" rtl="0" eaLnBrk="1" latinLnBrk="0" hangingPunct="1">
                        <a:defRPr sz="1800" kern="1200">
                          <a:solidFill>
                            <a:schemeClr val="tx1"/>
                          </a:solidFill>
                          <a:latin typeface="Arial"/>
                          <a:ea typeface="Arial Unicode MS"/>
                          <a:cs typeface=""/>
                        </a:defRPr>
                      </a:lvl7pPr>
                      <a:lvl8pPr marL="3200400" algn="l" defTabSz="914400" rtl="0" eaLnBrk="1" latinLnBrk="0" hangingPunct="1">
                        <a:defRPr sz="1800" kern="1200">
                          <a:solidFill>
                            <a:schemeClr val="tx1"/>
                          </a:solidFill>
                          <a:latin typeface="Arial"/>
                          <a:ea typeface="Arial Unicode MS"/>
                          <a:cs typeface=""/>
                        </a:defRPr>
                      </a:lvl8pPr>
                      <a:lvl9pPr marL="3657600" algn="l" defTabSz="914400" rtl="0" eaLnBrk="1" latinLnBrk="0" hangingPunct="1">
                        <a:defRPr sz="1800" kern="1200">
                          <a:solidFill>
                            <a:schemeClr val="tx1"/>
                          </a:solidFill>
                          <a:latin typeface="Arial"/>
                          <a:ea typeface="Arial Unicode MS"/>
                          <a:cs typeface=""/>
                        </a:defRPr>
                      </a:lvl9pPr>
                    </a:lstStyle>
                    <a:p>
                      <a:pPr algn="ctr"/>
                      <a:r>
                        <a:rPr lang="es-ES" altLang="ko-KR" sz="900" b="1" dirty="0">
                          <a:solidFill>
                            <a:sysClr val="windowText" lastClr="000000"/>
                          </a:solidFill>
                          <a:latin typeface="+mn-lt"/>
                          <a:cs typeface="Arial" pitchFamily="34" charset="0"/>
                        </a:rPr>
                        <a:t>OBJETO</a:t>
                      </a:r>
                      <a:r>
                        <a:rPr lang="es-ES" altLang="ko-KR" sz="900" b="1" baseline="0" dirty="0">
                          <a:solidFill>
                            <a:sysClr val="windowText" lastClr="000000"/>
                          </a:solidFill>
                          <a:latin typeface="+mn-lt"/>
                          <a:cs typeface="Arial" pitchFamily="34" charset="0"/>
                        </a:rPr>
                        <a:t> DEL GASTO</a:t>
                      </a:r>
                      <a:endParaRPr lang="ko-KR" altLang="en-US" sz="900" b="1"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FAF"/>
                    </a:solidFill>
                  </a:tcPr>
                </a:tc>
                <a:tc hMerge="1">
                  <a:txBody>
                    <a:bodyPr/>
                    <a:lstStyle/>
                    <a:p>
                      <a:endParaRPr lang="es-MX"/>
                    </a:p>
                  </a:txBody>
                  <a:tcPr/>
                </a:tc>
                <a:extLst>
                  <a:ext uri="{0D108BD9-81ED-4DB2-BD59-A6C34878D82A}">
                    <a16:rowId xmlns:a16="http://schemas.microsoft.com/office/drawing/2014/main" val="10001"/>
                  </a:ext>
                </a:extLst>
              </a:tr>
              <a:tr h="281211">
                <a:tc>
                  <a:txBody>
                    <a:bodyPr/>
                    <a:lstStyle>
                      <a:lvl1pPr marL="0" algn="l" defTabSz="914400" rtl="0" eaLnBrk="1" latinLnBrk="0" hangingPunct="1">
                        <a:defRPr sz="1800" kern="1200">
                          <a:solidFill>
                            <a:schemeClr val="tx1"/>
                          </a:solidFill>
                          <a:latin typeface="Arial"/>
                          <a:ea typeface="Arial Unicode MS"/>
                          <a:cs typeface=""/>
                        </a:defRPr>
                      </a:lvl1pPr>
                      <a:lvl2pPr marL="457200" algn="l" defTabSz="914400" rtl="0" eaLnBrk="1" latinLnBrk="0" hangingPunct="1">
                        <a:defRPr sz="1800" kern="1200">
                          <a:solidFill>
                            <a:schemeClr val="tx1"/>
                          </a:solidFill>
                          <a:latin typeface="Arial"/>
                          <a:ea typeface="Arial Unicode MS"/>
                          <a:cs typeface=""/>
                        </a:defRPr>
                      </a:lvl2pPr>
                      <a:lvl3pPr marL="914400" algn="l" defTabSz="914400" rtl="0" eaLnBrk="1" latinLnBrk="0" hangingPunct="1">
                        <a:defRPr sz="1800" kern="1200">
                          <a:solidFill>
                            <a:schemeClr val="tx1"/>
                          </a:solidFill>
                          <a:latin typeface="Arial"/>
                          <a:ea typeface="Arial Unicode MS"/>
                          <a:cs typeface=""/>
                        </a:defRPr>
                      </a:lvl3pPr>
                      <a:lvl4pPr marL="1371600" algn="l" defTabSz="914400" rtl="0" eaLnBrk="1" latinLnBrk="0" hangingPunct="1">
                        <a:defRPr sz="1800" kern="1200">
                          <a:solidFill>
                            <a:schemeClr val="tx1"/>
                          </a:solidFill>
                          <a:latin typeface="Arial"/>
                          <a:ea typeface="Arial Unicode MS"/>
                          <a:cs typeface=""/>
                        </a:defRPr>
                      </a:lvl4pPr>
                      <a:lvl5pPr marL="1828800" algn="l" defTabSz="914400" rtl="0" eaLnBrk="1" latinLnBrk="0" hangingPunct="1">
                        <a:defRPr sz="1800" kern="1200">
                          <a:solidFill>
                            <a:schemeClr val="tx1"/>
                          </a:solidFill>
                          <a:latin typeface="Arial"/>
                          <a:ea typeface="Arial Unicode MS"/>
                          <a:cs typeface=""/>
                        </a:defRPr>
                      </a:lvl5pPr>
                      <a:lvl6pPr marL="2286000" algn="l" defTabSz="914400" rtl="0" eaLnBrk="1" latinLnBrk="0" hangingPunct="1">
                        <a:defRPr sz="1800" kern="1200">
                          <a:solidFill>
                            <a:schemeClr val="tx1"/>
                          </a:solidFill>
                          <a:latin typeface="Arial"/>
                          <a:ea typeface="Arial Unicode MS"/>
                          <a:cs typeface=""/>
                        </a:defRPr>
                      </a:lvl6pPr>
                      <a:lvl7pPr marL="2743200" algn="l" defTabSz="914400" rtl="0" eaLnBrk="1" latinLnBrk="0" hangingPunct="1">
                        <a:defRPr sz="1800" kern="1200">
                          <a:solidFill>
                            <a:schemeClr val="tx1"/>
                          </a:solidFill>
                          <a:latin typeface="Arial"/>
                          <a:ea typeface="Arial Unicode MS"/>
                          <a:cs typeface=""/>
                        </a:defRPr>
                      </a:lvl7pPr>
                      <a:lvl8pPr marL="3200400" algn="l" defTabSz="914400" rtl="0" eaLnBrk="1" latinLnBrk="0" hangingPunct="1">
                        <a:defRPr sz="1800" kern="1200">
                          <a:solidFill>
                            <a:schemeClr val="tx1"/>
                          </a:solidFill>
                          <a:latin typeface="Arial"/>
                          <a:ea typeface="Arial Unicode MS"/>
                          <a:cs typeface=""/>
                        </a:defRPr>
                      </a:lvl8pPr>
                      <a:lvl9pPr marL="3657600" algn="l" defTabSz="914400" rtl="0" eaLnBrk="1" latinLnBrk="0" hangingPunct="1">
                        <a:defRPr sz="1800" kern="1200">
                          <a:solidFill>
                            <a:schemeClr val="tx1"/>
                          </a:solidFill>
                          <a:latin typeface="Arial"/>
                          <a:ea typeface="Arial Unicode MS"/>
                          <a:cs typeface=""/>
                        </a:defRPr>
                      </a:lvl9p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900" b="0" dirty="0">
                          <a:solidFill>
                            <a:sysClr val="windowText" lastClr="000000"/>
                          </a:solidFill>
                          <a:latin typeface="+mn-lt"/>
                          <a:cs typeface="Arial" pitchFamily="34" charset="0"/>
                        </a:rPr>
                        <a:t>Servicios</a:t>
                      </a:r>
                      <a:r>
                        <a:rPr lang="es-ES" altLang="ko-KR" sz="900" b="0" baseline="0" dirty="0">
                          <a:solidFill>
                            <a:sysClr val="windowText" lastClr="000000"/>
                          </a:solidFill>
                          <a:latin typeface="+mn-lt"/>
                          <a:cs typeface="Arial" pitchFamily="34" charset="0"/>
                        </a:rPr>
                        <a:t> Personales</a:t>
                      </a:r>
                      <a:endParaRPr lang="ko-KR" altLang="en-US" sz="900" b="0"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900" b="0" kern="1200" dirty="0">
                          <a:solidFill>
                            <a:sysClr val="windowText" lastClr="000000"/>
                          </a:solidFill>
                          <a:latin typeface="+mn-lt"/>
                          <a:ea typeface="Arial Unicode MS"/>
                          <a:cs typeface="Arial" pitchFamily="34" charset="0"/>
                        </a:rPr>
                        <a:t>$657,036,458.00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81211">
                <a:tc>
                  <a:txBody>
                    <a:bodyPr/>
                    <a:lstStyle>
                      <a:lvl1pPr marL="0" algn="l" defTabSz="914400" rtl="0" eaLnBrk="1" latinLnBrk="0" hangingPunct="1">
                        <a:defRPr sz="1800" kern="1200">
                          <a:solidFill>
                            <a:schemeClr val="tx1"/>
                          </a:solidFill>
                          <a:latin typeface="Arial"/>
                          <a:ea typeface="Arial Unicode MS"/>
                          <a:cs typeface=""/>
                        </a:defRPr>
                      </a:lvl1pPr>
                      <a:lvl2pPr marL="457200" algn="l" defTabSz="914400" rtl="0" eaLnBrk="1" latinLnBrk="0" hangingPunct="1">
                        <a:defRPr sz="1800" kern="1200">
                          <a:solidFill>
                            <a:schemeClr val="tx1"/>
                          </a:solidFill>
                          <a:latin typeface="Arial"/>
                          <a:ea typeface="Arial Unicode MS"/>
                          <a:cs typeface=""/>
                        </a:defRPr>
                      </a:lvl2pPr>
                      <a:lvl3pPr marL="914400" algn="l" defTabSz="914400" rtl="0" eaLnBrk="1" latinLnBrk="0" hangingPunct="1">
                        <a:defRPr sz="1800" kern="1200">
                          <a:solidFill>
                            <a:schemeClr val="tx1"/>
                          </a:solidFill>
                          <a:latin typeface="Arial"/>
                          <a:ea typeface="Arial Unicode MS"/>
                          <a:cs typeface=""/>
                        </a:defRPr>
                      </a:lvl3pPr>
                      <a:lvl4pPr marL="1371600" algn="l" defTabSz="914400" rtl="0" eaLnBrk="1" latinLnBrk="0" hangingPunct="1">
                        <a:defRPr sz="1800" kern="1200">
                          <a:solidFill>
                            <a:schemeClr val="tx1"/>
                          </a:solidFill>
                          <a:latin typeface="Arial"/>
                          <a:ea typeface="Arial Unicode MS"/>
                          <a:cs typeface=""/>
                        </a:defRPr>
                      </a:lvl4pPr>
                      <a:lvl5pPr marL="1828800" algn="l" defTabSz="914400" rtl="0" eaLnBrk="1" latinLnBrk="0" hangingPunct="1">
                        <a:defRPr sz="1800" kern="1200">
                          <a:solidFill>
                            <a:schemeClr val="tx1"/>
                          </a:solidFill>
                          <a:latin typeface="Arial"/>
                          <a:ea typeface="Arial Unicode MS"/>
                          <a:cs typeface=""/>
                        </a:defRPr>
                      </a:lvl5pPr>
                      <a:lvl6pPr marL="2286000" algn="l" defTabSz="914400" rtl="0" eaLnBrk="1" latinLnBrk="0" hangingPunct="1">
                        <a:defRPr sz="1800" kern="1200">
                          <a:solidFill>
                            <a:schemeClr val="tx1"/>
                          </a:solidFill>
                          <a:latin typeface="Arial"/>
                          <a:ea typeface="Arial Unicode MS"/>
                          <a:cs typeface=""/>
                        </a:defRPr>
                      </a:lvl6pPr>
                      <a:lvl7pPr marL="2743200" algn="l" defTabSz="914400" rtl="0" eaLnBrk="1" latinLnBrk="0" hangingPunct="1">
                        <a:defRPr sz="1800" kern="1200">
                          <a:solidFill>
                            <a:schemeClr val="tx1"/>
                          </a:solidFill>
                          <a:latin typeface="Arial"/>
                          <a:ea typeface="Arial Unicode MS"/>
                          <a:cs typeface=""/>
                        </a:defRPr>
                      </a:lvl7pPr>
                      <a:lvl8pPr marL="3200400" algn="l" defTabSz="914400" rtl="0" eaLnBrk="1" latinLnBrk="0" hangingPunct="1">
                        <a:defRPr sz="1800" kern="1200">
                          <a:solidFill>
                            <a:schemeClr val="tx1"/>
                          </a:solidFill>
                          <a:latin typeface="Arial"/>
                          <a:ea typeface="Arial Unicode MS"/>
                          <a:cs typeface=""/>
                        </a:defRPr>
                      </a:lvl8pPr>
                      <a:lvl9pPr marL="3657600" algn="l" defTabSz="914400" rtl="0" eaLnBrk="1" latinLnBrk="0" hangingPunct="1">
                        <a:defRPr sz="1800" kern="1200">
                          <a:solidFill>
                            <a:schemeClr val="tx1"/>
                          </a:solidFill>
                          <a:latin typeface="Arial"/>
                          <a:ea typeface="Arial Unicode MS"/>
                          <a:cs typeface=""/>
                        </a:defRPr>
                      </a:lvl9pPr>
                    </a:lstStyle>
                    <a:p>
                      <a:pPr algn="ctr"/>
                      <a:r>
                        <a:rPr lang="es-ES" altLang="ko-KR" sz="900" b="0" dirty="0">
                          <a:solidFill>
                            <a:sysClr val="windowText" lastClr="000000"/>
                          </a:solidFill>
                          <a:latin typeface="+mn-lt"/>
                          <a:cs typeface="Arial" pitchFamily="34" charset="0"/>
                        </a:rPr>
                        <a:t>Materiales</a:t>
                      </a:r>
                      <a:r>
                        <a:rPr lang="es-ES" altLang="ko-KR" sz="900" b="0" baseline="0" dirty="0">
                          <a:solidFill>
                            <a:sysClr val="windowText" lastClr="000000"/>
                          </a:solidFill>
                          <a:latin typeface="+mn-lt"/>
                          <a:cs typeface="Arial" pitchFamily="34" charset="0"/>
                        </a:rPr>
                        <a:t> y Suministros </a:t>
                      </a:r>
                      <a:endParaRPr lang="ko-KR" altLang="en-US" sz="900" b="0"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900" b="0" kern="1200" dirty="0">
                          <a:solidFill>
                            <a:sysClr val="windowText" lastClr="000000"/>
                          </a:solidFill>
                          <a:latin typeface="+mn-lt"/>
                          <a:ea typeface="Arial Unicode MS"/>
                          <a:cs typeface="Arial" pitchFamily="34" charset="0"/>
                        </a:rPr>
                        <a:t>$113,210,049.00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8121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900" b="0" dirty="0">
                          <a:solidFill>
                            <a:sysClr val="windowText" lastClr="000000"/>
                          </a:solidFill>
                          <a:latin typeface="+mn-lt"/>
                          <a:cs typeface="Arial" pitchFamily="34" charset="0"/>
                        </a:rPr>
                        <a:t>Servicios Generales</a:t>
                      </a:r>
                      <a:endParaRPr lang="ko-KR" altLang="en-US" sz="900" b="0"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900" b="0" kern="1200" dirty="0">
                          <a:solidFill>
                            <a:sysClr val="windowText" lastClr="000000"/>
                          </a:solidFill>
                          <a:latin typeface="+mn-lt"/>
                          <a:ea typeface="Arial Unicode MS"/>
                          <a:cs typeface="Arial" pitchFamily="34" charset="0"/>
                        </a:rPr>
                        <a:t>$634,319,056.00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75150776"/>
                  </a:ext>
                </a:extLst>
              </a:tr>
              <a:tr h="28121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sz="900" b="0" kern="1200" dirty="0">
                          <a:solidFill>
                            <a:schemeClr val="tx1"/>
                          </a:solidFill>
                          <a:effectLst/>
                          <a:latin typeface="+mn-lt"/>
                          <a:ea typeface="+mn-ea"/>
                          <a:cs typeface="+mn-cs"/>
                        </a:rPr>
                        <a:t>Transferencias, Asignaciones, Subsidios y Otras Ayudas</a:t>
                      </a:r>
                      <a:endParaRPr lang="es-MX" sz="900" b="0" kern="1200" dirty="0">
                        <a:solidFill>
                          <a:schemeClr val="tx1"/>
                        </a:solidFill>
                        <a:effectLst/>
                        <a:latin typeface="+mn-lt"/>
                        <a:ea typeface="+mn-ea"/>
                        <a:cs typeface="+mn-cs"/>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900" b="0" kern="1200" dirty="0">
                          <a:solidFill>
                            <a:sysClr val="windowText" lastClr="000000"/>
                          </a:solidFill>
                          <a:latin typeface="+mn-lt"/>
                          <a:ea typeface="Arial Unicode MS"/>
                          <a:cs typeface="Arial" pitchFamily="34" charset="0"/>
                        </a:rPr>
                        <a:t>$127,439,500.00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48931436"/>
                  </a:ext>
                </a:extLst>
              </a:tr>
              <a:tr h="30250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sz="900" b="0" kern="1200" dirty="0">
                          <a:solidFill>
                            <a:schemeClr val="tx1"/>
                          </a:solidFill>
                          <a:effectLst/>
                          <a:latin typeface="+mn-lt"/>
                          <a:ea typeface="+mn-ea"/>
                          <a:cs typeface="+mn-cs"/>
                        </a:rPr>
                        <a:t> Bienes Muebles, Inmuebles e Intangibles</a:t>
                      </a:r>
                      <a:endParaRPr lang="es-MX" sz="900" b="0" kern="1200" dirty="0">
                        <a:solidFill>
                          <a:schemeClr val="tx1"/>
                        </a:solidFill>
                        <a:effectLst/>
                        <a:latin typeface="+mn-lt"/>
                        <a:ea typeface="+mn-ea"/>
                        <a:cs typeface="+mn-cs"/>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900" b="0" kern="1200" dirty="0">
                          <a:solidFill>
                            <a:sysClr val="windowText" lastClr="000000"/>
                          </a:solidFill>
                          <a:latin typeface="+mn-lt"/>
                          <a:ea typeface="Arial Unicode MS"/>
                          <a:cs typeface="Arial" pitchFamily="34" charset="0"/>
                        </a:rPr>
                        <a:t>$19,676,330.00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79063119"/>
                  </a:ext>
                </a:extLst>
              </a:tr>
              <a:tr h="281211">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sz="900" b="0" kern="1200" dirty="0">
                          <a:solidFill>
                            <a:schemeClr val="tx1"/>
                          </a:solidFill>
                          <a:effectLst/>
                          <a:latin typeface="+mn-lt"/>
                          <a:ea typeface="+mn-ea"/>
                          <a:cs typeface="+mn-cs"/>
                        </a:rPr>
                        <a:t>Inversión Pública</a:t>
                      </a:r>
                      <a:endParaRPr lang="es-MX" sz="900" b="0" kern="1200" dirty="0">
                        <a:solidFill>
                          <a:schemeClr val="tx1"/>
                        </a:solidFill>
                        <a:effectLst/>
                        <a:latin typeface="+mn-lt"/>
                        <a:ea typeface="+mn-ea"/>
                        <a:cs typeface="+mn-cs"/>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900" b="0" kern="1200" dirty="0">
                          <a:solidFill>
                            <a:sysClr val="windowText" lastClr="000000"/>
                          </a:solidFill>
                          <a:latin typeface="+mn-lt"/>
                          <a:ea typeface="Arial Unicode MS"/>
                          <a:cs typeface="Arial" pitchFamily="34" charset="0"/>
                        </a:rPr>
                        <a:t>$291,773,513.00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62525732"/>
                  </a:ext>
                </a:extLst>
              </a:tr>
              <a:tr h="281211">
                <a:tc>
                  <a:txBody>
                    <a:bodyPr/>
                    <a:lstStyle/>
                    <a:p>
                      <a:pPr marL="0" algn="ctr">
                        <a:spcAft>
                          <a:spcPts val="0"/>
                        </a:spcAft>
                      </a:pPr>
                      <a:r>
                        <a:rPr lang="es-MX" sz="900" b="0" kern="1200" dirty="0">
                          <a:solidFill>
                            <a:schemeClr val="tx1"/>
                          </a:solidFill>
                          <a:effectLst/>
                          <a:latin typeface="+mn-lt"/>
                          <a:ea typeface="+mn-ea"/>
                          <a:cs typeface="+mn-cs"/>
                        </a:rPr>
                        <a:t>Deuda Pública</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900" b="0" kern="1200" dirty="0">
                          <a:solidFill>
                            <a:sysClr val="windowText" lastClr="000000"/>
                          </a:solidFill>
                          <a:latin typeface="+mn-lt"/>
                          <a:ea typeface="Arial Unicode MS"/>
                          <a:cs typeface="Arial" pitchFamily="34" charset="0"/>
                        </a:rPr>
                        <a:t>$15,000,000.00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76552463"/>
                  </a:ext>
                </a:extLst>
              </a:tr>
              <a:tr h="41244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1200" b="1" kern="1200" dirty="0">
                          <a:solidFill>
                            <a:schemeClr val="bg1"/>
                          </a:solidFill>
                          <a:latin typeface="+mn-lt"/>
                          <a:ea typeface="Arial Unicode MS"/>
                          <a:cs typeface="Arial" pitchFamily="34" charset="0"/>
                        </a:rPr>
                        <a:t>TOTAL</a:t>
                      </a:r>
                      <a:r>
                        <a:rPr lang="es-ES" altLang="ko-KR" sz="1200" b="1" kern="1200" baseline="0" dirty="0">
                          <a:solidFill>
                            <a:schemeClr val="bg1"/>
                          </a:solidFill>
                          <a:latin typeface="+mn-lt"/>
                          <a:ea typeface="Arial Unicode MS"/>
                          <a:cs typeface="Arial" pitchFamily="34" charset="0"/>
                        </a:rPr>
                        <a:t> GENERAL</a:t>
                      </a:r>
                      <a:endParaRPr lang="ko-KR" altLang="en-US" sz="1200" b="1" kern="1200" dirty="0">
                        <a:solidFill>
                          <a:schemeClr val="bg1"/>
                        </a:solidFill>
                        <a:latin typeface="+mn-lt"/>
                        <a:ea typeface="Arial Unicode MS"/>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7A4D9"/>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MX" sz="1200" b="1" kern="1200" dirty="0">
                          <a:solidFill>
                            <a:schemeClr val="bg1"/>
                          </a:solidFill>
                          <a:latin typeface="+mn-lt"/>
                          <a:ea typeface="Arial Unicode MS"/>
                          <a:cs typeface="Arial" pitchFamily="34" charset="0"/>
                        </a:rPr>
                        <a:t>$1,858,454,906.00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7A4D9"/>
                    </a:solidFill>
                  </a:tcPr>
                </a:tc>
                <a:extLst>
                  <a:ext uri="{0D108BD9-81ED-4DB2-BD59-A6C34878D82A}">
                    <a16:rowId xmlns:a16="http://schemas.microsoft.com/office/drawing/2014/main" val="183576325"/>
                  </a:ext>
                </a:extLst>
              </a:tr>
            </a:tbl>
          </a:graphicData>
        </a:graphic>
      </p:graphicFrame>
    </p:spTree>
    <p:extLst>
      <p:ext uri="{BB962C8B-B14F-4D97-AF65-F5344CB8AC3E}">
        <p14:creationId xmlns:p14="http://schemas.microsoft.com/office/powerpoint/2010/main" val="683308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4"/>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4"/>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15</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grpSp>
      <p:sp>
        <p:nvSpPr>
          <p:cNvPr id="11" name="Título 1"/>
          <p:cNvSpPr txBox="1">
            <a:spLocks/>
          </p:cNvSpPr>
          <p:nvPr/>
        </p:nvSpPr>
        <p:spPr>
          <a:xfrm>
            <a:off x="1504317" y="1904207"/>
            <a:ext cx="8540218" cy="861774"/>
          </a:xfrm>
          <a:prstGeom prst="rect">
            <a:avLst/>
          </a:prstGeom>
        </p:spPr>
        <p:txBody>
          <a:bodyPr wrap="square" lIns="0" tIns="0" rIns="0" bIns="0">
            <a:spAutoFit/>
          </a:bodyPr>
          <a:lstStyle>
            <a:lvl1pPr>
              <a:defRPr sz="2800" b="0" i="0">
                <a:solidFill>
                  <a:schemeClr val="bg1"/>
                </a:solidFill>
                <a:latin typeface="Bahnschrift"/>
                <a:ea typeface="+mj-ea"/>
                <a:cs typeface="Bahnschrift"/>
              </a:defRPr>
            </a:lvl1pPr>
          </a:lstStyle>
          <a:p>
            <a:pPr algn="just">
              <a:defRPr/>
            </a:pPr>
            <a:r>
              <a:rPr lang="es-ES" sz="1400" b="1" kern="0" dirty="0">
                <a:solidFill>
                  <a:schemeClr val="tx2"/>
                </a:solidFill>
                <a:latin typeface="Arial Rounded MT Bold" panose="020F0704030504030204" pitchFamily="34" charset="0"/>
              </a:rPr>
              <a:t> </a:t>
            </a:r>
            <a:r>
              <a:rPr lang="es-ES" sz="1400" spc="-5" dirty="0">
                <a:solidFill>
                  <a:schemeClr val="tx2"/>
                </a:solidFill>
                <a:latin typeface="Arial Rounded MT Bold" panose="020F0704030504030204" pitchFamily="34" charset="0"/>
                <a:ea typeface="+mn-ea"/>
              </a:rPr>
              <a:t>La clasificación Económica de las transacciones de los entes públicos permite ordenar el gasto de acuerdo con su naturaleza económica, el gasto corriente representa lo necesario para la operación del municipio para funcionar y prestar los servicios públicos a su cargo; el gasto de capital está relacionado principalmente con la obra e infraestructura pública.</a:t>
            </a:r>
          </a:p>
        </p:txBody>
      </p:sp>
      <p:grpSp>
        <p:nvGrpSpPr>
          <p:cNvPr id="38" name="Grupo 37"/>
          <p:cNvGrpSpPr/>
          <p:nvPr/>
        </p:nvGrpSpPr>
        <p:grpSpPr>
          <a:xfrm>
            <a:off x="1317872" y="519220"/>
            <a:ext cx="4568756" cy="1162147"/>
            <a:chOff x="966776" y="69569"/>
            <a:chExt cx="4568756" cy="1162147"/>
          </a:xfrm>
        </p:grpSpPr>
        <p:sp>
          <p:nvSpPr>
            <p:cNvPr id="39" name="Google Shape;931;p56"/>
            <p:cNvSpPr/>
            <p:nvPr/>
          </p:nvSpPr>
          <p:spPr>
            <a:xfrm rot="16681812">
              <a:off x="2672379" y="-1631437"/>
              <a:ext cx="1162147" cy="4564159"/>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 sz="1800" b="1" i="0" u="none" strike="noStrike" kern="1200" cap="none" spc="-5" normalizeH="0" baseline="0" noProof="0" dirty="0">
                <a:ln>
                  <a:noFill/>
                </a:ln>
                <a:solidFill>
                  <a:srgbClr val="44546A"/>
                </a:solidFill>
                <a:effectLst/>
                <a:uLnTx/>
                <a:uFillTx/>
                <a:latin typeface="Arial Rounded MT Bold" panose="020F0704030504030204" pitchFamily="34" charset="0"/>
                <a:ea typeface="+mn-ea"/>
                <a:cs typeface="Bahnschrift"/>
              </a:endParaRPr>
            </a:p>
          </p:txBody>
        </p:sp>
        <p:sp>
          <p:nvSpPr>
            <p:cNvPr id="42" name="object 2"/>
            <p:cNvSpPr txBox="1">
              <a:spLocks/>
            </p:cNvSpPr>
            <p:nvPr/>
          </p:nvSpPr>
          <p:spPr>
            <a:xfrm>
              <a:off x="966776" y="241140"/>
              <a:ext cx="3993623" cy="535916"/>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gn="ctr">
                <a:spcBef>
                  <a:spcPts val="100"/>
                </a:spcBef>
                <a:defRPr/>
              </a:pPr>
              <a:r>
                <a:rPr lang="es-ES" sz="1800" b="1" spc="-5" dirty="0">
                  <a:solidFill>
                    <a:schemeClr val="bg1"/>
                  </a:solidFill>
                  <a:latin typeface="Arial Rounded MT Bold" panose="020F0704030504030204" pitchFamily="34" charset="0"/>
                  <a:cs typeface="Bahnschrift"/>
                </a:rPr>
                <a:t>CLASIFICACIÓN </a:t>
              </a:r>
              <a:r>
                <a:rPr lang="es-ES" sz="1800" b="1" spc="-5" dirty="0" smtClean="0">
                  <a:solidFill>
                    <a:schemeClr val="bg1"/>
                  </a:solidFill>
                  <a:latin typeface="Arial Rounded MT Bold" panose="020F0704030504030204" pitchFamily="34" charset="0"/>
                  <a:cs typeface="Bahnschrift"/>
                </a:rPr>
                <a:t>ECONOMÍCA</a:t>
              </a:r>
              <a:endParaRPr lang="es-ES" sz="1800" b="1" spc="-5" dirty="0">
                <a:solidFill>
                  <a:schemeClr val="bg1"/>
                </a:solidFill>
                <a:latin typeface="Arial Rounded MT Bold" panose="020F0704030504030204" pitchFamily="34" charset="0"/>
                <a:cs typeface="Bahnschrift"/>
              </a:endParaRPr>
            </a:p>
          </p:txBody>
        </p:sp>
      </p:grpSp>
      <p:grpSp>
        <p:nvGrpSpPr>
          <p:cNvPr id="12" name="Grupo 11"/>
          <p:cNvGrpSpPr/>
          <p:nvPr/>
        </p:nvGrpSpPr>
        <p:grpSpPr>
          <a:xfrm>
            <a:off x="1164612" y="3133368"/>
            <a:ext cx="9862776" cy="3419260"/>
            <a:chOff x="1085675" y="3105187"/>
            <a:chExt cx="9862776" cy="3419260"/>
          </a:xfrm>
        </p:grpSpPr>
        <p:grpSp>
          <p:nvGrpSpPr>
            <p:cNvPr id="22" name="Grupo 21"/>
            <p:cNvGrpSpPr/>
            <p:nvPr/>
          </p:nvGrpSpPr>
          <p:grpSpPr>
            <a:xfrm>
              <a:off x="1085675" y="4997215"/>
              <a:ext cx="4146883" cy="1527232"/>
              <a:chOff x="1916452" y="4345477"/>
              <a:chExt cx="4146883" cy="1527232"/>
            </a:xfrm>
          </p:grpSpPr>
          <p:sp>
            <p:nvSpPr>
              <p:cNvPr id="31" name="Terminador 30"/>
              <p:cNvSpPr/>
              <p:nvPr/>
            </p:nvSpPr>
            <p:spPr>
              <a:xfrm flipH="1">
                <a:off x="2463335" y="4815998"/>
                <a:ext cx="3600000" cy="540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1"/>
                <a:r>
                  <a:rPr lang="es-ES" sz="1600" dirty="0">
                    <a:ln w="0"/>
                    <a:solidFill>
                      <a:schemeClr val="tx1"/>
                    </a:solidFill>
                    <a:effectLst>
                      <a:outerShdw blurRad="38100" dist="19050" dir="2700000" algn="tl" rotWithShape="0">
                        <a:schemeClr val="dk1">
                          <a:alpha val="40000"/>
                        </a:schemeClr>
                      </a:outerShdw>
                    </a:effectLst>
                  </a:rPr>
                  <a:t>Amortización de la Deuda y Disminución de Pasivos</a:t>
                </a:r>
              </a:p>
            </p:txBody>
          </p:sp>
          <p:sp>
            <p:nvSpPr>
              <p:cNvPr id="32" name="Rectángulo 31"/>
              <p:cNvSpPr/>
              <p:nvPr/>
            </p:nvSpPr>
            <p:spPr>
              <a:xfrm>
                <a:off x="3344511" y="5409498"/>
                <a:ext cx="2023757"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$15,000,000.00</a:t>
                </a:r>
                <a:endParaRPr lang="es-MX" sz="1400" b="1" dirty="0"/>
              </a:p>
            </p:txBody>
          </p:sp>
          <p:pic>
            <p:nvPicPr>
              <p:cNvPr id="49" name="Imagen 48"/>
              <p:cNvPicPr>
                <a:picLocks noChangeAspect="1"/>
              </p:cNvPicPr>
              <p:nvPr/>
            </p:nvPicPr>
            <p:blipFill rotWithShape="1">
              <a:blip r:embed="rId7">
                <a:extLst>
                  <a:ext uri="{BEBA8EAE-BF5A-486C-A8C5-ECC9F3942E4B}">
                    <a14:imgProps xmlns:a14="http://schemas.microsoft.com/office/drawing/2010/main">
                      <a14:imgLayer r:embed="rId8">
                        <a14:imgEffect>
                          <a14:backgroundRemoval t="9551" b="89888" l="54180" r="99690">
                            <a14:backgroundMark x1="68111" y1="56742" x2="68111" y2="56742"/>
                          </a14:backgroundRemoval>
                        </a14:imgEffect>
                      </a14:imgLayer>
                    </a14:imgProps>
                  </a:ext>
                </a:extLst>
              </a:blip>
              <a:srcRect l="49702"/>
              <a:stretch/>
            </p:blipFill>
            <p:spPr>
              <a:xfrm>
                <a:off x="2267252" y="4892788"/>
                <a:ext cx="894379" cy="979921"/>
              </a:xfrm>
              <a:prstGeom prst="rect">
                <a:avLst/>
              </a:prstGeom>
            </p:spPr>
          </p:pic>
          <p:pic>
            <p:nvPicPr>
              <p:cNvPr id="50" name="Imagen 49"/>
              <p:cNvPicPr>
                <a:picLocks noChangeAspect="1"/>
              </p:cNvPicPr>
              <p:nvPr/>
            </p:nvPicPr>
            <p:blipFill rotWithShape="1">
              <a:blip r:embed="rId9">
                <a:extLst>
                  <a:ext uri="{BEBA8EAE-BF5A-486C-A8C5-ECC9F3942E4B}">
                    <a14:imgProps xmlns:a14="http://schemas.microsoft.com/office/drawing/2010/main">
                      <a14:imgLayer r:embed="rId8">
                        <a14:imgEffect>
                          <a14:backgroundRemoval t="9551" b="89888" l="0" r="89783">
                            <a14:backgroundMark x1="71207" y1="25843" x2="71207" y2="25843"/>
                            <a14:backgroundMark x1="63777" y1="28090" x2="85449" y2="26404"/>
                            <a14:backgroundMark x1="79257" y1="35955" x2="79876" y2="73596"/>
                            <a14:backgroundMark x1="70898" y1="35955" x2="70898" y2="66292"/>
                            <a14:backgroundMark x1="61610" y1="33708" x2="62229" y2="62360"/>
                          </a14:backgroundRemoval>
                        </a14:imgEffect>
                      </a14:imgLayer>
                    </a14:imgProps>
                  </a:ext>
                </a:extLst>
              </a:blip>
              <a:srcRect l="8823" r="33628" b="28968"/>
              <a:stretch/>
            </p:blipFill>
            <p:spPr>
              <a:xfrm rot="18284542">
                <a:off x="1756735" y="4505194"/>
                <a:ext cx="998844" cy="679410"/>
              </a:xfrm>
              <a:prstGeom prst="rect">
                <a:avLst/>
              </a:prstGeom>
            </p:spPr>
          </p:pic>
        </p:grpSp>
        <p:grpSp>
          <p:nvGrpSpPr>
            <p:cNvPr id="21" name="Grupo 20"/>
            <p:cNvGrpSpPr/>
            <p:nvPr/>
          </p:nvGrpSpPr>
          <p:grpSpPr>
            <a:xfrm>
              <a:off x="1446740" y="3205862"/>
              <a:ext cx="3600000" cy="1138329"/>
              <a:chOff x="1760245" y="3038903"/>
              <a:chExt cx="3567708" cy="1138329"/>
            </a:xfrm>
          </p:grpSpPr>
          <p:sp>
            <p:nvSpPr>
              <p:cNvPr id="13" name="Terminador 12"/>
              <p:cNvSpPr/>
              <p:nvPr/>
            </p:nvSpPr>
            <p:spPr>
              <a:xfrm flipH="1">
                <a:off x="2551733" y="3270161"/>
                <a:ext cx="2776220" cy="540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S" sz="1600" dirty="0">
                    <a:ln w="0"/>
                    <a:solidFill>
                      <a:schemeClr val="tx1"/>
                    </a:solidFill>
                    <a:effectLst>
                      <a:outerShdw blurRad="38100" dist="19050" dir="2700000" algn="tl" rotWithShape="0">
                        <a:schemeClr val="dk1">
                          <a:alpha val="40000"/>
                        </a:schemeClr>
                      </a:outerShdw>
                    </a:effectLst>
                  </a:rPr>
                  <a:t>           Gasto Corriente</a:t>
                </a:r>
              </a:p>
            </p:txBody>
          </p:sp>
          <p:sp>
            <p:nvSpPr>
              <p:cNvPr id="14" name="Rectángulo 13"/>
              <p:cNvSpPr/>
              <p:nvPr/>
            </p:nvSpPr>
            <p:spPr>
              <a:xfrm>
                <a:off x="3071071" y="3854175"/>
                <a:ext cx="1937186"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$1,504,005,063.00</a:t>
                </a:r>
                <a:endParaRPr lang="es-MX" sz="1400" b="1" dirty="0"/>
              </a:p>
            </p:txBody>
          </p:sp>
          <p:pic>
            <p:nvPicPr>
              <p:cNvPr id="16" name="Imagen 15"/>
              <p:cNvPicPr>
                <a:picLocks noChangeAspect="1"/>
              </p:cNvPicPr>
              <p:nvPr/>
            </p:nvPicPr>
            <p:blipFill>
              <a:blip r:embed="rId10"/>
              <a:stretch>
                <a:fillRect/>
              </a:stretch>
            </p:blipFill>
            <p:spPr>
              <a:xfrm>
                <a:off x="2338796" y="3496592"/>
                <a:ext cx="680640" cy="680640"/>
              </a:xfrm>
              <a:prstGeom prst="rect">
                <a:avLst/>
              </a:prstGeom>
            </p:spPr>
          </p:pic>
          <p:pic>
            <p:nvPicPr>
              <p:cNvPr id="17" name="Imagen 16"/>
              <p:cNvPicPr>
                <a:picLocks noChangeAspect="1"/>
              </p:cNvPicPr>
              <p:nvPr/>
            </p:nvPicPr>
            <p:blipFill>
              <a:blip r:embed="rId11"/>
              <a:stretch>
                <a:fillRect/>
              </a:stretch>
            </p:blipFill>
            <p:spPr>
              <a:xfrm>
                <a:off x="1760245" y="3038903"/>
                <a:ext cx="643940" cy="643940"/>
              </a:xfrm>
              <a:prstGeom prst="rect">
                <a:avLst/>
              </a:prstGeom>
            </p:spPr>
          </p:pic>
        </p:grpSp>
        <p:sp>
          <p:nvSpPr>
            <p:cNvPr id="37" name="Rectángulo redondeado 36"/>
            <p:cNvSpPr/>
            <p:nvPr/>
          </p:nvSpPr>
          <p:spPr>
            <a:xfrm>
              <a:off x="4697783" y="4543398"/>
              <a:ext cx="2937079" cy="481184"/>
            </a:xfrm>
            <a:prstGeom prst="roundRect">
              <a:avLst/>
            </a:prstGeom>
            <a:solidFill>
              <a:schemeClr val="accent6">
                <a:lumMod val="40000"/>
                <a:lumOff val="60000"/>
                <a:alpha val="85000"/>
              </a:schemeClr>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algn="ctr">
                <a:buClr>
                  <a:schemeClr val="tx2"/>
                </a:buClr>
              </a:pPr>
              <a:r>
                <a:rPr lang="es-ES" sz="1100" b="1" dirty="0">
                  <a:latin typeface="Arial Rounded MT Bold" panose="020F0704030504030204" pitchFamily="34" charset="0"/>
                </a:rPr>
                <a:t>TOTAL GENERAL</a:t>
              </a:r>
            </a:p>
            <a:p>
              <a:pPr algn="ctr">
                <a:buClr>
                  <a:schemeClr val="tx2"/>
                </a:buClr>
              </a:pPr>
              <a:r>
                <a:rPr lang="es-ES" sz="1200" b="1" dirty="0">
                  <a:latin typeface="Arial Rounded MT Bold" panose="020F0704030504030204" pitchFamily="34" charset="0"/>
                </a:rPr>
                <a:t>$1,858,454,906.00</a:t>
              </a:r>
            </a:p>
          </p:txBody>
        </p:sp>
        <p:grpSp>
          <p:nvGrpSpPr>
            <p:cNvPr id="5" name="Grupo 4"/>
            <p:cNvGrpSpPr/>
            <p:nvPr/>
          </p:nvGrpSpPr>
          <p:grpSpPr>
            <a:xfrm>
              <a:off x="7014128" y="5319801"/>
              <a:ext cx="3934323" cy="885435"/>
              <a:chOff x="6999771" y="5510270"/>
              <a:chExt cx="3934323" cy="885435"/>
            </a:xfrm>
          </p:grpSpPr>
          <p:sp>
            <p:nvSpPr>
              <p:cNvPr id="40" name="Terminador 39"/>
              <p:cNvSpPr/>
              <p:nvPr/>
            </p:nvSpPr>
            <p:spPr>
              <a:xfrm flipH="1">
                <a:off x="7874094" y="5510270"/>
                <a:ext cx="3060000" cy="540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1"/>
                <a:r>
                  <a:rPr lang="es-ES" sz="1600" dirty="0">
                    <a:ln w="0"/>
                    <a:solidFill>
                      <a:schemeClr val="tx1"/>
                    </a:solidFill>
                    <a:effectLst>
                      <a:outerShdw blurRad="38100" dist="19050" dir="2700000" algn="tl" rotWithShape="0">
                        <a:schemeClr val="dk1">
                          <a:alpha val="40000"/>
                        </a:schemeClr>
                      </a:outerShdw>
                    </a:effectLst>
                  </a:rPr>
                  <a:t>Pensiones y Jubilaciones</a:t>
                </a:r>
              </a:p>
            </p:txBody>
          </p:sp>
          <p:grpSp>
            <p:nvGrpSpPr>
              <p:cNvPr id="45" name="Grupo 44"/>
              <p:cNvGrpSpPr/>
              <p:nvPr/>
            </p:nvGrpSpPr>
            <p:grpSpPr>
              <a:xfrm>
                <a:off x="6999771" y="5510270"/>
                <a:ext cx="1438185" cy="869741"/>
                <a:chOff x="1025410" y="4525224"/>
                <a:chExt cx="3211140" cy="1692256"/>
              </a:xfrm>
            </p:grpSpPr>
            <p:pic>
              <p:nvPicPr>
                <p:cNvPr id="46" name="Imagen 45"/>
                <p:cNvPicPr>
                  <a:picLocks noChangeAspect="1"/>
                </p:cNvPicPr>
                <p:nvPr/>
              </p:nvPicPr>
              <p:blipFill>
                <a:blip r:embed="rId12"/>
                <a:stretch>
                  <a:fillRect/>
                </a:stretch>
              </p:blipFill>
              <p:spPr>
                <a:xfrm>
                  <a:off x="2566159" y="4525224"/>
                  <a:ext cx="1670391" cy="1692256"/>
                </a:xfrm>
                <a:prstGeom prst="rect">
                  <a:avLst/>
                </a:prstGeom>
              </p:spPr>
            </p:pic>
            <p:pic>
              <p:nvPicPr>
                <p:cNvPr id="47" name="Imagen 46"/>
                <p:cNvPicPr>
                  <a:picLocks noChangeAspect="1"/>
                </p:cNvPicPr>
                <p:nvPr/>
              </p:nvPicPr>
              <p:blipFill>
                <a:blip r:embed="rId13"/>
                <a:stretch>
                  <a:fillRect/>
                </a:stretch>
              </p:blipFill>
              <p:spPr>
                <a:xfrm>
                  <a:off x="1025410" y="4805697"/>
                  <a:ext cx="1692589" cy="1411779"/>
                </a:xfrm>
                <a:prstGeom prst="rect">
                  <a:avLst/>
                </a:prstGeom>
              </p:spPr>
            </p:pic>
          </p:grpSp>
          <p:sp>
            <p:nvSpPr>
              <p:cNvPr id="44" name="Rectángulo 43"/>
              <p:cNvSpPr/>
              <p:nvPr/>
            </p:nvSpPr>
            <p:spPr>
              <a:xfrm>
                <a:off x="8575386" y="6107705"/>
                <a:ext cx="2023757"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$28,000,000.00</a:t>
                </a:r>
                <a:endParaRPr lang="es-MX" sz="1400" b="1" dirty="0"/>
              </a:p>
            </p:txBody>
          </p:sp>
        </p:grpSp>
        <p:grpSp>
          <p:nvGrpSpPr>
            <p:cNvPr id="6" name="Grupo 5"/>
            <p:cNvGrpSpPr/>
            <p:nvPr/>
          </p:nvGrpSpPr>
          <p:grpSpPr>
            <a:xfrm>
              <a:off x="6669198" y="3105187"/>
              <a:ext cx="3767607" cy="1187087"/>
              <a:chOff x="7154299" y="3046574"/>
              <a:chExt cx="3767607" cy="1187087"/>
            </a:xfrm>
          </p:grpSpPr>
          <p:sp>
            <p:nvSpPr>
              <p:cNvPr id="19" name="Terminador 18"/>
              <p:cNvSpPr/>
              <p:nvPr/>
            </p:nvSpPr>
            <p:spPr>
              <a:xfrm flipH="1">
                <a:off x="8221906" y="3369867"/>
                <a:ext cx="2700000" cy="540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s-ES" sz="1600" dirty="0">
                    <a:ln w="0"/>
                    <a:solidFill>
                      <a:schemeClr val="tx1"/>
                    </a:solidFill>
                    <a:effectLst>
                      <a:outerShdw blurRad="38100" dist="19050" dir="2700000" algn="tl" rotWithShape="0">
                        <a:schemeClr val="dk1">
                          <a:alpha val="40000"/>
                        </a:schemeClr>
                      </a:outerShdw>
                    </a:effectLst>
                  </a:rPr>
                  <a:t>             Gasto Capital</a:t>
                </a:r>
              </a:p>
            </p:txBody>
          </p:sp>
          <p:pic>
            <p:nvPicPr>
              <p:cNvPr id="7" name="Imagen 6"/>
              <p:cNvPicPr>
                <a:picLocks noChangeAspect="1"/>
              </p:cNvPicPr>
              <p:nvPr/>
            </p:nvPicPr>
            <p:blipFill>
              <a:blip r:embed="rId14"/>
              <a:stretch>
                <a:fillRect/>
              </a:stretch>
            </p:blipFill>
            <p:spPr>
              <a:xfrm>
                <a:off x="7899317" y="3570548"/>
                <a:ext cx="613506" cy="613506"/>
              </a:xfrm>
              <a:prstGeom prst="rect">
                <a:avLst/>
              </a:prstGeom>
            </p:spPr>
          </p:pic>
          <p:pic>
            <p:nvPicPr>
              <p:cNvPr id="24" name="Imagen 23"/>
              <p:cNvPicPr>
                <a:picLocks noChangeAspect="1"/>
              </p:cNvPicPr>
              <p:nvPr/>
            </p:nvPicPr>
            <p:blipFill>
              <a:blip r:embed="rId15"/>
              <a:stretch>
                <a:fillRect/>
              </a:stretch>
            </p:blipFill>
            <p:spPr>
              <a:xfrm>
                <a:off x="7154299" y="3046574"/>
                <a:ext cx="745018" cy="745018"/>
              </a:xfrm>
              <a:prstGeom prst="rect">
                <a:avLst/>
              </a:prstGeom>
            </p:spPr>
          </p:pic>
          <p:sp>
            <p:nvSpPr>
              <p:cNvPr id="48" name="Rectángulo 47"/>
              <p:cNvSpPr/>
              <p:nvPr/>
            </p:nvSpPr>
            <p:spPr>
              <a:xfrm>
                <a:off x="8644423" y="3945661"/>
                <a:ext cx="1954720"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$311,449,843.00</a:t>
                </a:r>
                <a:endParaRPr lang="es-MX" sz="1400" b="1" dirty="0"/>
              </a:p>
            </p:txBody>
          </p:sp>
        </p:grpSp>
      </p:grpSp>
    </p:spTree>
    <p:extLst>
      <p:ext uri="{BB962C8B-B14F-4D97-AF65-F5344CB8AC3E}">
        <p14:creationId xmlns:p14="http://schemas.microsoft.com/office/powerpoint/2010/main" val="854472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3"/>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3"/>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16</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grpSp>
      <p:grpSp>
        <p:nvGrpSpPr>
          <p:cNvPr id="12" name="Grupo 11"/>
          <p:cNvGrpSpPr/>
          <p:nvPr/>
        </p:nvGrpSpPr>
        <p:grpSpPr>
          <a:xfrm>
            <a:off x="335483" y="505475"/>
            <a:ext cx="6718786" cy="1315741"/>
            <a:chOff x="826713" y="442162"/>
            <a:chExt cx="5114232" cy="1315741"/>
          </a:xfrm>
        </p:grpSpPr>
        <p:sp>
          <p:nvSpPr>
            <p:cNvPr id="13" name="Google Shape;931;p56"/>
            <p:cNvSpPr/>
            <p:nvPr/>
          </p:nvSpPr>
          <p:spPr>
            <a:xfrm rot="16681812">
              <a:off x="2712949" y="-980332"/>
              <a:ext cx="1315741" cy="4160729"/>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lvl="0">
                <a:spcBef>
                  <a:spcPts val="100"/>
                </a:spcBef>
              </a:pPr>
              <a:endParaRPr lang="es-ES" b="1" spc="-5" dirty="0">
                <a:solidFill>
                  <a:schemeClr val="tx2"/>
                </a:solidFill>
                <a:latin typeface="Arial Rounded MT Bold" panose="020F0704030504030204" pitchFamily="34" charset="0"/>
                <a:cs typeface="Bahnschrift"/>
              </a:endParaRPr>
            </a:p>
          </p:txBody>
        </p:sp>
        <p:sp>
          <p:nvSpPr>
            <p:cNvPr id="14" name="object 2"/>
            <p:cNvSpPr txBox="1">
              <a:spLocks/>
            </p:cNvSpPr>
            <p:nvPr/>
          </p:nvSpPr>
          <p:spPr>
            <a:xfrm>
              <a:off x="826713" y="655775"/>
              <a:ext cx="5114232" cy="853439"/>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gn="ctr">
                <a:spcBef>
                  <a:spcPts val="100"/>
                </a:spcBef>
                <a:defRPr/>
              </a:pPr>
              <a:r>
                <a:rPr lang="es-ES" sz="1800" b="1" spc="-5" dirty="0">
                  <a:solidFill>
                    <a:schemeClr val="bg1"/>
                  </a:solidFill>
                  <a:latin typeface="Arial Rounded MT Bold" panose="020F0704030504030204" pitchFamily="34" charset="0"/>
                  <a:cs typeface="Bahnschrift"/>
                </a:rPr>
                <a:t>GASTO SOCIAL Y GASTO ADMINISTRATIVO</a:t>
              </a:r>
            </a:p>
            <a:p>
              <a:pPr marL="12700" lvl="0">
                <a:spcBef>
                  <a:spcPts val="100"/>
                </a:spcBef>
              </a:pPr>
              <a:endParaRPr lang="es-ES" sz="2000" b="1" spc="-5" dirty="0">
                <a:solidFill>
                  <a:schemeClr val="bg1"/>
                </a:solidFill>
                <a:latin typeface="Arial Rounded MT Bold" panose="020F0704030504030204" pitchFamily="34" charset="0"/>
                <a:cs typeface="Bahnschrift"/>
              </a:endParaRPr>
            </a:p>
          </p:txBody>
        </p:sp>
      </p:grpSp>
      <p:sp>
        <p:nvSpPr>
          <p:cNvPr id="15" name="object 2"/>
          <p:cNvSpPr txBox="1">
            <a:spLocks/>
          </p:cNvSpPr>
          <p:nvPr/>
        </p:nvSpPr>
        <p:spPr>
          <a:xfrm>
            <a:off x="1876517" y="1831618"/>
            <a:ext cx="8172710" cy="674415"/>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gn="just">
              <a:spcBef>
                <a:spcPts val="100"/>
              </a:spcBef>
              <a:defRPr/>
            </a:pPr>
            <a:r>
              <a:rPr lang="es-ES" sz="1400" spc="-5" dirty="0" smtClean="0">
                <a:solidFill>
                  <a:schemeClr val="tx2"/>
                </a:solidFill>
                <a:latin typeface="Arial Rounded MT Bold" panose="020F0704030504030204" pitchFamily="34" charset="0"/>
                <a:ea typeface="+mn-ea"/>
                <a:cs typeface="Bahnschrift"/>
              </a:rPr>
              <a:t>Otra </a:t>
            </a:r>
            <a:r>
              <a:rPr lang="es-ES" sz="1400" spc="-5" dirty="0">
                <a:solidFill>
                  <a:schemeClr val="tx2"/>
                </a:solidFill>
                <a:latin typeface="Arial Rounded MT Bold" panose="020F0704030504030204" pitchFamily="34" charset="0"/>
                <a:ea typeface="+mn-ea"/>
                <a:cs typeface="Bahnschrift"/>
              </a:rPr>
              <a:t>manera de observar el presupuesto es dividiéndolo por conceptos globales de gasto que muestra cuanto recurso se destina a gasto social, así como al gasto administrativo.</a:t>
            </a:r>
          </a:p>
        </p:txBody>
      </p:sp>
      <p:grpSp>
        <p:nvGrpSpPr>
          <p:cNvPr id="22" name="Grupo 21"/>
          <p:cNvGrpSpPr/>
          <p:nvPr/>
        </p:nvGrpSpPr>
        <p:grpSpPr>
          <a:xfrm>
            <a:off x="533056" y="2906763"/>
            <a:ext cx="11072790" cy="3171385"/>
            <a:chOff x="736186" y="3028294"/>
            <a:chExt cx="11072790" cy="3171385"/>
          </a:xfrm>
        </p:grpSpPr>
        <p:grpSp>
          <p:nvGrpSpPr>
            <p:cNvPr id="18" name="Grupo 17"/>
            <p:cNvGrpSpPr/>
            <p:nvPr/>
          </p:nvGrpSpPr>
          <p:grpSpPr>
            <a:xfrm>
              <a:off x="736186" y="3028294"/>
              <a:ext cx="4004618" cy="3171385"/>
              <a:chOff x="736186" y="3028294"/>
              <a:chExt cx="4004618" cy="3171385"/>
            </a:xfrm>
          </p:grpSpPr>
          <p:sp>
            <p:nvSpPr>
              <p:cNvPr id="16" name="Rectángulo 15"/>
              <p:cNvSpPr/>
              <p:nvPr/>
            </p:nvSpPr>
            <p:spPr>
              <a:xfrm>
                <a:off x="1506341" y="5337905"/>
                <a:ext cx="3083317" cy="861774"/>
              </a:xfrm>
              <a:prstGeom prst="rect">
                <a:avLst/>
              </a:prstGeom>
            </p:spPr>
            <p:txBody>
              <a:bodyPr wrap="square">
                <a:spAutoFit/>
              </a:bodyPr>
              <a:lstStyle/>
              <a:p>
                <a:pPr algn="ctr"/>
                <a:r>
                  <a:rPr lang="es-ES" sz="1000" spc="-5" dirty="0">
                    <a:solidFill>
                      <a:srgbClr val="FF964F"/>
                    </a:solidFill>
                    <a:latin typeface="Arial Rounded MT Bold" panose="020F0704030504030204" pitchFamily="34" charset="0"/>
                    <a:cs typeface="Bahnschrift"/>
                  </a:rPr>
                  <a:t>Recursos Destinados:</a:t>
                </a:r>
              </a:p>
              <a:p>
                <a:pPr algn="ctr"/>
                <a:r>
                  <a:rPr lang="es-ES" sz="1000" spc="-5" dirty="0">
                    <a:solidFill>
                      <a:schemeClr val="tx2"/>
                    </a:solidFill>
                    <a:latin typeface="Arial Rounded MT Bold" panose="020F0704030504030204" pitchFamily="34" charset="0"/>
                    <a:cs typeface="Bahnschrift"/>
                  </a:rPr>
                  <a:t>1) Protección social, 2) Educación,  3) Salud,     4 ) Vivienda y servicios comunitarios,                        5)  Actividades recreativas, cultura y religión, 6) ​Protección del medio ambiente. </a:t>
                </a:r>
                <a:endParaRPr lang="es-MX" sz="1000" spc="-5" dirty="0">
                  <a:solidFill>
                    <a:schemeClr val="tx2"/>
                  </a:solidFill>
                  <a:latin typeface="Arial Rounded MT Bold" panose="020F0704030504030204" pitchFamily="34" charset="0"/>
                  <a:cs typeface="Bahnschrift"/>
                </a:endParaRPr>
              </a:p>
            </p:txBody>
          </p:sp>
          <p:sp>
            <p:nvSpPr>
              <p:cNvPr id="24" name="Terminador 23"/>
              <p:cNvSpPr/>
              <p:nvPr/>
            </p:nvSpPr>
            <p:spPr>
              <a:xfrm flipH="1">
                <a:off x="2017984" y="3099165"/>
                <a:ext cx="2700000" cy="540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dirty="0">
                    <a:ln w="0"/>
                    <a:solidFill>
                      <a:schemeClr val="tx1"/>
                    </a:solidFill>
                    <a:effectLst>
                      <a:outerShdw blurRad="38100" dist="19050" dir="2700000" algn="tl" rotWithShape="0">
                        <a:schemeClr val="dk1">
                          <a:alpha val="40000"/>
                        </a:schemeClr>
                      </a:outerShdw>
                    </a:effectLst>
                  </a:rPr>
                  <a:t>Gasto Social</a:t>
                </a:r>
              </a:p>
            </p:txBody>
          </p:sp>
          <p:sp>
            <p:nvSpPr>
              <p:cNvPr id="25" name="Rectángulo 24"/>
              <p:cNvSpPr/>
              <p:nvPr/>
            </p:nvSpPr>
            <p:spPr>
              <a:xfrm>
                <a:off x="2390714" y="3698108"/>
                <a:ext cx="1980000"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$1,551,593,244.00</a:t>
                </a:r>
                <a:endParaRPr lang="es-MX" sz="1400" b="1" dirty="0"/>
              </a:p>
            </p:txBody>
          </p:sp>
          <p:pic>
            <p:nvPicPr>
              <p:cNvPr id="31" name="Imagen 30"/>
              <p:cNvPicPr>
                <a:picLocks noChangeAspect="1"/>
              </p:cNvPicPr>
              <p:nvPr/>
            </p:nvPicPr>
            <p:blipFill rotWithShape="1">
              <a:blip r:embed="rId6">
                <a:extLst>
                  <a:ext uri="{BEBA8EAE-BF5A-486C-A8C5-ECC9F3942E4B}">
                    <a14:imgProps xmlns:a14="http://schemas.microsoft.com/office/drawing/2010/main">
                      <a14:imgLayer r:embed="rId7">
                        <a14:imgEffect>
                          <a14:backgroundRemoval t="1156" b="96000" l="4700" r="36150">
                            <a14:foregroundMark x1="23650" y1="37600" x2="26825" y2="20978"/>
                            <a14:foregroundMark x1="33125" y1="20533" x2="33625" y2="27733"/>
                            <a14:foregroundMark x1="32250" y1="37600" x2="32750" y2="44800"/>
                            <a14:foregroundMark x1="22025" y1="19200" x2="22025" y2="19200"/>
                            <a14:foregroundMark x1="34400" y1="70400" x2="34525" y2="61422"/>
                            <a14:foregroundMark x1="24675" y1="89244" x2="28575" y2="67733"/>
                            <a14:foregroundMark x1="25675" y1="91911" x2="27575" y2="89689"/>
                            <a14:foregroundMark x1="23775" y1="81600" x2="25425" y2="81156"/>
                            <a14:foregroundMark x1="11400" y1="27289" x2="11925" y2="36711"/>
                            <a14:foregroundMark x1="12300" y1="23733" x2="13425" y2="28622"/>
                            <a14:foregroundMark x1="15575" y1="37600" x2="15450" y2="40800"/>
                            <a14:foregroundMark x1="21500" y1="16089" x2="22650" y2="16089"/>
                            <a14:foregroundMark x1="23775" y1="22844" x2="25675" y2="17867"/>
                            <a14:foregroundMark x1="21125" y1="73067" x2="21625" y2="70844"/>
                          </a14:backgroundRemoval>
                        </a14:imgEffect>
                      </a14:imgLayer>
                    </a14:imgProps>
                  </a:ext>
                </a:extLst>
              </a:blip>
              <a:srcRect l="4464" r="63211"/>
              <a:stretch/>
            </p:blipFill>
            <p:spPr>
              <a:xfrm flipH="1">
                <a:off x="736186" y="3028294"/>
                <a:ext cx="1308943" cy="1138891"/>
              </a:xfrm>
              <a:prstGeom prst="rect">
                <a:avLst/>
              </a:prstGeom>
            </p:spPr>
          </p:pic>
          <p:pic>
            <p:nvPicPr>
              <p:cNvPr id="32" name="Imagen 31"/>
              <p:cNvPicPr>
                <a:picLocks noChangeAspect="1"/>
              </p:cNvPicPr>
              <p:nvPr/>
            </p:nvPicPr>
            <p:blipFill rotWithShape="1">
              <a:blip r:embed="rId8">
                <a:extLst>
                  <a:ext uri="{BEBA8EAE-BF5A-486C-A8C5-ECC9F3942E4B}">
                    <a14:imgProps xmlns:a14="http://schemas.microsoft.com/office/drawing/2010/main">
                      <a14:imgLayer r:embed="rId7">
                        <a14:imgEffect>
                          <a14:backgroundRemoval t="5244" b="94222" l="66975" r="96375">
                            <a14:foregroundMark x1="69875" y1="44444" x2="74175" y2="12978"/>
                            <a14:foregroundMark x1="80100" y1="27378" x2="79850" y2="22933"/>
                            <a14:foregroundMark x1="88550" y1="44444" x2="92725" y2="28711"/>
                            <a14:foregroundMark x1="94125" y1="16178" x2="94625" y2="18400"/>
                            <a14:foregroundMark x1="86925" y1="44889" x2="91200" y2="26933"/>
                            <a14:foregroundMark x1="85525" y1="24267" x2="86400" y2="24267"/>
                            <a14:foregroundMark x1="77950" y1="53422" x2="79975" y2="54756"/>
                            <a14:foregroundMark x1="74675" y1="17067" x2="77825" y2="17067"/>
                            <a14:foregroundMark x1="74425" y1="13956" x2="76575" y2="16178"/>
                            <a14:foregroundMark x1="74300" y1="16622" x2="74925" y2="16622"/>
                            <a14:foregroundMark x1="66975" y1="16178" x2="68475" y2="15733"/>
                            <a14:foregroundMark x1="76575" y1="37244" x2="78575" y2="37244"/>
                          </a14:backgroundRemoval>
                        </a14:imgEffect>
                      </a14:imgLayer>
                    </a14:imgProps>
                  </a:ext>
                </a:extLst>
              </a:blip>
              <a:srcRect l="65199" r="3234"/>
              <a:stretch/>
            </p:blipFill>
            <p:spPr>
              <a:xfrm>
                <a:off x="3381860" y="4127130"/>
                <a:ext cx="1358944" cy="1210775"/>
              </a:xfrm>
              <a:prstGeom prst="rect">
                <a:avLst/>
              </a:prstGeom>
            </p:spPr>
          </p:pic>
          <p:pic>
            <p:nvPicPr>
              <p:cNvPr id="33" name="Imagen 32"/>
              <p:cNvPicPr>
                <a:picLocks noChangeAspect="1"/>
              </p:cNvPicPr>
              <p:nvPr/>
            </p:nvPicPr>
            <p:blipFill rotWithShape="1">
              <a:blip r:embed="rId9">
                <a:extLst>
                  <a:ext uri="{BEBA8EAE-BF5A-486C-A8C5-ECC9F3942E4B}">
                    <a14:imgProps xmlns:a14="http://schemas.microsoft.com/office/drawing/2010/main">
                      <a14:imgLayer r:embed="rId7">
                        <a14:imgEffect>
                          <a14:backgroundRemoval t="5778" b="100000" l="38050" r="68825"/>
                        </a14:imgEffect>
                      </a14:imgLayer>
                    </a14:imgProps>
                  </a:ext>
                </a:extLst>
              </a:blip>
              <a:srcRect l="36915" r="30382"/>
              <a:stretch/>
            </p:blipFill>
            <p:spPr>
              <a:xfrm>
                <a:off x="2045129" y="4053945"/>
                <a:ext cx="1172084" cy="1008000"/>
              </a:xfrm>
              <a:prstGeom prst="rect">
                <a:avLst/>
              </a:prstGeom>
            </p:spPr>
          </p:pic>
        </p:grpSp>
        <p:grpSp>
          <p:nvGrpSpPr>
            <p:cNvPr id="21" name="Grupo 20"/>
            <p:cNvGrpSpPr/>
            <p:nvPr/>
          </p:nvGrpSpPr>
          <p:grpSpPr>
            <a:xfrm>
              <a:off x="7451700" y="3121097"/>
              <a:ext cx="4357276" cy="2960220"/>
              <a:chOff x="7451700" y="3121097"/>
              <a:chExt cx="4357276" cy="2960220"/>
            </a:xfrm>
          </p:grpSpPr>
          <p:sp>
            <p:nvSpPr>
              <p:cNvPr id="34" name="Rectángulo 33"/>
              <p:cNvSpPr/>
              <p:nvPr/>
            </p:nvSpPr>
            <p:spPr>
              <a:xfrm>
                <a:off x="7885905" y="5373431"/>
                <a:ext cx="3923071" cy="707886"/>
              </a:xfrm>
              <a:prstGeom prst="rect">
                <a:avLst/>
              </a:prstGeom>
            </p:spPr>
            <p:txBody>
              <a:bodyPr wrap="square">
                <a:spAutoFit/>
              </a:bodyPr>
              <a:lstStyle/>
              <a:p>
                <a:pPr algn="ctr"/>
                <a:r>
                  <a:rPr lang="es-ES" sz="1000" spc="-5" dirty="0">
                    <a:solidFill>
                      <a:srgbClr val="FF964F"/>
                    </a:solidFill>
                    <a:latin typeface="Arial Rounded MT Bold" panose="020F0704030504030204" pitchFamily="34" charset="0"/>
                    <a:cs typeface="Bahnschrift"/>
                  </a:rPr>
                  <a:t>Recursos Destinados:</a:t>
                </a:r>
              </a:p>
              <a:p>
                <a:pPr marL="228600" indent="-228600" algn="ctr">
                  <a:buAutoNum type="arabicParenR"/>
                </a:pPr>
                <a:r>
                  <a:rPr lang="es-ES" sz="1000" spc="-5" dirty="0">
                    <a:solidFill>
                      <a:schemeClr val="tx2"/>
                    </a:solidFill>
                    <a:latin typeface="Arial Rounded MT Bold" panose="020F0704030504030204" pitchFamily="34" charset="0"/>
                  </a:rPr>
                  <a:t>S</a:t>
                </a:r>
                <a:r>
                  <a:rPr lang="es-MX" sz="1000" spc="-5" dirty="0">
                    <a:solidFill>
                      <a:schemeClr val="tx2"/>
                    </a:solidFill>
                    <a:latin typeface="Arial Rounded MT Bold" panose="020F0704030504030204" pitchFamily="34" charset="0"/>
                    <a:cs typeface="Bahnschrift"/>
                  </a:rPr>
                  <a:t>alarios del personal administrativo, </a:t>
                </a:r>
              </a:p>
              <a:p>
                <a:pPr algn="ctr"/>
                <a:r>
                  <a:rPr lang="es-MX" sz="1000" spc="-5" dirty="0" smtClean="0">
                    <a:solidFill>
                      <a:schemeClr val="tx2"/>
                    </a:solidFill>
                    <a:latin typeface="Arial Rounded MT Bold" panose="020F0704030504030204" pitchFamily="34" charset="0"/>
                    <a:cs typeface="Bahnschrift"/>
                  </a:rPr>
                  <a:t>2) </a:t>
                </a:r>
                <a:r>
                  <a:rPr lang="es-MX" sz="1000" spc="-5" dirty="0">
                    <a:solidFill>
                      <a:schemeClr val="tx2"/>
                    </a:solidFill>
                    <a:latin typeface="Arial Rounded MT Bold" panose="020F0704030504030204" pitchFamily="34" charset="0"/>
                    <a:cs typeface="Bahnschrift"/>
                  </a:rPr>
                  <a:t>Materiales de oficina, </a:t>
                </a:r>
                <a:r>
                  <a:rPr lang="es-MX" sz="1000" spc="-5" dirty="0" smtClean="0">
                    <a:solidFill>
                      <a:schemeClr val="tx2"/>
                    </a:solidFill>
                    <a:latin typeface="Arial Rounded MT Bold" panose="020F0704030504030204" pitchFamily="34" charset="0"/>
                    <a:cs typeface="Bahnschrift"/>
                  </a:rPr>
                  <a:t>3) </a:t>
                </a:r>
                <a:r>
                  <a:rPr lang="es-MX" sz="1000" spc="-5" dirty="0">
                    <a:solidFill>
                      <a:schemeClr val="tx2"/>
                    </a:solidFill>
                    <a:latin typeface="Arial Rounded MT Bold" panose="020F0704030504030204" pitchFamily="34" charset="0"/>
                    <a:cs typeface="Bahnschrift"/>
                  </a:rPr>
                  <a:t>Costos de recursos humanos</a:t>
                </a:r>
              </a:p>
              <a:p>
                <a:pPr algn="ctr"/>
                <a:r>
                  <a:rPr lang="es-MX" sz="1000" spc="-5" dirty="0">
                    <a:solidFill>
                      <a:schemeClr val="tx2"/>
                    </a:solidFill>
                    <a:latin typeface="Arial Rounded MT Bold" panose="020F0704030504030204" pitchFamily="34" charset="0"/>
                    <a:cs typeface="Bahnschrift"/>
                  </a:rPr>
                  <a:t>4</a:t>
                </a:r>
                <a:r>
                  <a:rPr lang="es-MX" sz="1000" spc="-5" dirty="0" smtClean="0">
                    <a:solidFill>
                      <a:schemeClr val="tx2"/>
                    </a:solidFill>
                    <a:latin typeface="Arial Rounded MT Bold" panose="020F0704030504030204" pitchFamily="34" charset="0"/>
                    <a:cs typeface="Bahnschrift"/>
                  </a:rPr>
                  <a:t>) </a:t>
                </a:r>
                <a:r>
                  <a:rPr lang="es-MX" sz="1000" spc="-5" dirty="0">
                    <a:solidFill>
                      <a:schemeClr val="tx2"/>
                    </a:solidFill>
                    <a:latin typeface="Arial Rounded MT Bold" panose="020F0704030504030204" pitchFamily="34" charset="0"/>
                    <a:cs typeface="Bahnschrift"/>
                  </a:rPr>
                  <a:t>Gastos financieros</a:t>
                </a:r>
              </a:p>
            </p:txBody>
          </p:sp>
          <p:sp>
            <p:nvSpPr>
              <p:cNvPr id="19" name="Terminador 18"/>
              <p:cNvSpPr/>
              <p:nvPr/>
            </p:nvSpPr>
            <p:spPr>
              <a:xfrm flipH="1">
                <a:off x="8135730" y="3121097"/>
                <a:ext cx="2700000" cy="540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dirty="0">
                    <a:ln w="0"/>
                    <a:solidFill>
                      <a:schemeClr val="tx1"/>
                    </a:solidFill>
                    <a:effectLst>
                      <a:outerShdw blurRad="38100" dist="19050" dir="2700000" algn="tl" rotWithShape="0">
                        <a:schemeClr val="dk1">
                          <a:alpha val="40000"/>
                        </a:schemeClr>
                      </a:outerShdw>
                    </a:effectLst>
                  </a:rPr>
                  <a:t>Gasto Administrativo</a:t>
                </a:r>
              </a:p>
            </p:txBody>
          </p:sp>
          <p:sp>
            <p:nvSpPr>
              <p:cNvPr id="20" name="Rectángulo 19"/>
              <p:cNvSpPr/>
              <p:nvPr/>
            </p:nvSpPr>
            <p:spPr>
              <a:xfrm>
                <a:off x="8696306" y="3698108"/>
                <a:ext cx="1800000"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$306,864,662.00</a:t>
                </a:r>
                <a:endParaRPr lang="es-MX" sz="1400" b="1" dirty="0"/>
              </a:p>
            </p:txBody>
          </p:sp>
          <p:pic>
            <p:nvPicPr>
              <p:cNvPr id="40" name="Imagen 39"/>
              <p:cNvPicPr>
                <a:picLocks noChangeAspect="1"/>
              </p:cNvPicPr>
              <p:nvPr/>
            </p:nvPicPr>
            <p:blipFill>
              <a:blip r:embed="rId10">
                <a:extLst>
                  <a:ext uri="{BEBA8EAE-BF5A-486C-A8C5-ECC9F3942E4B}">
                    <a14:imgProps xmlns:a14="http://schemas.microsoft.com/office/drawing/2010/main">
                      <a14:imgLayer r:embed="rId11">
                        <a14:imgEffect>
                          <a14:backgroundRemoval t="9217" b="95853" l="9386" r="94946"/>
                        </a14:imgEffect>
                      </a14:imgLayer>
                    </a14:imgProps>
                  </a:ext>
                </a:extLst>
              </a:blip>
              <a:stretch>
                <a:fillRect/>
              </a:stretch>
            </p:blipFill>
            <p:spPr>
              <a:xfrm flipH="1">
                <a:off x="9469571" y="3968525"/>
                <a:ext cx="1400928" cy="1097478"/>
              </a:xfrm>
              <a:prstGeom prst="rect">
                <a:avLst/>
              </a:prstGeom>
            </p:spPr>
          </p:pic>
          <p:grpSp>
            <p:nvGrpSpPr>
              <p:cNvPr id="17" name="Grupo 16"/>
              <p:cNvGrpSpPr/>
              <p:nvPr/>
            </p:nvGrpSpPr>
            <p:grpSpPr>
              <a:xfrm>
                <a:off x="8339389" y="4229957"/>
                <a:ext cx="707546" cy="764730"/>
                <a:chOff x="8507491" y="4242198"/>
                <a:chExt cx="707546" cy="764730"/>
              </a:xfrm>
            </p:grpSpPr>
            <p:pic>
              <p:nvPicPr>
                <p:cNvPr id="45" name="Imagen 44"/>
                <p:cNvPicPr>
                  <a:picLocks noChangeAspect="1"/>
                </p:cNvPicPr>
                <p:nvPr/>
              </p:nvPicPr>
              <p:blipFill>
                <a:blip r:embed="rId12"/>
                <a:stretch>
                  <a:fillRect/>
                </a:stretch>
              </p:blipFill>
              <p:spPr>
                <a:xfrm>
                  <a:off x="8677469" y="4514397"/>
                  <a:ext cx="537568" cy="492531"/>
                </a:xfrm>
                <a:prstGeom prst="rect">
                  <a:avLst/>
                </a:prstGeom>
              </p:spPr>
            </p:pic>
            <p:pic>
              <p:nvPicPr>
                <p:cNvPr id="46" name="Imagen 45"/>
                <p:cNvPicPr>
                  <a:picLocks noChangeAspect="1"/>
                </p:cNvPicPr>
                <p:nvPr/>
              </p:nvPicPr>
              <p:blipFill rotWithShape="1">
                <a:blip r:embed="rId8">
                  <a:extLst>
                    <a:ext uri="{BEBA8EAE-BF5A-486C-A8C5-ECC9F3942E4B}">
                      <a14:imgProps xmlns:a14="http://schemas.microsoft.com/office/drawing/2010/main">
                        <a14:imgLayer r:embed="rId7">
                          <a14:imgEffect>
                            <a14:backgroundRemoval t="5244" b="94222" l="66975" r="96375">
                              <a14:foregroundMark x1="69875" y1="44444" x2="74175" y2="12978"/>
                              <a14:foregroundMark x1="80100" y1="27378" x2="79850" y2="22933"/>
                              <a14:foregroundMark x1="88550" y1="44444" x2="92725" y2="28711"/>
                              <a14:foregroundMark x1="94125" y1="16178" x2="94625" y2="18400"/>
                              <a14:foregroundMark x1="86925" y1="44889" x2="91200" y2="26933"/>
                              <a14:foregroundMark x1="85525" y1="24267" x2="86400" y2="24267"/>
                              <a14:foregroundMark x1="77950" y1="53422" x2="79975" y2="54756"/>
                              <a14:foregroundMark x1="74675" y1="17067" x2="77825" y2="17067"/>
                              <a14:foregroundMark x1="74425" y1="13956" x2="76575" y2="16178"/>
                              <a14:foregroundMark x1="74300" y1="16622" x2="74925" y2="16622"/>
                              <a14:foregroundMark x1="66975" y1="16178" x2="68475" y2="15733"/>
                              <a14:foregroundMark x1="76575" y1="37244" x2="78575" y2="37244"/>
                            </a14:backgroundRemoval>
                          </a14:imgEffect>
                        </a14:imgLayer>
                      </a14:imgProps>
                    </a:ext>
                  </a:extLst>
                </a:blip>
                <a:srcRect l="65333" t="5359" r="29050" b="76569"/>
                <a:stretch/>
              </p:blipFill>
              <p:spPr>
                <a:xfrm>
                  <a:off x="8791688" y="4339348"/>
                  <a:ext cx="252935" cy="175049"/>
                </a:xfrm>
                <a:prstGeom prst="rect">
                  <a:avLst/>
                </a:prstGeom>
              </p:spPr>
            </p:pic>
            <p:pic>
              <p:nvPicPr>
                <p:cNvPr id="55" name="Imagen 54"/>
                <p:cNvPicPr>
                  <a:picLocks noChangeAspect="1"/>
                </p:cNvPicPr>
                <p:nvPr/>
              </p:nvPicPr>
              <p:blipFill rotWithShape="1">
                <a:blip r:embed="rId8">
                  <a:extLst>
                    <a:ext uri="{BEBA8EAE-BF5A-486C-A8C5-ECC9F3942E4B}">
                      <a14:imgProps xmlns:a14="http://schemas.microsoft.com/office/drawing/2010/main">
                        <a14:imgLayer r:embed="rId7">
                          <a14:imgEffect>
                            <a14:backgroundRemoval t="5244" b="94222" l="66975" r="96375">
                              <a14:foregroundMark x1="69875" y1="44444" x2="74175" y2="12978"/>
                              <a14:foregroundMark x1="80100" y1="27378" x2="79850" y2="22933"/>
                              <a14:foregroundMark x1="88550" y1="44444" x2="92725" y2="28711"/>
                              <a14:foregroundMark x1="94125" y1="16178" x2="94625" y2="18400"/>
                              <a14:foregroundMark x1="86925" y1="44889" x2="91200" y2="26933"/>
                              <a14:foregroundMark x1="85525" y1="24267" x2="86400" y2="24267"/>
                              <a14:foregroundMark x1="77950" y1="53422" x2="79975" y2="54756"/>
                              <a14:foregroundMark x1="74675" y1="17067" x2="77825" y2="17067"/>
                              <a14:foregroundMark x1="74425" y1="13956" x2="76575" y2="16178"/>
                              <a14:foregroundMark x1="74300" y1="16622" x2="74925" y2="16622"/>
                              <a14:foregroundMark x1="66975" y1="16178" x2="68475" y2="15733"/>
                              <a14:foregroundMark x1="76575" y1="37244" x2="78575" y2="37244"/>
                            </a14:backgroundRemoval>
                          </a14:imgEffect>
                        </a14:imgLayer>
                      </a14:imgProps>
                    </a:ext>
                  </a:extLst>
                </a:blip>
                <a:srcRect l="65333" t="5359" r="29050" b="76569"/>
                <a:stretch/>
              </p:blipFill>
              <p:spPr>
                <a:xfrm>
                  <a:off x="8507491" y="4685517"/>
                  <a:ext cx="199185" cy="156078"/>
                </a:xfrm>
                <a:prstGeom prst="rect">
                  <a:avLst/>
                </a:prstGeom>
              </p:spPr>
            </p:pic>
            <p:pic>
              <p:nvPicPr>
                <p:cNvPr id="56" name="Imagen 55"/>
                <p:cNvPicPr>
                  <a:picLocks noChangeAspect="1"/>
                </p:cNvPicPr>
                <p:nvPr/>
              </p:nvPicPr>
              <p:blipFill rotWithShape="1">
                <a:blip r:embed="rId8">
                  <a:extLst>
                    <a:ext uri="{BEBA8EAE-BF5A-486C-A8C5-ECC9F3942E4B}">
                      <a14:imgProps xmlns:a14="http://schemas.microsoft.com/office/drawing/2010/main">
                        <a14:imgLayer r:embed="rId7">
                          <a14:imgEffect>
                            <a14:backgroundRemoval t="5244" b="94222" l="66975" r="96375">
                              <a14:foregroundMark x1="69875" y1="44444" x2="74175" y2="12978"/>
                              <a14:foregroundMark x1="80100" y1="27378" x2="79850" y2="22933"/>
                              <a14:foregroundMark x1="88550" y1="44444" x2="92725" y2="28711"/>
                              <a14:foregroundMark x1="94125" y1="16178" x2="94625" y2="18400"/>
                              <a14:foregroundMark x1="86925" y1="44889" x2="91200" y2="26933"/>
                              <a14:foregroundMark x1="85525" y1="24267" x2="86400" y2="24267"/>
                              <a14:foregroundMark x1="77950" y1="53422" x2="79975" y2="54756"/>
                              <a14:foregroundMark x1="74675" y1="17067" x2="77825" y2="17067"/>
                              <a14:foregroundMark x1="74425" y1="13956" x2="76575" y2="16178"/>
                              <a14:foregroundMark x1="74300" y1="16622" x2="74925" y2="16622"/>
                              <a14:foregroundMark x1="66975" y1="16178" x2="68475" y2="15733"/>
                              <a14:foregroundMark x1="76575" y1="37244" x2="78575" y2="37244"/>
                            </a14:backgroundRemoval>
                          </a14:imgEffect>
                        </a14:imgLayer>
                      </a14:imgProps>
                    </a:ext>
                  </a:extLst>
                </a:blip>
                <a:srcRect l="65333" t="5359" r="29050" b="76569"/>
                <a:stretch/>
              </p:blipFill>
              <p:spPr>
                <a:xfrm>
                  <a:off x="8918155" y="4242198"/>
                  <a:ext cx="199185" cy="156078"/>
                </a:xfrm>
                <a:prstGeom prst="rect">
                  <a:avLst/>
                </a:prstGeom>
              </p:spPr>
            </p:pic>
          </p:grpSp>
          <p:grpSp>
            <p:nvGrpSpPr>
              <p:cNvPr id="3" name="Grupo 2"/>
              <p:cNvGrpSpPr/>
              <p:nvPr/>
            </p:nvGrpSpPr>
            <p:grpSpPr>
              <a:xfrm>
                <a:off x="10814902" y="3426450"/>
                <a:ext cx="717348" cy="758374"/>
                <a:chOff x="10760478" y="3530173"/>
                <a:chExt cx="717348" cy="758374"/>
              </a:xfrm>
            </p:grpSpPr>
            <p:pic>
              <p:nvPicPr>
                <p:cNvPr id="42" name="Imagen 41"/>
                <p:cNvPicPr>
                  <a:picLocks noChangeAspect="1"/>
                </p:cNvPicPr>
                <p:nvPr/>
              </p:nvPicPr>
              <p:blipFill>
                <a:blip r:embed="rId13"/>
                <a:stretch>
                  <a:fillRect/>
                </a:stretch>
              </p:blipFill>
              <p:spPr>
                <a:xfrm>
                  <a:off x="10918736" y="3729457"/>
                  <a:ext cx="559090" cy="559090"/>
                </a:xfrm>
                <a:prstGeom prst="rect">
                  <a:avLst/>
                </a:prstGeom>
              </p:spPr>
            </p:pic>
            <p:pic>
              <p:nvPicPr>
                <p:cNvPr id="43" name="Imagen 42"/>
                <p:cNvPicPr>
                  <a:picLocks noChangeAspect="1"/>
                </p:cNvPicPr>
                <p:nvPr/>
              </p:nvPicPr>
              <p:blipFill rotWithShape="1">
                <a:blip r:embed="rId8">
                  <a:extLst>
                    <a:ext uri="{BEBA8EAE-BF5A-486C-A8C5-ECC9F3942E4B}">
                      <a14:imgProps xmlns:a14="http://schemas.microsoft.com/office/drawing/2010/main">
                        <a14:imgLayer r:embed="rId7">
                          <a14:imgEffect>
                            <a14:backgroundRemoval t="5244" b="94222" l="66975" r="96375">
                              <a14:foregroundMark x1="69875" y1="44444" x2="74175" y2="12978"/>
                              <a14:foregroundMark x1="80100" y1="27378" x2="79850" y2="22933"/>
                              <a14:foregroundMark x1="88550" y1="44444" x2="92725" y2="28711"/>
                              <a14:foregroundMark x1="94125" y1="16178" x2="94625" y2="18400"/>
                              <a14:foregroundMark x1="86925" y1="44889" x2="91200" y2="26933"/>
                              <a14:foregroundMark x1="85525" y1="24267" x2="86400" y2="24267"/>
                              <a14:foregroundMark x1="77950" y1="53422" x2="79975" y2="54756"/>
                              <a14:foregroundMark x1="74675" y1="17067" x2="77825" y2="17067"/>
                              <a14:foregroundMark x1="74425" y1="13956" x2="76575" y2="16178"/>
                              <a14:foregroundMark x1="74300" y1="16622" x2="74925" y2="16622"/>
                              <a14:foregroundMark x1="66975" y1="16178" x2="68475" y2="15733"/>
                              <a14:foregroundMark x1="76575" y1="37244" x2="78575" y2="37244"/>
                            </a14:backgroundRemoval>
                          </a14:imgEffect>
                        </a14:imgLayer>
                      </a14:imgProps>
                    </a:ext>
                  </a:extLst>
                </a:blip>
                <a:srcRect l="65333" t="5359" r="29050" b="76569"/>
                <a:stretch/>
              </p:blipFill>
              <p:spPr>
                <a:xfrm>
                  <a:off x="10865875" y="3530173"/>
                  <a:ext cx="207875" cy="162886"/>
                </a:xfrm>
                <a:prstGeom prst="rect">
                  <a:avLst/>
                </a:prstGeom>
              </p:spPr>
            </p:pic>
            <p:pic>
              <p:nvPicPr>
                <p:cNvPr id="44" name="Imagen 43"/>
                <p:cNvPicPr>
                  <a:picLocks noChangeAspect="1"/>
                </p:cNvPicPr>
                <p:nvPr/>
              </p:nvPicPr>
              <p:blipFill rotWithShape="1">
                <a:blip r:embed="rId8">
                  <a:extLst>
                    <a:ext uri="{BEBA8EAE-BF5A-486C-A8C5-ECC9F3942E4B}">
                      <a14:imgProps xmlns:a14="http://schemas.microsoft.com/office/drawing/2010/main">
                        <a14:imgLayer r:embed="rId7">
                          <a14:imgEffect>
                            <a14:backgroundRemoval t="5244" b="94222" l="66975" r="96375">
                              <a14:foregroundMark x1="69875" y1="44444" x2="74175" y2="12978"/>
                              <a14:foregroundMark x1="80100" y1="27378" x2="79850" y2="22933"/>
                              <a14:foregroundMark x1="88550" y1="44444" x2="92725" y2="28711"/>
                              <a14:foregroundMark x1="94125" y1="16178" x2="94625" y2="18400"/>
                              <a14:foregroundMark x1="86925" y1="44889" x2="91200" y2="26933"/>
                              <a14:foregroundMark x1="85525" y1="24267" x2="86400" y2="24267"/>
                              <a14:foregroundMark x1="77950" y1="53422" x2="79975" y2="54756"/>
                              <a14:foregroundMark x1="74675" y1="17067" x2="77825" y2="17067"/>
                              <a14:foregroundMark x1="74425" y1="13956" x2="76575" y2="16178"/>
                              <a14:foregroundMark x1="74300" y1="16622" x2="74925" y2="16622"/>
                              <a14:foregroundMark x1="66975" y1="16178" x2="68475" y2="15733"/>
                              <a14:foregroundMark x1="76575" y1="37244" x2="78575" y2="37244"/>
                            </a14:backgroundRemoval>
                          </a14:imgEffect>
                        </a14:imgLayer>
                      </a14:imgProps>
                    </a:ext>
                  </a:extLst>
                </a:blip>
                <a:srcRect l="65333" t="5359" r="29050" b="76569"/>
                <a:stretch/>
              </p:blipFill>
              <p:spPr>
                <a:xfrm>
                  <a:off x="11177688" y="3607886"/>
                  <a:ext cx="207875" cy="162886"/>
                </a:xfrm>
                <a:prstGeom prst="rect">
                  <a:avLst/>
                </a:prstGeom>
              </p:spPr>
            </p:pic>
            <p:pic>
              <p:nvPicPr>
                <p:cNvPr id="57" name="Imagen 56"/>
                <p:cNvPicPr>
                  <a:picLocks noChangeAspect="1"/>
                </p:cNvPicPr>
                <p:nvPr/>
              </p:nvPicPr>
              <p:blipFill rotWithShape="1">
                <a:blip r:embed="rId8">
                  <a:extLst>
                    <a:ext uri="{BEBA8EAE-BF5A-486C-A8C5-ECC9F3942E4B}">
                      <a14:imgProps xmlns:a14="http://schemas.microsoft.com/office/drawing/2010/main">
                        <a14:imgLayer r:embed="rId7">
                          <a14:imgEffect>
                            <a14:backgroundRemoval t="5244" b="94222" l="66975" r="96375">
                              <a14:foregroundMark x1="69875" y1="44444" x2="74175" y2="12978"/>
                              <a14:foregroundMark x1="80100" y1="27378" x2="79850" y2="22933"/>
                              <a14:foregroundMark x1="88550" y1="44444" x2="92725" y2="28711"/>
                              <a14:foregroundMark x1="94125" y1="16178" x2="94625" y2="18400"/>
                              <a14:foregroundMark x1="86925" y1="44889" x2="91200" y2="26933"/>
                              <a14:foregroundMark x1="85525" y1="24267" x2="86400" y2="24267"/>
                              <a14:foregroundMark x1="77950" y1="53422" x2="79975" y2="54756"/>
                              <a14:foregroundMark x1="74675" y1="17067" x2="77825" y2="17067"/>
                              <a14:foregroundMark x1="74425" y1="13956" x2="76575" y2="16178"/>
                              <a14:foregroundMark x1="74300" y1="16622" x2="74925" y2="16622"/>
                              <a14:foregroundMark x1="66975" y1="16178" x2="68475" y2="15733"/>
                              <a14:foregroundMark x1="76575" y1="37244" x2="78575" y2="37244"/>
                            </a14:backgroundRemoval>
                          </a14:imgEffect>
                        </a14:imgLayer>
                      </a14:imgProps>
                    </a:ext>
                  </a:extLst>
                </a:blip>
                <a:srcRect l="65333" t="5359" r="29050" b="76569"/>
                <a:stretch/>
              </p:blipFill>
              <p:spPr>
                <a:xfrm>
                  <a:off x="10760478" y="3885446"/>
                  <a:ext cx="147377" cy="115481"/>
                </a:xfrm>
                <a:prstGeom prst="rect">
                  <a:avLst/>
                </a:prstGeom>
              </p:spPr>
            </p:pic>
          </p:grpSp>
          <p:grpSp>
            <p:nvGrpSpPr>
              <p:cNvPr id="11" name="Grupo 10"/>
              <p:cNvGrpSpPr/>
              <p:nvPr/>
            </p:nvGrpSpPr>
            <p:grpSpPr>
              <a:xfrm>
                <a:off x="7451700" y="3486759"/>
                <a:ext cx="790327" cy="918209"/>
                <a:chOff x="7623072" y="3794327"/>
                <a:chExt cx="790327" cy="918209"/>
              </a:xfrm>
            </p:grpSpPr>
            <p:pic>
              <p:nvPicPr>
                <p:cNvPr id="47" name="Imagen 46"/>
                <p:cNvPicPr>
                  <a:picLocks noChangeAspect="1"/>
                </p:cNvPicPr>
                <p:nvPr/>
              </p:nvPicPr>
              <p:blipFill>
                <a:blip r:embed="rId14"/>
                <a:stretch>
                  <a:fillRect/>
                </a:stretch>
              </p:blipFill>
              <p:spPr>
                <a:xfrm>
                  <a:off x="7623072" y="4000927"/>
                  <a:ext cx="635440" cy="550333"/>
                </a:xfrm>
                <a:prstGeom prst="rect">
                  <a:avLst/>
                </a:prstGeom>
              </p:spPr>
            </p:pic>
            <p:pic>
              <p:nvPicPr>
                <p:cNvPr id="48" name="Imagen 47"/>
                <p:cNvPicPr>
                  <a:picLocks noChangeAspect="1"/>
                </p:cNvPicPr>
                <p:nvPr/>
              </p:nvPicPr>
              <p:blipFill rotWithShape="1">
                <a:blip r:embed="rId8">
                  <a:extLst>
                    <a:ext uri="{BEBA8EAE-BF5A-486C-A8C5-ECC9F3942E4B}">
                      <a14:imgProps xmlns:a14="http://schemas.microsoft.com/office/drawing/2010/main">
                        <a14:imgLayer r:embed="rId7">
                          <a14:imgEffect>
                            <a14:backgroundRemoval t="5244" b="94222" l="66975" r="96375">
                              <a14:foregroundMark x1="69875" y1="44444" x2="74175" y2="12978"/>
                              <a14:foregroundMark x1="80100" y1="27378" x2="79850" y2="22933"/>
                              <a14:foregroundMark x1="88550" y1="44444" x2="92725" y2="28711"/>
                              <a14:foregroundMark x1="94125" y1="16178" x2="94625" y2="18400"/>
                              <a14:foregroundMark x1="86925" y1="44889" x2="91200" y2="26933"/>
                              <a14:foregroundMark x1="85525" y1="24267" x2="86400" y2="24267"/>
                              <a14:foregroundMark x1="77950" y1="53422" x2="79975" y2="54756"/>
                              <a14:foregroundMark x1="74675" y1="17067" x2="77825" y2="17067"/>
                              <a14:foregroundMark x1="74425" y1="13956" x2="76575" y2="16178"/>
                              <a14:foregroundMark x1="74300" y1="16622" x2="74925" y2="16622"/>
                              <a14:foregroundMark x1="66975" y1="16178" x2="68475" y2="15733"/>
                              <a14:foregroundMark x1="76575" y1="37244" x2="78575" y2="37244"/>
                            </a14:backgroundRemoval>
                          </a14:imgEffect>
                        </a14:imgLayer>
                      </a14:imgProps>
                    </a:ext>
                  </a:extLst>
                </a:blip>
                <a:srcRect l="65333" t="5359" r="29050" b="76569"/>
                <a:stretch/>
              </p:blipFill>
              <p:spPr>
                <a:xfrm>
                  <a:off x="8162567" y="4031394"/>
                  <a:ext cx="250832" cy="196546"/>
                </a:xfrm>
                <a:prstGeom prst="rect">
                  <a:avLst/>
                </a:prstGeom>
              </p:spPr>
            </p:pic>
            <p:pic>
              <p:nvPicPr>
                <p:cNvPr id="49" name="Imagen 48"/>
                <p:cNvPicPr>
                  <a:picLocks noChangeAspect="1"/>
                </p:cNvPicPr>
                <p:nvPr/>
              </p:nvPicPr>
              <p:blipFill rotWithShape="1">
                <a:blip r:embed="rId8">
                  <a:extLst>
                    <a:ext uri="{BEBA8EAE-BF5A-486C-A8C5-ECC9F3942E4B}">
                      <a14:imgProps xmlns:a14="http://schemas.microsoft.com/office/drawing/2010/main">
                        <a14:imgLayer r:embed="rId7">
                          <a14:imgEffect>
                            <a14:backgroundRemoval t="5244" b="94222" l="66975" r="96375">
                              <a14:foregroundMark x1="69875" y1="44444" x2="74175" y2="12978"/>
                              <a14:foregroundMark x1="80100" y1="27378" x2="79850" y2="22933"/>
                              <a14:foregroundMark x1="88550" y1="44444" x2="92725" y2="28711"/>
                              <a14:foregroundMark x1="94125" y1="16178" x2="94625" y2="18400"/>
                              <a14:foregroundMark x1="86925" y1="44889" x2="91200" y2="26933"/>
                              <a14:foregroundMark x1="85525" y1="24267" x2="86400" y2="24267"/>
                              <a14:foregroundMark x1="77950" y1="53422" x2="79975" y2="54756"/>
                              <a14:foregroundMark x1="74675" y1="17067" x2="77825" y2="17067"/>
                              <a14:foregroundMark x1="74425" y1="13956" x2="76575" y2="16178"/>
                              <a14:foregroundMark x1="74300" y1="16622" x2="74925" y2="16622"/>
                              <a14:foregroundMark x1="66975" y1="16178" x2="68475" y2="15733"/>
                              <a14:foregroundMark x1="76575" y1="37244" x2="78575" y2="37244"/>
                            </a14:backgroundRemoval>
                          </a14:imgEffect>
                        </a14:imgLayer>
                      </a14:imgProps>
                    </a:ext>
                  </a:extLst>
                </a:blip>
                <a:srcRect l="65333" t="5359" r="29050" b="76569"/>
                <a:stretch/>
              </p:blipFill>
              <p:spPr>
                <a:xfrm>
                  <a:off x="7861780" y="3794327"/>
                  <a:ext cx="158024" cy="123825"/>
                </a:xfrm>
                <a:prstGeom prst="rect">
                  <a:avLst/>
                </a:prstGeom>
              </p:spPr>
            </p:pic>
            <p:pic>
              <p:nvPicPr>
                <p:cNvPr id="54" name="Imagen 53"/>
                <p:cNvPicPr>
                  <a:picLocks noChangeAspect="1"/>
                </p:cNvPicPr>
                <p:nvPr/>
              </p:nvPicPr>
              <p:blipFill rotWithShape="1">
                <a:blip r:embed="rId8">
                  <a:extLst>
                    <a:ext uri="{BEBA8EAE-BF5A-486C-A8C5-ECC9F3942E4B}">
                      <a14:imgProps xmlns:a14="http://schemas.microsoft.com/office/drawing/2010/main">
                        <a14:imgLayer r:embed="rId7">
                          <a14:imgEffect>
                            <a14:backgroundRemoval t="5244" b="94222" l="66975" r="96375">
                              <a14:foregroundMark x1="69875" y1="44444" x2="74175" y2="12978"/>
                              <a14:foregroundMark x1="80100" y1="27378" x2="79850" y2="22933"/>
                              <a14:foregroundMark x1="88550" y1="44444" x2="92725" y2="28711"/>
                              <a14:foregroundMark x1="94125" y1="16178" x2="94625" y2="18400"/>
                              <a14:foregroundMark x1="86925" y1="44889" x2="91200" y2="26933"/>
                              <a14:foregroundMark x1="85525" y1="24267" x2="86400" y2="24267"/>
                              <a14:foregroundMark x1="77950" y1="53422" x2="79975" y2="54756"/>
                              <a14:foregroundMark x1="74675" y1="17067" x2="77825" y2="17067"/>
                              <a14:foregroundMark x1="74425" y1="13956" x2="76575" y2="16178"/>
                              <a14:foregroundMark x1="74300" y1="16622" x2="74925" y2="16622"/>
                              <a14:foregroundMark x1="66975" y1="16178" x2="68475" y2="15733"/>
                              <a14:foregroundMark x1="76575" y1="37244" x2="78575" y2="37244"/>
                            </a14:backgroundRemoval>
                          </a14:imgEffect>
                        </a14:imgLayer>
                      </a14:imgProps>
                    </a:ext>
                  </a:extLst>
                </a:blip>
                <a:srcRect l="65333" t="5359" r="29050" b="76569"/>
                <a:stretch/>
              </p:blipFill>
              <p:spPr>
                <a:xfrm>
                  <a:off x="7739738" y="3839651"/>
                  <a:ext cx="195497" cy="153188"/>
                </a:xfrm>
                <a:prstGeom prst="rect">
                  <a:avLst/>
                </a:prstGeom>
              </p:spPr>
            </p:pic>
            <p:pic>
              <p:nvPicPr>
                <p:cNvPr id="58" name="Imagen 57"/>
                <p:cNvPicPr>
                  <a:picLocks noChangeAspect="1"/>
                </p:cNvPicPr>
                <p:nvPr/>
              </p:nvPicPr>
              <p:blipFill rotWithShape="1">
                <a:blip r:embed="rId8">
                  <a:extLst>
                    <a:ext uri="{BEBA8EAE-BF5A-486C-A8C5-ECC9F3942E4B}">
                      <a14:imgProps xmlns:a14="http://schemas.microsoft.com/office/drawing/2010/main">
                        <a14:imgLayer r:embed="rId7">
                          <a14:imgEffect>
                            <a14:backgroundRemoval t="5244" b="94222" l="66975" r="96375">
                              <a14:foregroundMark x1="69875" y1="44444" x2="74175" y2="12978"/>
                              <a14:foregroundMark x1="80100" y1="27378" x2="79850" y2="22933"/>
                              <a14:foregroundMark x1="88550" y1="44444" x2="92725" y2="28711"/>
                              <a14:foregroundMark x1="94125" y1="16178" x2="94625" y2="18400"/>
                              <a14:foregroundMark x1="86925" y1="44889" x2="91200" y2="26933"/>
                              <a14:foregroundMark x1="85525" y1="24267" x2="86400" y2="24267"/>
                              <a14:foregroundMark x1="77950" y1="53422" x2="79975" y2="54756"/>
                              <a14:foregroundMark x1="74675" y1="17067" x2="77825" y2="17067"/>
                              <a14:foregroundMark x1="74425" y1="13956" x2="76575" y2="16178"/>
                              <a14:foregroundMark x1="74300" y1="16622" x2="74925" y2="16622"/>
                              <a14:foregroundMark x1="66975" y1="16178" x2="68475" y2="15733"/>
                              <a14:foregroundMark x1="76575" y1="37244" x2="78575" y2="37244"/>
                            </a14:backgroundRemoval>
                          </a14:imgEffect>
                        </a14:imgLayer>
                      </a14:imgProps>
                    </a:ext>
                  </a:extLst>
                </a:blip>
                <a:srcRect l="65333" t="5359" r="29050" b="76569"/>
                <a:stretch/>
              </p:blipFill>
              <p:spPr>
                <a:xfrm>
                  <a:off x="7861780" y="4559348"/>
                  <a:ext cx="195497" cy="153188"/>
                </a:xfrm>
                <a:prstGeom prst="rect">
                  <a:avLst/>
                </a:prstGeom>
              </p:spPr>
            </p:pic>
          </p:grpSp>
        </p:grpSp>
        <p:sp>
          <p:nvSpPr>
            <p:cNvPr id="52" name="Rectángulo redondeado 51"/>
            <p:cNvSpPr/>
            <p:nvPr/>
          </p:nvSpPr>
          <p:spPr>
            <a:xfrm>
              <a:off x="5087522" y="4574508"/>
              <a:ext cx="2464868" cy="481184"/>
            </a:xfrm>
            <a:prstGeom prst="roundRect">
              <a:avLst/>
            </a:prstGeom>
            <a:solidFill>
              <a:schemeClr val="accent6">
                <a:lumMod val="40000"/>
                <a:lumOff val="60000"/>
                <a:alpha val="85000"/>
              </a:schemeClr>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algn="ctr">
                <a:buClr>
                  <a:schemeClr val="tx2"/>
                </a:buClr>
              </a:pPr>
              <a:r>
                <a:rPr lang="es-ES" sz="1100" b="1" dirty="0">
                  <a:latin typeface="Arial Rounded MT Bold" panose="020F0704030504030204" pitchFamily="34" charset="0"/>
                </a:rPr>
                <a:t>TOTAL GENERAL</a:t>
              </a:r>
            </a:p>
            <a:p>
              <a:pPr algn="ctr">
                <a:buClr>
                  <a:schemeClr val="tx2"/>
                </a:buClr>
              </a:pPr>
              <a:r>
                <a:rPr lang="es-ES" sz="1200" b="1" dirty="0">
                  <a:latin typeface="Arial Rounded MT Bold" panose="020F0704030504030204" pitchFamily="34" charset="0"/>
                </a:rPr>
                <a:t>$1,858,454,906.00</a:t>
              </a:r>
            </a:p>
          </p:txBody>
        </p:sp>
      </p:grpSp>
    </p:spTree>
    <p:extLst>
      <p:ext uri="{BB962C8B-B14F-4D97-AF65-F5344CB8AC3E}">
        <p14:creationId xmlns:p14="http://schemas.microsoft.com/office/powerpoint/2010/main" val="17603735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3"/>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3"/>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17</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grpSp>
      <p:grpSp>
        <p:nvGrpSpPr>
          <p:cNvPr id="13" name="Grupo 12"/>
          <p:cNvGrpSpPr/>
          <p:nvPr/>
        </p:nvGrpSpPr>
        <p:grpSpPr>
          <a:xfrm>
            <a:off x="219178" y="487017"/>
            <a:ext cx="5657644" cy="1315741"/>
            <a:chOff x="921336" y="556974"/>
            <a:chExt cx="5114232" cy="1315741"/>
          </a:xfrm>
        </p:grpSpPr>
        <p:sp>
          <p:nvSpPr>
            <p:cNvPr id="14" name="Google Shape;931;p56"/>
            <p:cNvSpPr/>
            <p:nvPr/>
          </p:nvSpPr>
          <p:spPr>
            <a:xfrm rot="16681812">
              <a:off x="2900488" y="-667378"/>
              <a:ext cx="1315741" cy="3764446"/>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lvl="0">
                <a:spcBef>
                  <a:spcPts val="100"/>
                </a:spcBef>
              </a:pPr>
              <a:endParaRPr lang="es-ES" b="1" spc="-5" dirty="0">
                <a:solidFill>
                  <a:schemeClr val="tx2"/>
                </a:solidFill>
                <a:latin typeface="Arial Rounded MT Bold" panose="020F0704030504030204" pitchFamily="34" charset="0"/>
                <a:cs typeface="Bahnschrift"/>
              </a:endParaRPr>
            </a:p>
          </p:txBody>
        </p:sp>
        <p:sp>
          <p:nvSpPr>
            <p:cNvPr id="15" name="object 2"/>
            <p:cNvSpPr txBox="1">
              <a:spLocks/>
            </p:cNvSpPr>
            <p:nvPr/>
          </p:nvSpPr>
          <p:spPr>
            <a:xfrm>
              <a:off x="921336" y="730959"/>
              <a:ext cx="5114232" cy="853439"/>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gn="ctr">
                <a:spcBef>
                  <a:spcPts val="100"/>
                </a:spcBef>
                <a:defRPr/>
              </a:pPr>
              <a:r>
                <a:rPr lang="es-ES" sz="1800" b="1" spc="-5" dirty="0">
                  <a:solidFill>
                    <a:schemeClr val="bg1"/>
                  </a:solidFill>
                  <a:latin typeface="Arial Rounded MT Bold" panose="020F0704030504030204" pitchFamily="34" charset="0"/>
                  <a:cs typeface="Bahnschrift"/>
                </a:rPr>
                <a:t>CLASIFICACIÓN FUNCIONAL </a:t>
              </a:r>
            </a:p>
            <a:p>
              <a:pPr marL="12700" lvl="0">
                <a:spcBef>
                  <a:spcPts val="100"/>
                </a:spcBef>
              </a:pPr>
              <a:endParaRPr lang="es-ES" sz="2000" b="1" spc="-5" dirty="0">
                <a:solidFill>
                  <a:schemeClr val="bg1"/>
                </a:solidFill>
                <a:latin typeface="Arial Rounded MT Bold" panose="020F0704030504030204" pitchFamily="34" charset="0"/>
                <a:cs typeface="Bahnschrift"/>
              </a:endParaRPr>
            </a:p>
          </p:txBody>
        </p:sp>
      </p:grpSp>
      <p:sp>
        <p:nvSpPr>
          <p:cNvPr id="16" name="Título 1"/>
          <p:cNvSpPr txBox="1">
            <a:spLocks/>
          </p:cNvSpPr>
          <p:nvPr/>
        </p:nvSpPr>
        <p:spPr>
          <a:xfrm>
            <a:off x="1353511" y="1818338"/>
            <a:ext cx="8678511" cy="1125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400" spc="-5" dirty="0">
                <a:solidFill>
                  <a:schemeClr val="tx2"/>
                </a:solidFill>
                <a:latin typeface="Arial Rounded MT Bold" panose="020F0704030504030204" pitchFamily="34" charset="0"/>
                <a:ea typeface="+mn-ea"/>
                <a:cs typeface="Bahnschrift"/>
              </a:rPr>
              <a:t>La clasificación funcional presenta el gasto público según la naturaleza de los servicios gubernamentales brindados a la población. Con dicha clasificación se identifica el presupuesto destinado a funciones de gobierno, desarrollo social, desarrollo económico y otras no clasificadas; permitiendo determinar los objetivos generales de las políticas públicas y los recursos financieros que se asignan para alcanzar éstos.</a:t>
            </a:r>
          </a:p>
        </p:txBody>
      </p:sp>
      <p:grpSp>
        <p:nvGrpSpPr>
          <p:cNvPr id="2" name="Grupo 1"/>
          <p:cNvGrpSpPr/>
          <p:nvPr/>
        </p:nvGrpSpPr>
        <p:grpSpPr>
          <a:xfrm>
            <a:off x="7080632" y="3315975"/>
            <a:ext cx="3610384" cy="1084221"/>
            <a:chOff x="634062" y="3289069"/>
            <a:chExt cx="3610384" cy="1084221"/>
          </a:xfrm>
        </p:grpSpPr>
        <p:sp>
          <p:nvSpPr>
            <p:cNvPr id="34" name="Terminador 33"/>
            <p:cNvSpPr/>
            <p:nvPr/>
          </p:nvSpPr>
          <p:spPr>
            <a:xfrm flipH="1">
              <a:off x="1184446" y="3494661"/>
              <a:ext cx="3060000" cy="540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dirty="0">
                  <a:ln w="0"/>
                  <a:solidFill>
                    <a:schemeClr val="tx1"/>
                  </a:solidFill>
                  <a:effectLst>
                    <a:outerShdw blurRad="38100" dist="19050" dir="2700000" algn="tl" rotWithShape="0">
                      <a:schemeClr val="dk1">
                        <a:alpha val="40000"/>
                      </a:schemeClr>
                    </a:outerShdw>
                  </a:effectLst>
                </a:rPr>
                <a:t>DESARROLLO SOCIAL</a:t>
              </a:r>
            </a:p>
          </p:txBody>
        </p:sp>
        <p:sp>
          <p:nvSpPr>
            <p:cNvPr id="35" name="Rectángulo 34"/>
            <p:cNvSpPr/>
            <p:nvPr/>
          </p:nvSpPr>
          <p:spPr>
            <a:xfrm>
              <a:off x="1774016" y="4085290"/>
              <a:ext cx="2160000"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$926,442,226.00</a:t>
              </a:r>
              <a:endParaRPr lang="es-MX" sz="1400" b="1" dirty="0"/>
            </a:p>
          </p:txBody>
        </p:sp>
        <p:pic>
          <p:nvPicPr>
            <p:cNvPr id="6" name="Imagen 5"/>
            <p:cNvPicPr>
              <a:picLocks noChangeAspect="1"/>
            </p:cNvPicPr>
            <p:nvPr/>
          </p:nvPicPr>
          <p:blipFill>
            <a:blip r:embed="rId6"/>
            <a:stretch>
              <a:fillRect/>
            </a:stretch>
          </p:blipFill>
          <p:spPr>
            <a:xfrm flipH="1">
              <a:off x="634062" y="3289069"/>
              <a:ext cx="1080000" cy="1080000"/>
            </a:xfrm>
            <a:prstGeom prst="rect">
              <a:avLst/>
            </a:prstGeom>
          </p:spPr>
        </p:pic>
      </p:grpSp>
      <p:grpSp>
        <p:nvGrpSpPr>
          <p:cNvPr id="3" name="Grupo 2"/>
          <p:cNvGrpSpPr/>
          <p:nvPr/>
        </p:nvGrpSpPr>
        <p:grpSpPr>
          <a:xfrm>
            <a:off x="1332957" y="5429430"/>
            <a:ext cx="3899141" cy="1152303"/>
            <a:chOff x="525304" y="5095389"/>
            <a:chExt cx="3899141" cy="1152303"/>
          </a:xfrm>
        </p:grpSpPr>
        <p:sp>
          <p:nvSpPr>
            <p:cNvPr id="42" name="Terminador 41"/>
            <p:cNvSpPr/>
            <p:nvPr/>
          </p:nvSpPr>
          <p:spPr>
            <a:xfrm flipH="1">
              <a:off x="1184445" y="5178360"/>
              <a:ext cx="3240000" cy="540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dirty="0">
                  <a:ln w="0"/>
                  <a:solidFill>
                    <a:schemeClr val="tx1"/>
                  </a:solidFill>
                  <a:effectLst>
                    <a:outerShdw blurRad="38100" dist="19050" dir="2700000" algn="tl" rotWithShape="0">
                      <a:schemeClr val="dk1">
                        <a:alpha val="40000"/>
                      </a:schemeClr>
                    </a:outerShdw>
                  </a:effectLst>
                </a:rPr>
                <a:t>DESARROLLO ECONÓMICO</a:t>
              </a:r>
            </a:p>
          </p:txBody>
        </p:sp>
        <p:sp>
          <p:nvSpPr>
            <p:cNvPr id="43" name="Rectángulo 42"/>
            <p:cNvSpPr/>
            <p:nvPr/>
          </p:nvSpPr>
          <p:spPr>
            <a:xfrm>
              <a:off x="1774016" y="5782040"/>
              <a:ext cx="2196000"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$36,349,629.00</a:t>
              </a:r>
              <a:endParaRPr lang="es-MX" sz="1400" b="1" dirty="0"/>
            </a:p>
          </p:txBody>
        </p:sp>
        <p:pic>
          <p:nvPicPr>
            <p:cNvPr id="39" name="Imagen 38"/>
            <p:cNvPicPr>
              <a:picLocks noChangeAspect="1"/>
            </p:cNvPicPr>
            <p:nvPr/>
          </p:nvPicPr>
          <p:blipFill>
            <a:blip r:embed="rId7"/>
            <a:stretch>
              <a:fillRect/>
            </a:stretch>
          </p:blipFill>
          <p:spPr>
            <a:xfrm>
              <a:off x="525304" y="5095389"/>
              <a:ext cx="1152303" cy="1152303"/>
            </a:xfrm>
            <a:prstGeom prst="rect">
              <a:avLst/>
            </a:prstGeom>
          </p:spPr>
        </p:pic>
      </p:grpSp>
      <p:grpSp>
        <p:nvGrpSpPr>
          <p:cNvPr id="5" name="Grupo 4"/>
          <p:cNvGrpSpPr/>
          <p:nvPr/>
        </p:nvGrpSpPr>
        <p:grpSpPr>
          <a:xfrm>
            <a:off x="7529677" y="5251005"/>
            <a:ext cx="3437304" cy="1080000"/>
            <a:chOff x="8214718" y="5017996"/>
            <a:chExt cx="3437304" cy="1080000"/>
          </a:xfrm>
        </p:grpSpPr>
        <p:sp>
          <p:nvSpPr>
            <p:cNvPr id="23" name="Terminador 22"/>
            <p:cNvSpPr/>
            <p:nvPr/>
          </p:nvSpPr>
          <p:spPr>
            <a:xfrm flipH="1">
              <a:off x="8952022" y="5178360"/>
              <a:ext cx="2700000" cy="540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2"/>
              <a:r>
                <a:rPr lang="es-ES" sz="1600" dirty="0">
                  <a:ln w="0"/>
                  <a:solidFill>
                    <a:schemeClr val="tx1"/>
                  </a:solidFill>
                  <a:effectLst>
                    <a:outerShdw blurRad="38100" dist="19050" dir="2700000" algn="tl" rotWithShape="0">
                      <a:schemeClr val="dk1">
                        <a:alpha val="40000"/>
                      </a:schemeClr>
                    </a:outerShdw>
                  </a:effectLst>
                </a:rPr>
                <a:t>OTRAS</a:t>
              </a:r>
            </a:p>
          </p:txBody>
        </p:sp>
        <p:sp>
          <p:nvSpPr>
            <p:cNvPr id="41" name="Rectángulo 40"/>
            <p:cNvSpPr/>
            <p:nvPr/>
          </p:nvSpPr>
          <p:spPr>
            <a:xfrm>
              <a:off x="9400729" y="5775613"/>
              <a:ext cx="1908000"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$15,000,000.00</a:t>
              </a:r>
              <a:endParaRPr lang="es-MX" sz="1400" b="1" dirty="0"/>
            </a:p>
          </p:txBody>
        </p:sp>
        <p:pic>
          <p:nvPicPr>
            <p:cNvPr id="49" name="Imagen 48"/>
            <p:cNvPicPr>
              <a:picLocks noChangeAspect="1"/>
            </p:cNvPicPr>
            <p:nvPr/>
          </p:nvPicPr>
          <p:blipFill>
            <a:blip r:embed="rId8"/>
            <a:stretch>
              <a:fillRect/>
            </a:stretch>
          </p:blipFill>
          <p:spPr>
            <a:xfrm>
              <a:off x="8214718" y="5017996"/>
              <a:ext cx="1080000" cy="1080000"/>
            </a:xfrm>
            <a:prstGeom prst="rect">
              <a:avLst/>
            </a:prstGeom>
          </p:spPr>
        </p:pic>
      </p:grpSp>
      <p:grpSp>
        <p:nvGrpSpPr>
          <p:cNvPr id="7" name="Grupo 6"/>
          <p:cNvGrpSpPr/>
          <p:nvPr/>
        </p:nvGrpSpPr>
        <p:grpSpPr>
          <a:xfrm>
            <a:off x="1668026" y="3315975"/>
            <a:ext cx="3564072" cy="1095339"/>
            <a:chOff x="7890646" y="3224661"/>
            <a:chExt cx="3564072" cy="1095339"/>
          </a:xfrm>
        </p:grpSpPr>
        <p:sp>
          <p:nvSpPr>
            <p:cNvPr id="18" name="Terminador 17"/>
            <p:cNvSpPr/>
            <p:nvPr/>
          </p:nvSpPr>
          <p:spPr>
            <a:xfrm flipH="1">
              <a:off x="8754718" y="3437986"/>
              <a:ext cx="2700000" cy="540000"/>
            </a:xfrm>
            <a:prstGeom prst="flowChartTerminator">
              <a:avLst/>
            </a:prstGeom>
            <a:solidFill>
              <a:srgbClr val="FFBA8B">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dirty="0">
                  <a:ln w="0"/>
                  <a:solidFill>
                    <a:schemeClr val="tx1"/>
                  </a:solidFill>
                  <a:effectLst>
                    <a:outerShdw blurRad="38100" dist="19050" dir="2700000" algn="tl" rotWithShape="0">
                      <a:schemeClr val="dk1">
                        <a:alpha val="40000"/>
                      </a:schemeClr>
                    </a:outerShdw>
                  </a:effectLst>
                </a:rPr>
                <a:t>GOBIERNO</a:t>
              </a:r>
            </a:p>
          </p:txBody>
        </p:sp>
        <p:sp>
          <p:nvSpPr>
            <p:cNvPr id="19" name="Rectángulo 18"/>
            <p:cNvSpPr/>
            <p:nvPr/>
          </p:nvSpPr>
          <p:spPr>
            <a:xfrm>
              <a:off x="9194681" y="4032000"/>
              <a:ext cx="1980000" cy="288000"/>
            </a:xfrm>
            <a:prstGeom prst="rect">
              <a:avLst/>
            </a:prstGeom>
            <a:solidFill>
              <a:srgbClr val="91C46E"/>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S" sz="1400" b="1" dirty="0"/>
                <a:t>$880,663,051.00</a:t>
              </a:r>
              <a:endParaRPr lang="es-MX" sz="1400" b="1" dirty="0"/>
            </a:p>
          </p:txBody>
        </p:sp>
        <p:pic>
          <p:nvPicPr>
            <p:cNvPr id="50" name="Imagen 49"/>
            <p:cNvPicPr>
              <a:picLocks noChangeAspect="1"/>
            </p:cNvPicPr>
            <p:nvPr/>
          </p:nvPicPr>
          <p:blipFill>
            <a:blip r:embed="rId9"/>
            <a:stretch>
              <a:fillRect/>
            </a:stretch>
          </p:blipFill>
          <p:spPr>
            <a:xfrm>
              <a:off x="7890646" y="3224661"/>
              <a:ext cx="1184127" cy="1080000"/>
            </a:xfrm>
            <a:prstGeom prst="rect">
              <a:avLst/>
            </a:prstGeom>
          </p:spPr>
        </p:pic>
      </p:grpSp>
      <p:sp>
        <p:nvSpPr>
          <p:cNvPr id="28" name="Rectángulo redondeado 27"/>
          <p:cNvSpPr/>
          <p:nvPr/>
        </p:nvSpPr>
        <p:spPr>
          <a:xfrm>
            <a:off x="4592598" y="4783145"/>
            <a:ext cx="2937079" cy="481184"/>
          </a:xfrm>
          <a:prstGeom prst="roundRect">
            <a:avLst/>
          </a:prstGeom>
          <a:solidFill>
            <a:schemeClr val="accent6">
              <a:lumMod val="40000"/>
              <a:lumOff val="60000"/>
              <a:alpha val="85000"/>
            </a:schemeClr>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algn="ctr">
              <a:buClr>
                <a:schemeClr val="tx2"/>
              </a:buClr>
            </a:pPr>
            <a:r>
              <a:rPr lang="es-ES" sz="1100" b="1" dirty="0">
                <a:latin typeface="Arial Rounded MT Bold" panose="020F0704030504030204" pitchFamily="34" charset="0"/>
              </a:rPr>
              <a:t>TOTAL GENERAL</a:t>
            </a:r>
          </a:p>
          <a:p>
            <a:pPr algn="ctr">
              <a:buClr>
                <a:schemeClr val="tx2"/>
              </a:buClr>
            </a:pPr>
            <a:r>
              <a:rPr lang="es-ES" sz="1200" b="1" dirty="0">
                <a:latin typeface="Arial Rounded MT Bold" panose="020F0704030504030204" pitchFamily="34" charset="0"/>
              </a:rPr>
              <a:t>$1,858,454,906.00</a:t>
            </a:r>
          </a:p>
        </p:txBody>
      </p:sp>
    </p:spTree>
    <p:extLst>
      <p:ext uri="{BB962C8B-B14F-4D97-AF65-F5344CB8AC3E}">
        <p14:creationId xmlns:p14="http://schemas.microsoft.com/office/powerpoint/2010/main" val="30209792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2"/>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2"/>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851626" y="443917"/>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18</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grpSp>
      <p:sp>
        <p:nvSpPr>
          <p:cNvPr id="14" name="Título 1"/>
          <p:cNvSpPr txBox="1">
            <a:spLocks/>
          </p:cNvSpPr>
          <p:nvPr/>
        </p:nvSpPr>
        <p:spPr>
          <a:xfrm>
            <a:off x="911600" y="2656652"/>
            <a:ext cx="5513725" cy="31353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400" spc="-5" dirty="0" smtClean="0">
                <a:solidFill>
                  <a:schemeClr val="tx2"/>
                </a:solidFill>
                <a:latin typeface="Arial Rounded MT Bold" panose="020F0704030504030204" pitchFamily="34" charset="0"/>
                <a:ea typeface="+mn-ea"/>
                <a:cs typeface="Bahnschrift"/>
              </a:rPr>
              <a:t>Un estudio realizado por la Organización de las Naciones Unidas </a:t>
            </a:r>
            <a:r>
              <a:rPr lang="es-ES" sz="1400" spc="-5" dirty="0" smtClean="0">
                <a:solidFill>
                  <a:schemeClr val="accent2"/>
                </a:solidFill>
                <a:latin typeface="Arial Rounded MT Bold" panose="020F0704030504030204" pitchFamily="34" charset="0"/>
                <a:ea typeface="+mn-ea"/>
                <a:cs typeface="Bahnschrift"/>
              </a:rPr>
              <a:t>(</a:t>
            </a:r>
            <a:r>
              <a:rPr lang="es-ES" sz="1400" spc="-5" dirty="0">
                <a:solidFill>
                  <a:schemeClr val="accent2"/>
                </a:solidFill>
                <a:latin typeface="Arial Rounded MT Bold" panose="020F0704030504030204" pitchFamily="34" charset="0"/>
                <a:ea typeface="+mn-ea"/>
                <a:cs typeface="Bahnschrift"/>
              </a:rPr>
              <a:t>ONU), </a:t>
            </a:r>
            <a:r>
              <a:rPr lang="es-ES" sz="1400" spc="-5" dirty="0" smtClean="0">
                <a:solidFill>
                  <a:schemeClr val="tx2"/>
                </a:solidFill>
                <a:latin typeface="Arial Rounded MT Bold" panose="020F0704030504030204" pitchFamily="34" charset="0"/>
                <a:ea typeface="+mn-ea"/>
                <a:cs typeface="Bahnschrift"/>
              </a:rPr>
              <a:t>el Municipio de Corregidora destacó </a:t>
            </a:r>
            <a:r>
              <a:rPr lang="es-ES" sz="1400" spc="-5" dirty="0">
                <a:solidFill>
                  <a:schemeClr val="tx2"/>
                </a:solidFill>
                <a:latin typeface="Arial Rounded MT Bold" panose="020F0704030504030204" pitchFamily="34" charset="0"/>
                <a:ea typeface="+mn-ea"/>
                <a:cs typeface="Bahnschrift"/>
              </a:rPr>
              <a:t>en ingreso </a:t>
            </a:r>
            <a:r>
              <a:rPr lang="es-ES" sz="1400" spc="-5" dirty="0" smtClean="0">
                <a:solidFill>
                  <a:schemeClr val="tx2"/>
                </a:solidFill>
                <a:latin typeface="Arial Rounded MT Bold" panose="020F0704030504030204" pitchFamily="34" charset="0"/>
                <a:ea typeface="+mn-ea"/>
                <a:cs typeface="Bahnschrift"/>
              </a:rPr>
              <a:t>per cápita</a:t>
            </a:r>
            <a:r>
              <a:rPr lang="es-ES" sz="1400" spc="-5" dirty="0">
                <a:solidFill>
                  <a:schemeClr val="tx2"/>
                </a:solidFill>
                <a:latin typeface="Arial Rounded MT Bold" panose="020F0704030504030204" pitchFamily="34" charset="0"/>
                <a:ea typeface="+mn-ea"/>
                <a:cs typeface="Bahnschrift"/>
              </a:rPr>
              <a:t>, desarrollo social, educación, desarrollo económico y seguridad</a:t>
            </a:r>
            <a:r>
              <a:rPr lang="es-ES" sz="1400" spc="-5" dirty="0" smtClean="0">
                <a:solidFill>
                  <a:schemeClr val="tx2"/>
                </a:solidFill>
                <a:latin typeface="Arial Rounded MT Bold" panose="020F0704030504030204" pitchFamily="34" charset="0"/>
                <a:ea typeface="+mn-ea"/>
                <a:cs typeface="Bahnschrift"/>
              </a:rPr>
              <a:t>.</a:t>
            </a:r>
          </a:p>
          <a:p>
            <a:pPr algn="just"/>
            <a:endParaRPr lang="es-ES" sz="1400" spc="-5" dirty="0">
              <a:solidFill>
                <a:schemeClr val="tx2"/>
              </a:solidFill>
              <a:latin typeface="Arial Rounded MT Bold" panose="020F0704030504030204" pitchFamily="34" charset="0"/>
              <a:ea typeface="+mn-ea"/>
              <a:cs typeface="Bahnschrift"/>
            </a:endParaRPr>
          </a:p>
          <a:p>
            <a:pPr algn="just"/>
            <a:endParaRPr lang="es-ES" sz="1400" spc="-5" dirty="0">
              <a:solidFill>
                <a:schemeClr val="tx2"/>
              </a:solidFill>
              <a:latin typeface="Arial Rounded MT Bold" panose="020F0704030504030204" pitchFamily="34" charset="0"/>
              <a:ea typeface="+mn-ea"/>
              <a:cs typeface="Bahnschrift"/>
            </a:endParaRPr>
          </a:p>
          <a:p>
            <a:pPr algn="just"/>
            <a:r>
              <a:rPr lang="es-ES" sz="1400" spc="-5" dirty="0" smtClean="0">
                <a:solidFill>
                  <a:schemeClr val="tx2"/>
                </a:solidFill>
                <a:latin typeface="Arial Rounded MT Bold" panose="020F0704030504030204" pitchFamily="34" charset="0"/>
                <a:ea typeface="+mn-ea"/>
                <a:cs typeface="Bahnschrift"/>
              </a:rPr>
              <a:t>Del año </a:t>
            </a:r>
            <a:r>
              <a:rPr lang="es-ES" sz="1400" spc="-5" dirty="0">
                <a:solidFill>
                  <a:schemeClr val="tx2"/>
                </a:solidFill>
                <a:latin typeface="Arial Rounded MT Bold" panose="020F0704030504030204" pitchFamily="34" charset="0"/>
                <a:ea typeface="+mn-ea"/>
                <a:cs typeface="Bahnschrift"/>
              </a:rPr>
              <a:t>2010 al 2023 la población casi se duplicó con una tasa anual de crecimiento del 2.5%, por lo que han trabajado en sentar las bases para que haya un crecimiento sustentable y ordenado</a:t>
            </a:r>
            <a:r>
              <a:rPr lang="es-ES" sz="1400" spc="-5" dirty="0" smtClean="0">
                <a:solidFill>
                  <a:schemeClr val="tx2"/>
                </a:solidFill>
                <a:latin typeface="Arial Rounded MT Bold" panose="020F0704030504030204" pitchFamily="34" charset="0"/>
                <a:ea typeface="+mn-ea"/>
                <a:cs typeface="Bahnschrift"/>
              </a:rPr>
              <a:t>.</a:t>
            </a:r>
          </a:p>
          <a:p>
            <a:pPr algn="just"/>
            <a:endParaRPr lang="es-ES" sz="1400" spc="-5" dirty="0" smtClean="0">
              <a:solidFill>
                <a:schemeClr val="tx2"/>
              </a:solidFill>
              <a:latin typeface="Arial Rounded MT Bold" panose="020F0704030504030204" pitchFamily="34" charset="0"/>
              <a:ea typeface="+mn-ea"/>
              <a:cs typeface="Bahnschrift"/>
            </a:endParaRPr>
          </a:p>
          <a:p>
            <a:pPr algn="just"/>
            <a:endParaRPr lang="es-ES" sz="1400" spc="-5" dirty="0">
              <a:solidFill>
                <a:schemeClr val="tx2"/>
              </a:solidFill>
              <a:latin typeface="Arial Rounded MT Bold" panose="020F0704030504030204" pitchFamily="34" charset="0"/>
              <a:ea typeface="+mn-ea"/>
              <a:cs typeface="Bahnschrift"/>
            </a:endParaRPr>
          </a:p>
          <a:p>
            <a:pPr algn="just"/>
            <a:r>
              <a:rPr lang="es-ES" sz="1400" spc="-5" dirty="0">
                <a:solidFill>
                  <a:schemeClr val="tx2"/>
                </a:solidFill>
                <a:latin typeface="Arial Rounded MT Bold" panose="020F0704030504030204" pitchFamily="34" charset="0"/>
                <a:ea typeface="+mn-ea"/>
                <a:cs typeface="Bahnschrift"/>
              </a:rPr>
              <a:t> Corregidora se ha convertido en un municipio con crecimiento y progreso, por lo que destaca como </a:t>
            </a:r>
            <a:r>
              <a:rPr lang="es-ES" sz="1400" spc="-5" dirty="0">
                <a:solidFill>
                  <a:schemeClr val="accent2"/>
                </a:solidFill>
                <a:latin typeface="Arial Rounded MT Bold" panose="020F0704030504030204" pitchFamily="34" charset="0"/>
                <a:ea typeface="+mn-ea"/>
                <a:cs typeface="Bahnschrift"/>
              </a:rPr>
              <a:t>el quinto con mejor calidad de vida a nivel nacional</a:t>
            </a:r>
            <a:r>
              <a:rPr lang="es-ES" sz="1400" spc="-5" dirty="0" smtClean="0">
                <a:solidFill>
                  <a:schemeClr val="accent2"/>
                </a:solidFill>
                <a:latin typeface="Arial Rounded MT Bold" panose="020F0704030504030204" pitchFamily="34" charset="0"/>
                <a:ea typeface="+mn-ea"/>
                <a:cs typeface="Bahnschrift"/>
              </a:rPr>
              <a:t>.   </a:t>
            </a:r>
            <a:endParaRPr lang="es-ES" sz="1400" spc="-5" dirty="0">
              <a:solidFill>
                <a:schemeClr val="accent2"/>
              </a:solidFill>
              <a:latin typeface="Arial Rounded MT Bold" panose="020F0704030504030204" pitchFamily="34" charset="0"/>
              <a:ea typeface="+mn-ea"/>
              <a:cs typeface="Bahnschrift"/>
            </a:endParaRPr>
          </a:p>
        </p:txBody>
      </p:sp>
      <p:grpSp>
        <p:nvGrpSpPr>
          <p:cNvPr id="7" name="Grupo 6"/>
          <p:cNvGrpSpPr/>
          <p:nvPr/>
        </p:nvGrpSpPr>
        <p:grpSpPr>
          <a:xfrm>
            <a:off x="6688046" y="1409635"/>
            <a:ext cx="5671247" cy="4325240"/>
            <a:chOff x="6688046" y="1409635"/>
            <a:chExt cx="5671247" cy="4325240"/>
          </a:xfrm>
        </p:grpSpPr>
        <p:sp>
          <p:nvSpPr>
            <p:cNvPr id="18" name="Google Shape;8011;p107"/>
            <p:cNvSpPr/>
            <p:nvPr/>
          </p:nvSpPr>
          <p:spPr>
            <a:xfrm rot="6958152">
              <a:off x="10168055" y="3543637"/>
              <a:ext cx="1567759" cy="2814717"/>
            </a:xfrm>
            <a:custGeom>
              <a:avLst/>
              <a:gdLst/>
              <a:ahLst/>
              <a:cxnLst/>
              <a:rect l="l" t="t" r="r" b="b"/>
              <a:pathLst>
                <a:path w="68462" h="87097" extrusionOk="0">
                  <a:moveTo>
                    <a:pt x="38749" y="20088"/>
                  </a:moveTo>
                  <a:lnTo>
                    <a:pt x="38749" y="20088"/>
                  </a:lnTo>
                  <a:cubicBezTo>
                    <a:pt x="38711" y="20104"/>
                    <a:pt x="38665" y="20121"/>
                    <a:pt x="38598" y="20138"/>
                  </a:cubicBezTo>
                  <a:lnTo>
                    <a:pt x="38082" y="20300"/>
                  </a:lnTo>
                  <a:cubicBezTo>
                    <a:pt x="38137" y="20273"/>
                    <a:pt x="38191" y="20246"/>
                    <a:pt x="38245" y="20219"/>
                  </a:cubicBezTo>
                  <a:lnTo>
                    <a:pt x="38749" y="20088"/>
                  </a:lnTo>
                  <a:close/>
                  <a:moveTo>
                    <a:pt x="10986" y="19595"/>
                  </a:moveTo>
                  <a:cubicBezTo>
                    <a:pt x="10199" y="20273"/>
                    <a:pt x="9928" y="20517"/>
                    <a:pt x="8517" y="21792"/>
                  </a:cubicBezTo>
                  <a:cubicBezTo>
                    <a:pt x="9304" y="21006"/>
                    <a:pt x="10118" y="20273"/>
                    <a:pt x="10986" y="19595"/>
                  </a:cubicBezTo>
                  <a:close/>
                  <a:moveTo>
                    <a:pt x="8409" y="22172"/>
                  </a:moveTo>
                  <a:lnTo>
                    <a:pt x="8273" y="22308"/>
                  </a:lnTo>
                  <a:lnTo>
                    <a:pt x="7679" y="22848"/>
                  </a:lnTo>
                  <a:lnTo>
                    <a:pt x="7679" y="22848"/>
                  </a:lnTo>
                  <a:cubicBezTo>
                    <a:pt x="7859" y="22670"/>
                    <a:pt x="8039" y="22515"/>
                    <a:pt x="8219" y="22335"/>
                  </a:cubicBezTo>
                  <a:lnTo>
                    <a:pt x="8409" y="22172"/>
                  </a:lnTo>
                  <a:close/>
                  <a:moveTo>
                    <a:pt x="8626" y="21819"/>
                  </a:moveTo>
                  <a:cubicBezTo>
                    <a:pt x="8138" y="22253"/>
                    <a:pt x="7649" y="22687"/>
                    <a:pt x="6754" y="23582"/>
                  </a:cubicBezTo>
                  <a:cubicBezTo>
                    <a:pt x="7487" y="22823"/>
                    <a:pt x="7921" y="22389"/>
                    <a:pt x="8192" y="22145"/>
                  </a:cubicBezTo>
                  <a:cubicBezTo>
                    <a:pt x="8327" y="22036"/>
                    <a:pt x="8463" y="21928"/>
                    <a:pt x="8626" y="21819"/>
                  </a:cubicBezTo>
                  <a:close/>
                  <a:moveTo>
                    <a:pt x="7677" y="22796"/>
                  </a:moveTo>
                  <a:lnTo>
                    <a:pt x="7677" y="22796"/>
                  </a:lnTo>
                  <a:lnTo>
                    <a:pt x="7677" y="22796"/>
                  </a:lnTo>
                  <a:cubicBezTo>
                    <a:pt x="7323" y="23149"/>
                    <a:pt x="6971" y="23502"/>
                    <a:pt x="6641" y="23855"/>
                  </a:cubicBezTo>
                  <a:lnTo>
                    <a:pt x="6641" y="23855"/>
                  </a:lnTo>
                  <a:cubicBezTo>
                    <a:pt x="6960" y="23485"/>
                    <a:pt x="7305" y="23140"/>
                    <a:pt x="7677" y="22796"/>
                  </a:cubicBezTo>
                  <a:close/>
                  <a:moveTo>
                    <a:pt x="6076" y="24288"/>
                  </a:moveTo>
                  <a:lnTo>
                    <a:pt x="6022" y="24342"/>
                  </a:lnTo>
                  <a:lnTo>
                    <a:pt x="6022" y="24342"/>
                  </a:lnTo>
                  <a:lnTo>
                    <a:pt x="6022" y="24342"/>
                  </a:lnTo>
                  <a:lnTo>
                    <a:pt x="6076" y="24288"/>
                  </a:lnTo>
                  <a:close/>
                  <a:moveTo>
                    <a:pt x="5975" y="24396"/>
                  </a:moveTo>
                  <a:lnTo>
                    <a:pt x="5859" y="24559"/>
                  </a:lnTo>
                  <a:lnTo>
                    <a:pt x="5859" y="24532"/>
                  </a:lnTo>
                  <a:lnTo>
                    <a:pt x="5975" y="24396"/>
                  </a:lnTo>
                  <a:close/>
                  <a:moveTo>
                    <a:pt x="5267" y="25585"/>
                  </a:moveTo>
                  <a:lnTo>
                    <a:pt x="5235" y="25617"/>
                  </a:lnTo>
                  <a:lnTo>
                    <a:pt x="5235" y="25617"/>
                  </a:lnTo>
                  <a:lnTo>
                    <a:pt x="5267" y="25585"/>
                  </a:lnTo>
                  <a:close/>
                  <a:moveTo>
                    <a:pt x="5515" y="25090"/>
                  </a:moveTo>
                  <a:cubicBezTo>
                    <a:pt x="5526" y="25090"/>
                    <a:pt x="5497" y="25132"/>
                    <a:pt x="5398" y="25264"/>
                  </a:cubicBezTo>
                  <a:cubicBezTo>
                    <a:pt x="5290" y="25372"/>
                    <a:pt x="5154" y="25535"/>
                    <a:pt x="4964" y="25834"/>
                  </a:cubicBezTo>
                  <a:cubicBezTo>
                    <a:pt x="4747" y="26105"/>
                    <a:pt x="4476" y="26457"/>
                    <a:pt x="4123" y="26973"/>
                  </a:cubicBezTo>
                  <a:cubicBezTo>
                    <a:pt x="4747" y="26023"/>
                    <a:pt x="5073" y="25617"/>
                    <a:pt x="5452" y="25128"/>
                  </a:cubicBezTo>
                  <a:cubicBezTo>
                    <a:pt x="5484" y="25107"/>
                    <a:pt x="5508" y="25090"/>
                    <a:pt x="5515" y="25090"/>
                  </a:cubicBezTo>
                  <a:close/>
                  <a:moveTo>
                    <a:pt x="54791" y="29197"/>
                  </a:moveTo>
                  <a:lnTo>
                    <a:pt x="54953" y="29251"/>
                  </a:lnTo>
                  <a:lnTo>
                    <a:pt x="55089" y="29305"/>
                  </a:lnTo>
                  <a:lnTo>
                    <a:pt x="54791" y="29197"/>
                  </a:lnTo>
                  <a:close/>
                  <a:moveTo>
                    <a:pt x="45650" y="30146"/>
                  </a:moveTo>
                  <a:cubicBezTo>
                    <a:pt x="45507" y="30187"/>
                    <a:pt x="45364" y="30228"/>
                    <a:pt x="45222" y="30280"/>
                  </a:cubicBezTo>
                  <a:lnTo>
                    <a:pt x="45222" y="30280"/>
                  </a:lnTo>
                  <a:cubicBezTo>
                    <a:pt x="45363" y="30234"/>
                    <a:pt x="45506" y="30189"/>
                    <a:pt x="45650" y="30146"/>
                  </a:cubicBezTo>
                  <a:close/>
                  <a:moveTo>
                    <a:pt x="3310" y="28220"/>
                  </a:moveTo>
                  <a:lnTo>
                    <a:pt x="3310" y="28220"/>
                  </a:lnTo>
                  <a:cubicBezTo>
                    <a:pt x="3120" y="28573"/>
                    <a:pt x="2930" y="28899"/>
                    <a:pt x="2767" y="29278"/>
                  </a:cubicBezTo>
                  <a:cubicBezTo>
                    <a:pt x="2577" y="29631"/>
                    <a:pt x="2414" y="29984"/>
                    <a:pt x="2279" y="30336"/>
                  </a:cubicBezTo>
                  <a:lnTo>
                    <a:pt x="2197" y="30526"/>
                  </a:lnTo>
                  <a:cubicBezTo>
                    <a:pt x="2306" y="30173"/>
                    <a:pt x="2442" y="29875"/>
                    <a:pt x="2631" y="29495"/>
                  </a:cubicBezTo>
                  <a:cubicBezTo>
                    <a:pt x="2713" y="29305"/>
                    <a:pt x="2821" y="29116"/>
                    <a:pt x="2930" y="28899"/>
                  </a:cubicBezTo>
                  <a:cubicBezTo>
                    <a:pt x="3038" y="28709"/>
                    <a:pt x="3174" y="28465"/>
                    <a:pt x="3310" y="28220"/>
                  </a:cubicBezTo>
                  <a:close/>
                  <a:moveTo>
                    <a:pt x="50625" y="28637"/>
                  </a:moveTo>
                  <a:cubicBezTo>
                    <a:pt x="51222" y="28637"/>
                    <a:pt x="51819" y="28670"/>
                    <a:pt x="52414" y="28735"/>
                  </a:cubicBezTo>
                  <a:lnTo>
                    <a:pt x="52414" y="28735"/>
                  </a:lnTo>
                  <a:cubicBezTo>
                    <a:pt x="51885" y="28680"/>
                    <a:pt x="51352" y="28656"/>
                    <a:pt x="50821" y="28656"/>
                  </a:cubicBezTo>
                  <a:cubicBezTo>
                    <a:pt x="50497" y="28656"/>
                    <a:pt x="50174" y="28665"/>
                    <a:pt x="49854" y="28682"/>
                  </a:cubicBezTo>
                  <a:cubicBezTo>
                    <a:pt x="49529" y="28709"/>
                    <a:pt x="49230" y="28736"/>
                    <a:pt x="48905" y="28790"/>
                  </a:cubicBezTo>
                  <a:lnTo>
                    <a:pt x="48335" y="28817"/>
                  </a:lnTo>
                  <a:cubicBezTo>
                    <a:pt x="46328" y="29116"/>
                    <a:pt x="44375" y="29712"/>
                    <a:pt x="42531" y="30580"/>
                  </a:cubicBezTo>
                  <a:lnTo>
                    <a:pt x="42531" y="30580"/>
                  </a:lnTo>
                  <a:lnTo>
                    <a:pt x="42585" y="30553"/>
                  </a:lnTo>
                  <a:cubicBezTo>
                    <a:pt x="42992" y="30336"/>
                    <a:pt x="43372" y="30173"/>
                    <a:pt x="43860" y="29984"/>
                  </a:cubicBezTo>
                  <a:cubicBezTo>
                    <a:pt x="44538" y="29712"/>
                    <a:pt x="45216" y="29495"/>
                    <a:pt x="45894" y="29305"/>
                  </a:cubicBezTo>
                  <a:cubicBezTo>
                    <a:pt x="46599" y="29116"/>
                    <a:pt x="47332" y="28953"/>
                    <a:pt x="48064" y="28844"/>
                  </a:cubicBezTo>
                  <a:cubicBezTo>
                    <a:pt x="48913" y="28705"/>
                    <a:pt x="49769" y="28637"/>
                    <a:pt x="50625" y="28637"/>
                  </a:cubicBezTo>
                  <a:close/>
                  <a:moveTo>
                    <a:pt x="43387" y="30988"/>
                  </a:moveTo>
                  <a:lnTo>
                    <a:pt x="43387" y="30988"/>
                  </a:lnTo>
                  <a:cubicBezTo>
                    <a:pt x="43224" y="31063"/>
                    <a:pt x="43051" y="31133"/>
                    <a:pt x="42878" y="31205"/>
                  </a:cubicBezTo>
                  <a:lnTo>
                    <a:pt x="42878" y="31205"/>
                  </a:lnTo>
                  <a:cubicBezTo>
                    <a:pt x="43048" y="31128"/>
                    <a:pt x="43217" y="31055"/>
                    <a:pt x="43387" y="30988"/>
                  </a:cubicBezTo>
                  <a:close/>
                  <a:moveTo>
                    <a:pt x="41093" y="32072"/>
                  </a:moveTo>
                  <a:lnTo>
                    <a:pt x="40985" y="32153"/>
                  </a:lnTo>
                  <a:lnTo>
                    <a:pt x="40713" y="32289"/>
                  </a:lnTo>
                  <a:lnTo>
                    <a:pt x="40849" y="32208"/>
                  </a:lnTo>
                  <a:lnTo>
                    <a:pt x="41093" y="32072"/>
                  </a:lnTo>
                  <a:close/>
                  <a:moveTo>
                    <a:pt x="1411" y="32696"/>
                  </a:moveTo>
                  <a:lnTo>
                    <a:pt x="1357" y="32940"/>
                  </a:lnTo>
                  <a:cubicBezTo>
                    <a:pt x="1357" y="32962"/>
                    <a:pt x="1339" y="33002"/>
                    <a:pt x="1332" y="33002"/>
                  </a:cubicBezTo>
                  <a:cubicBezTo>
                    <a:pt x="1331" y="33002"/>
                    <a:pt x="1330" y="32999"/>
                    <a:pt x="1330" y="32994"/>
                  </a:cubicBezTo>
                  <a:lnTo>
                    <a:pt x="1384" y="32777"/>
                  </a:lnTo>
                  <a:lnTo>
                    <a:pt x="1411" y="32696"/>
                  </a:lnTo>
                  <a:close/>
                  <a:moveTo>
                    <a:pt x="39303" y="33076"/>
                  </a:moveTo>
                  <a:lnTo>
                    <a:pt x="38950" y="33320"/>
                  </a:lnTo>
                  <a:lnTo>
                    <a:pt x="39167" y="33157"/>
                  </a:lnTo>
                  <a:lnTo>
                    <a:pt x="39303" y="33076"/>
                  </a:lnTo>
                  <a:close/>
                  <a:moveTo>
                    <a:pt x="60769" y="33587"/>
                  </a:moveTo>
                  <a:lnTo>
                    <a:pt x="60769" y="33587"/>
                  </a:lnTo>
                  <a:cubicBezTo>
                    <a:pt x="60838" y="33697"/>
                    <a:pt x="60906" y="33807"/>
                    <a:pt x="60975" y="33916"/>
                  </a:cubicBezTo>
                  <a:cubicBezTo>
                    <a:pt x="60901" y="33813"/>
                    <a:pt x="60835" y="33702"/>
                    <a:pt x="60769" y="33587"/>
                  </a:cubicBezTo>
                  <a:close/>
                  <a:moveTo>
                    <a:pt x="60975" y="33916"/>
                  </a:moveTo>
                  <a:cubicBezTo>
                    <a:pt x="61068" y="34040"/>
                    <a:pt x="61134" y="34173"/>
                    <a:pt x="61194" y="34304"/>
                  </a:cubicBezTo>
                  <a:lnTo>
                    <a:pt x="61194" y="34304"/>
                  </a:lnTo>
                  <a:cubicBezTo>
                    <a:pt x="61127" y="34175"/>
                    <a:pt x="61056" y="34046"/>
                    <a:pt x="60975" y="33916"/>
                  </a:cubicBezTo>
                  <a:close/>
                  <a:moveTo>
                    <a:pt x="651" y="36303"/>
                  </a:moveTo>
                  <a:lnTo>
                    <a:pt x="651" y="36358"/>
                  </a:lnTo>
                  <a:lnTo>
                    <a:pt x="543" y="37090"/>
                  </a:lnTo>
                  <a:lnTo>
                    <a:pt x="543" y="37063"/>
                  </a:lnTo>
                  <a:lnTo>
                    <a:pt x="651" y="36303"/>
                  </a:lnTo>
                  <a:close/>
                  <a:moveTo>
                    <a:pt x="597" y="37470"/>
                  </a:moveTo>
                  <a:lnTo>
                    <a:pt x="570" y="37741"/>
                  </a:lnTo>
                  <a:cubicBezTo>
                    <a:pt x="570" y="37814"/>
                    <a:pt x="548" y="37822"/>
                    <a:pt x="544" y="37842"/>
                  </a:cubicBezTo>
                  <a:lnTo>
                    <a:pt x="544" y="37842"/>
                  </a:lnTo>
                  <a:lnTo>
                    <a:pt x="570" y="37578"/>
                  </a:lnTo>
                  <a:cubicBezTo>
                    <a:pt x="570" y="37524"/>
                    <a:pt x="570" y="37497"/>
                    <a:pt x="597" y="37470"/>
                  </a:cubicBezTo>
                  <a:close/>
                  <a:moveTo>
                    <a:pt x="33146" y="36276"/>
                  </a:moveTo>
                  <a:lnTo>
                    <a:pt x="30298" y="38283"/>
                  </a:lnTo>
                  <a:cubicBezTo>
                    <a:pt x="30786" y="37877"/>
                    <a:pt x="30786" y="37877"/>
                    <a:pt x="33146" y="36276"/>
                  </a:cubicBezTo>
                  <a:close/>
                  <a:moveTo>
                    <a:pt x="28481" y="40399"/>
                  </a:moveTo>
                  <a:lnTo>
                    <a:pt x="28426" y="40426"/>
                  </a:lnTo>
                  <a:cubicBezTo>
                    <a:pt x="28400" y="40449"/>
                    <a:pt x="28367" y="40476"/>
                    <a:pt x="28328" y="40507"/>
                  </a:cubicBezTo>
                  <a:lnTo>
                    <a:pt x="28328" y="40507"/>
                  </a:lnTo>
                  <a:lnTo>
                    <a:pt x="28481" y="40399"/>
                  </a:lnTo>
                  <a:close/>
                  <a:moveTo>
                    <a:pt x="245" y="41536"/>
                  </a:moveTo>
                  <a:cubicBezTo>
                    <a:pt x="245" y="41537"/>
                    <a:pt x="245" y="41538"/>
                    <a:pt x="245" y="41538"/>
                  </a:cubicBezTo>
                  <a:lnTo>
                    <a:pt x="245" y="41593"/>
                  </a:lnTo>
                  <a:cubicBezTo>
                    <a:pt x="245" y="41574"/>
                    <a:pt x="245" y="41555"/>
                    <a:pt x="245" y="41536"/>
                  </a:cubicBezTo>
                  <a:close/>
                  <a:moveTo>
                    <a:pt x="43652" y="46854"/>
                  </a:moveTo>
                  <a:cubicBezTo>
                    <a:pt x="43910" y="46881"/>
                    <a:pt x="44169" y="46908"/>
                    <a:pt x="44429" y="46936"/>
                  </a:cubicBezTo>
                  <a:lnTo>
                    <a:pt x="45894" y="47072"/>
                  </a:lnTo>
                  <a:lnTo>
                    <a:pt x="45840" y="47072"/>
                  </a:lnTo>
                  <a:lnTo>
                    <a:pt x="46708" y="47126"/>
                  </a:lnTo>
                  <a:cubicBezTo>
                    <a:pt x="47440" y="47234"/>
                    <a:pt x="48064" y="47289"/>
                    <a:pt x="48606" y="47343"/>
                  </a:cubicBezTo>
                  <a:cubicBezTo>
                    <a:pt x="47494" y="47316"/>
                    <a:pt x="46220" y="47153"/>
                    <a:pt x="45107" y="47017"/>
                  </a:cubicBezTo>
                  <a:lnTo>
                    <a:pt x="44619" y="46990"/>
                  </a:lnTo>
                  <a:lnTo>
                    <a:pt x="44402" y="46936"/>
                  </a:lnTo>
                  <a:lnTo>
                    <a:pt x="43652" y="46854"/>
                  </a:lnTo>
                  <a:close/>
                  <a:moveTo>
                    <a:pt x="62277" y="39016"/>
                  </a:moveTo>
                  <a:lnTo>
                    <a:pt x="62304" y="39070"/>
                  </a:lnTo>
                  <a:cubicBezTo>
                    <a:pt x="62304" y="39206"/>
                    <a:pt x="62304" y="39341"/>
                    <a:pt x="62277" y="39450"/>
                  </a:cubicBezTo>
                  <a:lnTo>
                    <a:pt x="62223" y="39829"/>
                  </a:lnTo>
                  <a:lnTo>
                    <a:pt x="62168" y="40209"/>
                  </a:lnTo>
                  <a:lnTo>
                    <a:pt x="62060" y="40589"/>
                  </a:lnTo>
                  <a:cubicBezTo>
                    <a:pt x="61762" y="41728"/>
                    <a:pt x="61219" y="42759"/>
                    <a:pt x="60460" y="43627"/>
                  </a:cubicBezTo>
                  <a:cubicBezTo>
                    <a:pt x="59700" y="44495"/>
                    <a:pt x="58805" y="45200"/>
                    <a:pt x="57774" y="45742"/>
                  </a:cubicBezTo>
                  <a:cubicBezTo>
                    <a:pt x="57340" y="45987"/>
                    <a:pt x="56879" y="46176"/>
                    <a:pt x="56418" y="46366"/>
                  </a:cubicBezTo>
                  <a:cubicBezTo>
                    <a:pt x="55550" y="46665"/>
                    <a:pt x="54682" y="46909"/>
                    <a:pt x="53787" y="47072"/>
                  </a:cubicBezTo>
                  <a:cubicBezTo>
                    <a:pt x="52865" y="47234"/>
                    <a:pt x="51970" y="47316"/>
                    <a:pt x="51075" y="47343"/>
                  </a:cubicBezTo>
                  <a:lnTo>
                    <a:pt x="50342" y="47343"/>
                  </a:lnTo>
                  <a:cubicBezTo>
                    <a:pt x="51319" y="47343"/>
                    <a:pt x="52322" y="47261"/>
                    <a:pt x="53272" y="47099"/>
                  </a:cubicBezTo>
                  <a:cubicBezTo>
                    <a:pt x="54248" y="46963"/>
                    <a:pt x="55225" y="46719"/>
                    <a:pt x="56147" y="46366"/>
                  </a:cubicBezTo>
                  <a:cubicBezTo>
                    <a:pt x="57096" y="46041"/>
                    <a:pt x="57991" y="45580"/>
                    <a:pt x="58805" y="45010"/>
                  </a:cubicBezTo>
                  <a:cubicBezTo>
                    <a:pt x="59646" y="44441"/>
                    <a:pt x="60351" y="43735"/>
                    <a:pt x="60948" y="42894"/>
                  </a:cubicBezTo>
                  <a:cubicBezTo>
                    <a:pt x="61192" y="42542"/>
                    <a:pt x="61409" y="42189"/>
                    <a:pt x="61599" y="41810"/>
                  </a:cubicBezTo>
                  <a:cubicBezTo>
                    <a:pt x="61680" y="41620"/>
                    <a:pt x="61734" y="41430"/>
                    <a:pt x="61816" y="41240"/>
                  </a:cubicBezTo>
                  <a:cubicBezTo>
                    <a:pt x="61897" y="41023"/>
                    <a:pt x="61979" y="40833"/>
                    <a:pt x="62033" y="40643"/>
                  </a:cubicBezTo>
                  <a:lnTo>
                    <a:pt x="62114" y="40236"/>
                  </a:lnTo>
                  <a:cubicBezTo>
                    <a:pt x="62141" y="40101"/>
                    <a:pt x="62168" y="39965"/>
                    <a:pt x="62195" y="39829"/>
                  </a:cubicBezTo>
                  <a:lnTo>
                    <a:pt x="62250" y="39423"/>
                  </a:lnTo>
                  <a:lnTo>
                    <a:pt x="62277" y="39016"/>
                  </a:lnTo>
                  <a:close/>
                  <a:moveTo>
                    <a:pt x="46681" y="54639"/>
                  </a:moveTo>
                  <a:cubicBezTo>
                    <a:pt x="47277" y="54639"/>
                    <a:pt x="47901" y="54639"/>
                    <a:pt x="48498" y="54693"/>
                  </a:cubicBezTo>
                  <a:lnTo>
                    <a:pt x="48498" y="54720"/>
                  </a:lnTo>
                  <a:cubicBezTo>
                    <a:pt x="47847" y="54693"/>
                    <a:pt x="47196" y="54693"/>
                    <a:pt x="46545" y="54666"/>
                  </a:cubicBezTo>
                  <a:lnTo>
                    <a:pt x="46572" y="54666"/>
                  </a:lnTo>
                  <a:cubicBezTo>
                    <a:pt x="46599" y="54639"/>
                    <a:pt x="46654" y="54639"/>
                    <a:pt x="46681" y="54639"/>
                  </a:cubicBezTo>
                  <a:close/>
                  <a:moveTo>
                    <a:pt x="43760" y="54729"/>
                  </a:moveTo>
                  <a:lnTo>
                    <a:pt x="43760" y="54729"/>
                  </a:lnTo>
                  <a:cubicBezTo>
                    <a:pt x="43401" y="54753"/>
                    <a:pt x="43058" y="54778"/>
                    <a:pt x="42693" y="54802"/>
                  </a:cubicBezTo>
                  <a:lnTo>
                    <a:pt x="42395" y="54802"/>
                  </a:lnTo>
                  <a:cubicBezTo>
                    <a:pt x="42857" y="54778"/>
                    <a:pt x="43318" y="54753"/>
                    <a:pt x="43760" y="54729"/>
                  </a:cubicBezTo>
                  <a:close/>
                  <a:moveTo>
                    <a:pt x="39503" y="46546"/>
                  </a:moveTo>
                  <a:cubicBezTo>
                    <a:pt x="39524" y="46546"/>
                    <a:pt x="39545" y="46546"/>
                    <a:pt x="39566" y="46546"/>
                  </a:cubicBezTo>
                  <a:lnTo>
                    <a:pt x="39566" y="46546"/>
                  </a:lnTo>
                  <a:cubicBezTo>
                    <a:pt x="38788" y="46552"/>
                    <a:pt x="38015" y="46601"/>
                    <a:pt x="37242" y="46692"/>
                  </a:cubicBezTo>
                  <a:cubicBezTo>
                    <a:pt x="36536" y="46773"/>
                    <a:pt x="35831" y="46909"/>
                    <a:pt x="35126" y="47072"/>
                  </a:cubicBezTo>
                  <a:cubicBezTo>
                    <a:pt x="34394" y="47289"/>
                    <a:pt x="33688" y="47560"/>
                    <a:pt x="33037" y="47939"/>
                  </a:cubicBezTo>
                  <a:cubicBezTo>
                    <a:pt x="31383" y="48835"/>
                    <a:pt x="29999" y="50191"/>
                    <a:pt x="29104" y="51845"/>
                  </a:cubicBezTo>
                  <a:cubicBezTo>
                    <a:pt x="28670" y="52605"/>
                    <a:pt x="28426" y="53446"/>
                    <a:pt x="28318" y="54286"/>
                  </a:cubicBezTo>
                  <a:cubicBezTo>
                    <a:pt x="28291" y="54720"/>
                    <a:pt x="28291" y="55154"/>
                    <a:pt x="28345" y="55561"/>
                  </a:cubicBezTo>
                  <a:cubicBezTo>
                    <a:pt x="28372" y="55778"/>
                    <a:pt x="28426" y="55968"/>
                    <a:pt x="28481" y="56185"/>
                  </a:cubicBezTo>
                  <a:cubicBezTo>
                    <a:pt x="28508" y="56294"/>
                    <a:pt x="28535" y="56402"/>
                    <a:pt x="28562" y="56483"/>
                  </a:cubicBezTo>
                  <a:cubicBezTo>
                    <a:pt x="28589" y="56565"/>
                    <a:pt x="28616" y="56619"/>
                    <a:pt x="28643" y="56673"/>
                  </a:cubicBezTo>
                  <a:lnTo>
                    <a:pt x="28725" y="56863"/>
                  </a:lnTo>
                  <a:cubicBezTo>
                    <a:pt x="28725" y="56872"/>
                    <a:pt x="28728" y="56875"/>
                    <a:pt x="28732" y="56875"/>
                  </a:cubicBezTo>
                  <a:cubicBezTo>
                    <a:pt x="28740" y="56875"/>
                    <a:pt x="28752" y="56863"/>
                    <a:pt x="28752" y="56863"/>
                  </a:cubicBezTo>
                  <a:lnTo>
                    <a:pt x="28806" y="56863"/>
                  </a:lnTo>
                  <a:lnTo>
                    <a:pt x="28915" y="56836"/>
                  </a:lnTo>
                  <a:lnTo>
                    <a:pt x="29430" y="56673"/>
                  </a:lnTo>
                  <a:cubicBezTo>
                    <a:pt x="29864" y="56565"/>
                    <a:pt x="30298" y="56429"/>
                    <a:pt x="30732" y="56321"/>
                  </a:cubicBezTo>
                  <a:lnTo>
                    <a:pt x="32007" y="55968"/>
                  </a:lnTo>
                  <a:lnTo>
                    <a:pt x="33309" y="55670"/>
                  </a:lnTo>
                  <a:cubicBezTo>
                    <a:pt x="36374" y="54965"/>
                    <a:pt x="39493" y="54531"/>
                    <a:pt x="42612" y="54341"/>
                  </a:cubicBezTo>
                  <a:cubicBezTo>
                    <a:pt x="43792" y="54280"/>
                    <a:pt x="44957" y="54249"/>
                    <a:pt x="46129" y="54249"/>
                  </a:cubicBezTo>
                  <a:cubicBezTo>
                    <a:pt x="46520" y="54249"/>
                    <a:pt x="46911" y="54253"/>
                    <a:pt x="47304" y="54259"/>
                  </a:cubicBezTo>
                  <a:cubicBezTo>
                    <a:pt x="48878" y="54259"/>
                    <a:pt x="50451" y="54449"/>
                    <a:pt x="51970" y="54829"/>
                  </a:cubicBezTo>
                  <a:cubicBezTo>
                    <a:pt x="53326" y="55127"/>
                    <a:pt x="54601" y="55697"/>
                    <a:pt x="55767" y="56429"/>
                  </a:cubicBezTo>
                  <a:cubicBezTo>
                    <a:pt x="56364" y="56836"/>
                    <a:pt x="56879" y="57297"/>
                    <a:pt x="57340" y="57840"/>
                  </a:cubicBezTo>
                  <a:cubicBezTo>
                    <a:pt x="57557" y="58111"/>
                    <a:pt x="57747" y="58409"/>
                    <a:pt x="57910" y="58708"/>
                  </a:cubicBezTo>
                  <a:cubicBezTo>
                    <a:pt x="57991" y="58870"/>
                    <a:pt x="58073" y="59033"/>
                    <a:pt x="58154" y="59196"/>
                  </a:cubicBezTo>
                  <a:lnTo>
                    <a:pt x="58317" y="59711"/>
                  </a:lnTo>
                  <a:cubicBezTo>
                    <a:pt x="58805" y="61257"/>
                    <a:pt x="58561" y="63047"/>
                    <a:pt x="57367" y="64702"/>
                  </a:cubicBezTo>
                  <a:cubicBezTo>
                    <a:pt x="57937" y="63834"/>
                    <a:pt x="58344" y="62858"/>
                    <a:pt x="58480" y="61854"/>
                  </a:cubicBezTo>
                  <a:cubicBezTo>
                    <a:pt x="58588" y="60796"/>
                    <a:pt x="58371" y="59765"/>
                    <a:pt x="57883" y="58843"/>
                  </a:cubicBezTo>
                  <a:cubicBezTo>
                    <a:pt x="57422" y="57975"/>
                    <a:pt x="56744" y="57216"/>
                    <a:pt x="55930" y="56646"/>
                  </a:cubicBezTo>
                  <a:cubicBezTo>
                    <a:pt x="55198" y="56131"/>
                    <a:pt x="54384" y="55670"/>
                    <a:pt x="53516" y="55344"/>
                  </a:cubicBezTo>
                  <a:cubicBezTo>
                    <a:pt x="53299" y="55290"/>
                    <a:pt x="53055" y="55209"/>
                    <a:pt x="52838" y="55182"/>
                  </a:cubicBezTo>
                  <a:cubicBezTo>
                    <a:pt x="51482" y="54775"/>
                    <a:pt x="50071" y="54503"/>
                    <a:pt x="48661" y="54422"/>
                  </a:cubicBezTo>
                  <a:cubicBezTo>
                    <a:pt x="48335" y="54395"/>
                    <a:pt x="47928" y="54368"/>
                    <a:pt x="47494" y="54368"/>
                  </a:cubicBezTo>
                  <a:cubicBezTo>
                    <a:pt x="47205" y="54368"/>
                    <a:pt x="46904" y="54356"/>
                    <a:pt x="46606" y="54356"/>
                  </a:cubicBezTo>
                  <a:cubicBezTo>
                    <a:pt x="46458" y="54356"/>
                    <a:pt x="46310" y="54359"/>
                    <a:pt x="46165" y="54368"/>
                  </a:cubicBezTo>
                  <a:lnTo>
                    <a:pt x="45867" y="54368"/>
                  </a:lnTo>
                  <a:cubicBezTo>
                    <a:pt x="42558" y="54422"/>
                    <a:pt x="39276" y="54693"/>
                    <a:pt x="36021" y="55236"/>
                  </a:cubicBezTo>
                  <a:cubicBezTo>
                    <a:pt x="35506" y="55344"/>
                    <a:pt x="35126" y="55426"/>
                    <a:pt x="34746" y="55507"/>
                  </a:cubicBezTo>
                  <a:cubicBezTo>
                    <a:pt x="33905" y="55670"/>
                    <a:pt x="33064" y="55833"/>
                    <a:pt x="32196" y="56050"/>
                  </a:cubicBezTo>
                  <a:cubicBezTo>
                    <a:pt x="31410" y="56239"/>
                    <a:pt x="30542" y="56483"/>
                    <a:pt x="29782" y="56700"/>
                  </a:cubicBezTo>
                  <a:lnTo>
                    <a:pt x="29077" y="56917"/>
                  </a:lnTo>
                  <a:lnTo>
                    <a:pt x="28779" y="56999"/>
                  </a:lnTo>
                  <a:lnTo>
                    <a:pt x="28725" y="57026"/>
                  </a:lnTo>
                  <a:cubicBezTo>
                    <a:pt x="28707" y="57026"/>
                    <a:pt x="28688" y="57038"/>
                    <a:pt x="28670" y="57038"/>
                  </a:cubicBezTo>
                  <a:cubicBezTo>
                    <a:pt x="28661" y="57038"/>
                    <a:pt x="28652" y="57035"/>
                    <a:pt x="28643" y="57026"/>
                  </a:cubicBezTo>
                  <a:lnTo>
                    <a:pt x="28589" y="56890"/>
                  </a:lnTo>
                  <a:cubicBezTo>
                    <a:pt x="28562" y="56782"/>
                    <a:pt x="28508" y="56700"/>
                    <a:pt x="28481" y="56619"/>
                  </a:cubicBezTo>
                  <a:cubicBezTo>
                    <a:pt x="28453" y="56511"/>
                    <a:pt x="28399" y="56375"/>
                    <a:pt x="28372" y="56267"/>
                  </a:cubicBezTo>
                  <a:cubicBezTo>
                    <a:pt x="28318" y="56022"/>
                    <a:pt x="28264" y="55778"/>
                    <a:pt x="28236" y="55534"/>
                  </a:cubicBezTo>
                  <a:cubicBezTo>
                    <a:pt x="28128" y="54503"/>
                    <a:pt x="28264" y="53473"/>
                    <a:pt x="28698" y="52523"/>
                  </a:cubicBezTo>
                  <a:cubicBezTo>
                    <a:pt x="29837" y="49974"/>
                    <a:pt x="32007" y="48021"/>
                    <a:pt x="34692" y="47153"/>
                  </a:cubicBezTo>
                  <a:cubicBezTo>
                    <a:pt x="34990" y="47044"/>
                    <a:pt x="35343" y="46963"/>
                    <a:pt x="35668" y="46909"/>
                  </a:cubicBezTo>
                  <a:cubicBezTo>
                    <a:pt x="36021" y="46827"/>
                    <a:pt x="36346" y="46773"/>
                    <a:pt x="36699" y="46719"/>
                  </a:cubicBezTo>
                  <a:cubicBezTo>
                    <a:pt x="37617" y="46607"/>
                    <a:pt x="38560" y="46546"/>
                    <a:pt x="39503" y="46546"/>
                  </a:cubicBezTo>
                  <a:close/>
                  <a:moveTo>
                    <a:pt x="52772" y="1"/>
                  </a:moveTo>
                  <a:cubicBezTo>
                    <a:pt x="52016" y="1"/>
                    <a:pt x="51261" y="55"/>
                    <a:pt x="50505" y="147"/>
                  </a:cubicBezTo>
                  <a:cubicBezTo>
                    <a:pt x="50261" y="174"/>
                    <a:pt x="49637" y="202"/>
                    <a:pt x="49203" y="283"/>
                  </a:cubicBezTo>
                  <a:lnTo>
                    <a:pt x="48959" y="283"/>
                  </a:lnTo>
                  <a:cubicBezTo>
                    <a:pt x="48145" y="419"/>
                    <a:pt x="47684" y="500"/>
                    <a:pt x="47223" y="608"/>
                  </a:cubicBezTo>
                  <a:cubicBezTo>
                    <a:pt x="46572" y="717"/>
                    <a:pt x="46247" y="798"/>
                    <a:pt x="45894" y="880"/>
                  </a:cubicBezTo>
                  <a:cubicBezTo>
                    <a:pt x="45541" y="934"/>
                    <a:pt x="45162" y="1042"/>
                    <a:pt x="44456" y="1205"/>
                  </a:cubicBezTo>
                  <a:cubicBezTo>
                    <a:pt x="42639" y="1666"/>
                    <a:pt x="40768" y="2263"/>
                    <a:pt x="38977" y="2887"/>
                  </a:cubicBezTo>
                  <a:cubicBezTo>
                    <a:pt x="38543" y="3050"/>
                    <a:pt x="37893" y="3267"/>
                    <a:pt x="37214" y="3538"/>
                  </a:cubicBezTo>
                  <a:cubicBezTo>
                    <a:pt x="36536" y="3782"/>
                    <a:pt x="35804" y="4107"/>
                    <a:pt x="35153" y="4352"/>
                  </a:cubicBezTo>
                  <a:cubicBezTo>
                    <a:pt x="35158" y="4351"/>
                    <a:pt x="35161" y="4350"/>
                    <a:pt x="35164" y="4350"/>
                  </a:cubicBezTo>
                  <a:cubicBezTo>
                    <a:pt x="35256" y="4350"/>
                    <a:pt x="34236" y="4795"/>
                    <a:pt x="33471" y="5111"/>
                  </a:cubicBezTo>
                  <a:cubicBezTo>
                    <a:pt x="32495" y="5572"/>
                    <a:pt x="31491" y="6006"/>
                    <a:pt x="30569" y="6467"/>
                  </a:cubicBezTo>
                  <a:cubicBezTo>
                    <a:pt x="29159" y="7145"/>
                    <a:pt x="28236" y="7661"/>
                    <a:pt x="27396" y="8149"/>
                  </a:cubicBezTo>
                  <a:lnTo>
                    <a:pt x="27423" y="8122"/>
                  </a:lnTo>
                  <a:lnTo>
                    <a:pt x="26690" y="8529"/>
                  </a:lnTo>
                  <a:lnTo>
                    <a:pt x="26745" y="8501"/>
                  </a:lnTo>
                  <a:lnTo>
                    <a:pt x="26745" y="8501"/>
                  </a:lnTo>
                  <a:lnTo>
                    <a:pt x="24114" y="9993"/>
                  </a:lnTo>
                  <a:cubicBezTo>
                    <a:pt x="22459" y="10916"/>
                    <a:pt x="20750" y="12000"/>
                    <a:pt x="19041" y="13167"/>
                  </a:cubicBezTo>
                  <a:lnTo>
                    <a:pt x="17387" y="14333"/>
                  </a:lnTo>
                  <a:cubicBezTo>
                    <a:pt x="15461" y="15662"/>
                    <a:pt x="14457" y="16449"/>
                    <a:pt x="13590" y="17154"/>
                  </a:cubicBezTo>
                  <a:lnTo>
                    <a:pt x="13617" y="17127"/>
                  </a:lnTo>
                  <a:lnTo>
                    <a:pt x="13617" y="17127"/>
                  </a:lnTo>
                  <a:cubicBezTo>
                    <a:pt x="13454" y="17235"/>
                    <a:pt x="13698" y="16991"/>
                    <a:pt x="12423" y="17941"/>
                  </a:cubicBezTo>
                  <a:cubicBezTo>
                    <a:pt x="11745" y="18483"/>
                    <a:pt x="10958" y="19107"/>
                    <a:pt x="10145" y="19812"/>
                  </a:cubicBezTo>
                  <a:lnTo>
                    <a:pt x="10823" y="19297"/>
                  </a:lnTo>
                  <a:lnTo>
                    <a:pt x="10823" y="19297"/>
                  </a:lnTo>
                  <a:cubicBezTo>
                    <a:pt x="9792" y="20165"/>
                    <a:pt x="8517" y="21250"/>
                    <a:pt x="7270" y="22470"/>
                  </a:cubicBezTo>
                  <a:lnTo>
                    <a:pt x="7297" y="22443"/>
                  </a:lnTo>
                  <a:lnTo>
                    <a:pt x="6700" y="23040"/>
                  </a:lnTo>
                  <a:lnTo>
                    <a:pt x="6754" y="23013"/>
                  </a:lnTo>
                  <a:lnTo>
                    <a:pt x="6754" y="23013"/>
                  </a:lnTo>
                  <a:cubicBezTo>
                    <a:pt x="5127" y="24613"/>
                    <a:pt x="3744" y="26430"/>
                    <a:pt x="2659" y="28410"/>
                  </a:cubicBezTo>
                  <a:lnTo>
                    <a:pt x="2740" y="28248"/>
                  </a:lnTo>
                  <a:lnTo>
                    <a:pt x="2659" y="28356"/>
                  </a:lnTo>
                  <a:cubicBezTo>
                    <a:pt x="2279" y="29143"/>
                    <a:pt x="1926" y="29929"/>
                    <a:pt x="1628" y="30743"/>
                  </a:cubicBezTo>
                  <a:cubicBezTo>
                    <a:pt x="1465" y="31177"/>
                    <a:pt x="1330" y="31530"/>
                    <a:pt x="1248" y="31801"/>
                  </a:cubicBezTo>
                  <a:cubicBezTo>
                    <a:pt x="1140" y="32072"/>
                    <a:pt x="1113" y="32289"/>
                    <a:pt x="1058" y="32452"/>
                  </a:cubicBezTo>
                  <a:cubicBezTo>
                    <a:pt x="950" y="32777"/>
                    <a:pt x="923" y="32994"/>
                    <a:pt x="841" y="33347"/>
                  </a:cubicBezTo>
                  <a:lnTo>
                    <a:pt x="868" y="33347"/>
                  </a:lnTo>
                  <a:lnTo>
                    <a:pt x="868" y="33401"/>
                  </a:lnTo>
                  <a:lnTo>
                    <a:pt x="1085" y="32642"/>
                  </a:lnTo>
                  <a:lnTo>
                    <a:pt x="1085" y="32669"/>
                  </a:lnTo>
                  <a:lnTo>
                    <a:pt x="1113" y="32669"/>
                  </a:lnTo>
                  <a:cubicBezTo>
                    <a:pt x="1113" y="32662"/>
                    <a:pt x="1114" y="32662"/>
                    <a:pt x="1118" y="32662"/>
                  </a:cubicBezTo>
                  <a:lnTo>
                    <a:pt x="1118" y="32662"/>
                  </a:lnTo>
                  <a:cubicBezTo>
                    <a:pt x="1129" y="32662"/>
                    <a:pt x="1160" y="32662"/>
                    <a:pt x="1221" y="32479"/>
                  </a:cubicBezTo>
                  <a:cubicBezTo>
                    <a:pt x="1330" y="32262"/>
                    <a:pt x="1465" y="31692"/>
                    <a:pt x="2008" y="30390"/>
                  </a:cubicBezTo>
                  <a:cubicBezTo>
                    <a:pt x="2116" y="30146"/>
                    <a:pt x="2252" y="29902"/>
                    <a:pt x="2360" y="29685"/>
                  </a:cubicBezTo>
                  <a:cubicBezTo>
                    <a:pt x="2523" y="29305"/>
                    <a:pt x="2686" y="29007"/>
                    <a:pt x="2821" y="28736"/>
                  </a:cubicBezTo>
                  <a:cubicBezTo>
                    <a:pt x="2984" y="28437"/>
                    <a:pt x="3120" y="28166"/>
                    <a:pt x="3282" y="27895"/>
                  </a:cubicBezTo>
                  <a:cubicBezTo>
                    <a:pt x="3499" y="27515"/>
                    <a:pt x="3798" y="27081"/>
                    <a:pt x="4069" y="26674"/>
                  </a:cubicBezTo>
                  <a:lnTo>
                    <a:pt x="4096" y="26647"/>
                  </a:lnTo>
                  <a:lnTo>
                    <a:pt x="4096" y="26647"/>
                  </a:lnTo>
                  <a:cubicBezTo>
                    <a:pt x="3337" y="27759"/>
                    <a:pt x="2713" y="28926"/>
                    <a:pt x="2170" y="30173"/>
                  </a:cubicBezTo>
                  <a:cubicBezTo>
                    <a:pt x="1655" y="31448"/>
                    <a:pt x="1248" y="32750"/>
                    <a:pt x="950" y="34079"/>
                  </a:cubicBezTo>
                  <a:lnTo>
                    <a:pt x="1085" y="33727"/>
                  </a:lnTo>
                  <a:lnTo>
                    <a:pt x="1085" y="33727"/>
                  </a:lnTo>
                  <a:cubicBezTo>
                    <a:pt x="760" y="35083"/>
                    <a:pt x="543" y="36439"/>
                    <a:pt x="407" y="37822"/>
                  </a:cubicBezTo>
                  <a:lnTo>
                    <a:pt x="407" y="37795"/>
                  </a:lnTo>
                  <a:cubicBezTo>
                    <a:pt x="353" y="38365"/>
                    <a:pt x="299" y="38989"/>
                    <a:pt x="190" y="40101"/>
                  </a:cubicBezTo>
                  <a:lnTo>
                    <a:pt x="190" y="40046"/>
                  </a:lnTo>
                  <a:cubicBezTo>
                    <a:pt x="109" y="41321"/>
                    <a:pt x="55" y="42569"/>
                    <a:pt x="0" y="43952"/>
                  </a:cubicBezTo>
                  <a:cubicBezTo>
                    <a:pt x="82" y="42677"/>
                    <a:pt x="163" y="41647"/>
                    <a:pt x="272" y="40426"/>
                  </a:cubicBezTo>
                  <a:lnTo>
                    <a:pt x="272" y="40426"/>
                  </a:lnTo>
                  <a:cubicBezTo>
                    <a:pt x="272" y="40609"/>
                    <a:pt x="247" y="41067"/>
                    <a:pt x="245" y="41536"/>
                  </a:cubicBezTo>
                  <a:lnTo>
                    <a:pt x="245" y="41536"/>
                  </a:lnTo>
                  <a:cubicBezTo>
                    <a:pt x="299" y="40560"/>
                    <a:pt x="380" y="39612"/>
                    <a:pt x="489" y="38555"/>
                  </a:cubicBezTo>
                  <a:cubicBezTo>
                    <a:pt x="597" y="37524"/>
                    <a:pt x="706" y="36792"/>
                    <a:pt x="814" y="36141"/>
                  </a:cubicBezTo>
                  <a:cubicBezTo>
                    <a:pt x="896" y="35517"/>
                    <a:pt x="1004" y="34947"/>
                    <a:pt x="1140" y="34242"/>
                  </a:cubicBezTo>
                  <a:lnTo>
                    <a:pt x="1140" y="34188"/>
                  </a:lnTo>
                  <a:cubicBezTo>
                    <a:pt x="1031" y="34676"/>
                    <a:pt x="923" y="35164"/>
                    <a:pt x="841" y="35652"/>
                  </a:cubicBezTo>
                  <a:lnTo>
                    <a:pt x="841" y="35625"/>
                  </a:lnTo>
                  <a:lnTo>
                    <a:pt x="819" y="35625"/>
                  </a:lnTo>
                  <a:cubicBezTo>
                    <a:pt x="952" y="34830"/>
                    <a:pt x="1032" y="34428"/>
                    <a:pt x="1113" y="34079"/>
                  </a:cubicBezTo>
                  <a:cubicBezTo>
                    <a:pt x="1194" y="33700"/>
                    <a:pt x="1302" y="33401"/>
                    <a:pt x="1492" y="32750"/>
                  </a:cubicBezTo>
                  <a:lnTo>
                    <a:pt x="1492" y="32804"/>
                  </a:lnTo>
                  <a:cubicBezTo>
                    <a:pt x="1872" y="31475"/>
                    <a:pt x="2360" y="30201"/>
                    <a:pt x="3011" y="28980"/>
                  </a:cubicBezTo>
                  <a:cubicBezTo>
                    <a:pt x="3635" y="27814"/>
                    <a:pt x="4367" y="26702"/>
                    <a:pt x="5208" y="25644"/>
                  </a:cubicBezTo>
                  <a:lnTo>
                    <a:pt x="5235" y="25617"/>
                  </a:lnTo>
                  <a:lnTo>
                    <a:pt x="5235" y="25617"/>
                  </a:lnTo>
                  <a:cubicBezTo>
                    <a:pt x="4422" y="26647"/>
                    <a:pt x="3716" y="27732"/>
                    <a:pt x="3147" y="28899"/>
                  </a:cubicBezTo>
                  <a:cubicBezTo>
                    <a:pt x="3608" y="28058"/>
                    <a:pt x="4150" y="27244"/>
                    <a:pt x="4747" y="26485"/>
                  </a:cubicBezTo>
                  <a:cubicBezTo>
                    <a:pt x="5127" y="25942"/>
                    <a:pt x="5425" y="25535"/>
                    <a:pt x="5751" y="25156"/>
                  </a:cubicBezTo>
                  <a:lnTo>
                    <a:pt x="5751" y="25156"/>
                  </a:lnTo>
                  <a:lnTo>
                    <a:pt x="5724" y="25183"/>
                  </a:lnTo>
                  <a:cubicBezTo>
                    <a:pt x="5886" y="24966"/>
                    <a:pt x="6076" y="24776"/>
                    <a:pt x="6239" y="24586"/>
                  </a:cubicBezTo>
                  <a:cubicBezTo>
                    <a:pt x="6402" y="24396"/>
                    <a:pt x="6564" y="24206"/>
                    <a:pt x="6754" y="24017"/>
                  </a:cubicBezTo>
                  <a:lnTo>
                    <a:pt x="6754" y="24017"/>
                  </a:lnTo>
                  <a:lnTo>
                    <a:pt x="6727" y="24043"/>
                  </a:lnTo>
                  <a:lnTo>
                    <a:pt x="7243" y="23474"/>
                  </a:lnTo>
                  <a:lnTo>
                    <a:pt x="7188" y="23501"/>
                  </a:lnTo>
                  <a:cubicBezTo>
                    <a:pt x="7915" y="22794"/>
                    <a:pt x="8210" y="22544"/>
                    <a:pt x="8245" y="22544"/>
                  </a:cubicBezTo>
                  <a:cubicBezTo>
                    <a:pt x="8260" y="22544"/>
                    <a:pt x="8229" y="22588"/>
                    <a:pt x="8165" y="22660"/>
                  </a:cubicBezTo>
                  <a:cubicBezTo>
                    <a:pt x="7921" y="22904"/>
                    <a:pt x="7785" y="23094"/>
                    <a:pt x="7649" y="23257"/>
                  </a:cubicBezTo>
                  <a:cubicBezTo>
                    <a:pt x="8327" y="22606"/>
                    <a:pt x="8951" y="22091"/>
                    <a:pt x="9494" y="21629"/>
                  </a:cubicBezTo>
                  <a:cubicBezTo>
                    <a:pt x="10389" y="20897"/>
                    <a:pt x="11637" y="19866"/>
                    <a:pt x="13183" y="18673"/>
                  </a:cubicBezTo>
                  <a:cubicBezTo>
                    <a:pt x="14376" y="17778"/>
                    <a:pt x="15597" y="16856"/>
                    <a:pt x="16763" y="16015"/>
                  </a:cubicBezTo>
                  <a:cubicBezTo>
                    <a:pt x="22106" y="12109"/>
                    <a:pt x="27857" y="8746"/>
                    <a:pt x="33878" y="6006"/>
                  </a:cubicBezTo>
                  <a:lnTo>
                    <a:pt x="33878" y="6006"/>
                  </a:lnTo>
                  <a:lnTo>
                    <a:pt x="33851" y="6033"/>
                  </a:lnTo>
                  <a:cubicBezTo>
                    <a:pt x="37459" y="4379"/>
                    <a:pt x="41229" y="3050"/>
                    <a:pt x="45080" y="2046"/>
                  </a:cubicBezTo>
                  <a:cubicBezTo>
                    <a:pt x="45758" y="1883"/>
                    <a:pt x="46464" y="1748"/>
                    <a:pt x="47196" y="1585"/>
                  </a:cubicBezTo>
                  <a:cubicBezTo>
                    <a:pt x="48823" y="1287"/>
                    <a:pt x="50505" y="1097"/>
                    <a:pt x="52187" y="1042"/>
                  </a:cubicBezTo>
                  <a:cubicBezTo>
                    <a:pt x="52463" y="1033"/>
                    <a:pt x="52739" y="1029"/>
                    <a:pt x="53016" y="1029"/>
                  </a:cubicBezTo>
                  <a:cubicBezTo>
                    <a:pt x="54401" y="1029"/>
                    <a:pt x="55799" y="1142"/>
                    <a:pt x="57178" y="1368"/>
                  </a:cubicBezTo>
                  <a:cubicBezTo>
                    <a:pt x="57584" y="1422"/>
                    <a:pt x="57937" y="1531"/>
                    <a:pt x="58344" y="1612"/>
                  </a:cubicBezTo>
                  <a:cubicBezTo>
                    <a:pt x="58724" y="1693"/>
                    <a:pt x="59103" y="1802"/>
                    <a:pt x="59483" y="1910"/>
                  </a:cubicBezTo>
                  <a:cubicBezTo>
                    <a:pt x="60215" y="2100"/>
                    <a:pt x="60948" y="2372"/>
                    <a:pt x="61680" y="2697"/>
                  </a:cubicBezTo>
                  <a:cubicBezTo>
                    <a:pt x="63091" y="3294"/>
                    <a:pt x="64365" y="4162"/>
                    <a:pt x="65423" y="5274"/>
                  </a:cubicBezTo>
                  <a:cubicBezTo>
                    <a:pt x="66291" y="6142"/>
                    <a:pt x="66888" y="7227"/>
                    <a:pt x="67241" y="8420"/>
                  </a:cubicBezTo>
                  <a:cubicBezTo>
                    <a:pt x="67566" y="9559"/>
                    <a:pt x="67566" y="10780"/>
                    <a:pt x="67213" y="11919"/>
                  </a:cubicBezTo>
                  <a:cubicBezTo>
                    <a:pt x="67078" y="12353"/>
                    <a:pt x="66861" y="12787"/>
                    <a:pt x="66590" y="13167"/>
                  </a:cubicBezTo>
                  <a:cubicBezTo>
                    <a:pt x="66318" y="13601"/>
                    <a:pt x="65966" y="14008"/>
                    <a:pt x="65559" y="14333"/>
                  </a:cubicBezTo>
                  <a:cubicBezTo>
                    <a:pt x="65152" y="14686"/>
                    <a:pt x="64691" y="14984"/>
                    <a:pt x="64230" y="15228"/>
                  </a:cubicBezTo>
                  <a:cubicBezTo>
                    <a:pt x="63742" y="15472"/>
                    <a:pt x="63226" y="15689"/>
                    <a:pt x="62684" y="15879"/>
                  </a:cubicBezTo>
                  <a:cubicBezTo>
                    <a:pt x="62114" y="16069"/>
                    <a:pt x="61572" y="16232"/>
                    <a:pt x="60975" y="16340"/>
                  </a:cubicBezTo>
                  <a:lnTo>
                    <a:pt x="61002" y="16340"/>
                  </a:lnTo>
                  <a:cubicBezTo>
                    <a:pt x="60243" y="16530"/>
                    <a:pt x="59456" y="16666"/>
                    <a:pt x="58642" y="16774"/>
                  </a:cubicBezTo>
                  <a:cubicBezTo>
                    <a:pt x="54953" y="17344"/>
                    <a:pt x="51237" y="17751"/>
                    <a:pt x="47521" y="18320"/>
                  </a:cubicBezTo>
                  <a:cubicBezTo>
                    <a:pt x="45813" y="18592"/>
                    <a:pt x="43887" y="18917"/>
                    <a:pt x="42476" y="19243"/>
                  </a:cubicBezTo>
                  <a:cubicBezTo>
                    <a:pt x="41581" y="19378"/>
                    <a:pt x="39954" y="19785"/>
                    <a:pt x="38815" y="20056"/>
                  </a:cubicBezTo>
                  <a:cubicBezTo>
                    <a:pt x="38796" y="20066"/>
                    <a:pt x="38777" y="20075"/>
                    <a:pt x="38756" y="20084"/>
                  </a:cubicBezTo>
                  <a:lnTo>
                    <a:pt x="38756" y="20084"/>
                  </a:lnTo>
                  <a:lnTo>
                    <a:pt x="37567" y="20382"/>
                  </a:lnTo>
                  <a:cubicBezTo>
                    <a:pt x="37133" y="20517"/>
                    <a:pt x="36672" y="20653"/>
                    <a:pt x="36211" y="20816"/>
                  </a:cubicBezTo>
                  <a:cubicBezTo>
                    <a:pt x="35234" y="21168"/>
                    <a:pt x="34177" y="21521"/>
                    <a:pt x="33173" y="21955"/>
                  </a:cubicBezTo>
                  <a:cubicBezTo>
                    <a:pt x="32956" y="21982"/>
                    <a:pt x="32956" y="21982"/>
                    <a:pt x="31871" y="22416"/>
                  </a:cubicBezTo>
                  <a:cubicBezTo>
                    <a:pt x="31871" y="22470"/>
                    <a:pt x="31681" y="22552"/>
                    <a:pt x="31139" y="22823"/>
                  </a:cubicBezTo>
                  <a:lnTo>
                    <a:pt x="30027" y="23392"/>
                  </a:lnTo>
                  <a:lnTo>
                    <a:pt x="29213" y="23826"/>
                  </a:lnTo>
                  <a:cubicBezTo>
                    <a:pt x="28915" y="23989"/>
                    <a:pt x="28589" y="24179"/>
                    <a:pt x="28236" y="24396"/>
                  </a:cubicBezTo>
                  <a:lnTo>
                    <a:pt x="27450" y="24857"/>
                  </a:lnTo>
                  <a:cubicBezTo>
                    <a:pt x="27179" y="25020"/>
                    <a:pt x="26934" y="25210"/>
                    <a:pt x="26663" y="25372"/>
                  </a:cubicBezTo>
                  <a:cubicBezTo>
                    <a:pt x="26419" y="25535"/>
                    <a:pt x="26148" y="25725"/>
                    <a:pt x="25904" y="25888"/>
                  </a:cubicBezTo>
                  <a:lnTo>
                    <a:pt x="25171" y="26430"/>
                  </a:lnTo>
                  <a:lnTo>
                    <a:pt x="25199" y="26430"/>
                  </a:lnTo>
                  <a:cubicBezTo>
                    <a:pt x="24683" y="26810"/>
                    <a:pt x="24249" y="27190"/>
                    <a:pt x="23734" y="27651"/>
                  </a:cubicBezTo>
                  <a:cubicBezTo>
                    <a:pt x="22323" y="28871"/>
                    <a:pt x="21049" y="30228"/>
                    <a:pt x="19909" y="31692"/>
                  </a:cubicBezTo>
                  <a:lnTo>
                    <a:pt x="19421" y="32370"/>
                  </a:lnTo>
                  <a:cubicBezTo>
                    <a:pt x="19258" y="32642"/>
                    <a:pt x="19096" y="32940"/>
                    <a:pt x="18879" y="33266"/>
                  </a:cubicBezTo>
                  <a:lnTo>
                    <a:pt x="18553" y="33808"/>
                  </a:lnTo>
                  <a:cubicBezTo>
                    <a:pt x="18445" y="33971"/>
                    <a:pt x="18336" y="34188"/>
                    <a:pt x="18228" y="34378"/>
                  </a:cubicBezTo>
                  <a:cubicBezTo>
                    <a:pt x="17984" y="34812"/>
                    <a:pt x="17767" y="35246"/>
                    <a:pt x="17577" y="35707"/>
                  </a:cubicBezTo>
                  <a:lnTo>
                    <a:pt x="17197" y="36602"/>
                  </a:lnTo>
                  <a:cubicBezTo>
                    <a:pt x="17088" y="36900"/>
                    <a:pt x="16980" y="37198"/>
                    <a:pt x="16872" y="37497"/>
                  </a:cubicBezTo>
                  <a:cubicBezTo>
                    <a:pt x="16627" y="38121"/>
                    <a:pt x="16465" y="38772"/>
                    <a:pt x="16356" y="39450"/>
                  </a:cubicBezTo>
                  <a:cubicBezTo>
                    <a:pt x="16166" y="40806"/>
                    <a:pt x="16329" y="42189"/>
                    <a:pt x="16899" y="43437"/>
                  </a:cubicBezTo>
                  <a:cubicBezTo>
                    <a:pt x="17197" y="44115"/>
                    <a:pt x="17739" y="44685"/>
                    <a:pt x="18390" y="45064"/>
                  </a:cubicBezTo>
                  <a:cubicBezTo>
                    <a:pt x="18847" y="45302"/>
                    <a:pt x="19352" y="45416"/>
                    <a:pt x="19865" y="45416"/>
                  </a:cubicBezTo>
                  <a:cubicBezTo>
                    <a:pt x="20114" y="45416"/>
                    <a:pt x="20366" y="45389"/>
                    <a:pt x="20615" y="45336"/>
                  </a:cubicBezTo>
                  <a:cubicBezTo>
                    <a:pt x="21266" y="45173"/>
                    <a:pt x="21917" y="44875"/>
                    <a:pt x="22486" y="44495"/>
                  </a:cubicBezTo>
                  <a:cubicBezTo>
                    <a:pt x="23056" y="44142"/>
                    <a:pt x="23544" y="43762"/>
                    <a:pt x="24086" y="43410"/>
                  </a:cubicBezTo>
                  <a:cubicBezTo>
                    <a:pt x="25226" y="42623"/>
                    <a:pt x="26148" y="41972"/>
                    <a:pt x="27124" y="41348"/>
                  </a:cubicBezTo>
                  <a:cubicBezTo>
                    <a:pt x="27638" y="41022"/>
                    <a:pt x="28091" y="40695"/>
                    <a:pt x="28328" y="40507"/>
                  </a:cubicBezTo>
                  <a:lnTo>
                    <a:pt x="28328" y="40507"/>
                  </a:lnTo>
                  <a:lnTo>
                    <a:pt x="28019" y="40725"/>
                  </a:lnTo>
                  <a:lnTo>
                    <a:pt x="28481" y="40372"/>
                  </a:lnTo>
                  <a:lnTo>
                    <a:pt x="28399" y="40426"/>
                  </a:lnTo>
                  <a:lnTo>
                    <a:pt x="29104" y="39938"/>
                  </a:lnTo>
                  <a:lnTo>
                    <a:pt x="29104" y="39938"/>
                  </a:lnTo>
                  <a:lnTo>
                    <a:pt x="29077" y="39965"/>
                  </a:lnTo>
                  <a:lnTo>
                    <a:pt x="30461" y="39043"/>
                  </a:lnTo>
                  <a:lnTo>
                    <a:pt x="31112" y="38555"/>
                  </a:lnTo>
                  <a:cubicBezTo>
                    <a:pt x="33037" y="37198"/>
                    <a:pt x="35099" y="35761"/>
                    <a:pt x="37160" y="34432"/>
                  </a:cubicBezTo>
                  <a:cubicBezTo>
                    <a:pt x="38571" y="33564"/>
                    <a:pt x="40849" y="32126"/>
                    <a:pt x="42856" y="31258"/>
                  </a:cubicBezTo>
                  <a:cubicBezTo>
                    <a:pt x="43477" y="30980"/>
                    <a:pt x="43692" y="30888"/>
                    <a:pt x="43649" y="30888"/>
                  </a:cubicBezTo>
                  <a:cubicBezTo>
                    <a:pt x="43645" y="30888"/>
                    <a:pt x="43640" y="30888"/>
                    <a:pt x="43634" y="30889"/>
                  </a:cubicBezTo>
                  <a:lnTo>
                    <a:pt x="43634" y="30889"/>
                  </a:lnTo>
                  <a:cubicBezTo>
                    <a:pt x="44122" y="30677"/>
                    <a:pt x="44625" y="30480"/>
                    <a:pt x="45142" y="30307"/>
                  </a:cubicBezTo>
                  <a:lnTo>
                    <a:pt x="45142" y="30307"/>
                  </a:lnTo>
                  <a:cubicBezTo>
                    <a:pt x="45121" y="30316"/>
                    <a:pt x="45101" y="30326"/>
                    <a:pt x="45080" y="30336"/>
                  </a:cubicBezTo>
                  <a:cubicBezTo>
                    <a:pt x="45127" y="30316"/>
                    <a:pt x="45175" y="30297"/>
                    <a:pt x="45222" y="30280"/>
                  </a:cubicBezTo>
                  <a:lnTo>
                    <a:pt x="45222" y="30280"/>
                  </a:lnTo>
                  <a:cubicBezTo>
                    <a:pt x="45195" y="30289"/>
                    <a:pt x="45168" y="30298"/>
                    <a:pt x="45142" y="30307"/>
                  </a:cubicBezTo>
                  <a:lnTo>
                    <a:pt x="45142" y="30307"/>
                  </a:lnTo>
                  <a:cubicBezTo>
                    <a:pt x="45284" y="30241"/>
                    <a:pt x="45430" y="30194"/>
                    <a:pt x="45596" y="30146"/>
                  </a:cubicBezTo>
                  <a:cubicBezTo>
                    <a:pt x="47265" y="29628"/>
                    <a:pt x="48990" y="29353"/>
                    <a:pt x="50740" y="29353"/>
                  </a:cubicBezTo>
                  <a:cubicBezTo>
                    <a:pt x="51095" y="29353"/>
                    <a:pt x="51450" y="29364"/>
                    <a:pt x="51807" y="29387"/>
                  </a:cubicBezTo>
                  <a:cubicBezTo>
                    <a:pt x="53028" y="29441"/>
                    <a:pt x="54248" y="29712"/>
                    <a:pt x="55415" y="30146"/>
                  </a:cubicBezTo>
                  <a:cubicBezTo>
                    <a:pt x="56581" y="30580"/>
                    <a:pt x="57639" y="31231"/>
                    <a:pt x="58561" y="32072"/>
                  </a:cubicBezTo>
                  <a:cubicBezTo>
                    <a:pt x="58968" y="32425"/>
                    <a:pt x="59347" y="32859"/>
                    <a:pt x="59673" y="33293"/>
                  </a:cubicBezTo>
                  <a:cubicBezTo>
                    <a:pt x="60161" y="33944"/>
                    <a:pt x="60568" y="34649"/>
                    <a:pt x="60894" y="35408"/>
                  </a:cubicBezTo>
                  <a:cubicBezTo>
                    <a:pt x="61219" y="36168"/>
                    <a:pt x="61463" y="36981"/>
                    <a:pt x="61545" y="37795"/>
                  </a:cubicBezTo>
                  <a:cubicBezTo>
                    <a:pt x="61707" y="39124"/>
                    <a:pt x="61490" y="40453"/>
                    <a:pt x="60894" y="41647"/>
                  </a:cubicBezTo>
                  <a:cubicBezTo>
                    <a:pt x="60812" y="41810"/>
                    <a:pt x="60731" y="41999"/>
                    <a:pt x="60622" y="42162"/>
                  </a:cubicBezTo>
                  <a:cubicBezTo>
                    <a:pt x="60541" y="42325"/>
                    <a:pt x="60432" y="42460"/>
                    <a:pt x="60324" y="42596"/>
                  </a:cubicBezTo>
                  <a:lnTo>
                    <a:pt x="60161" y="42840"/>
                  </a:lnTo>
                  <a:lnTo>
                    <a:pt x="59971" y="43030"/>
                  </a:lnTo>
                  <a:cubicBezTo>
                    <a:pt x="59844" y="43158"/>
                    <a:pt x="59740" y="43310"/>
                    <a:pt x="59615" y="43440"/>
                  </a:cubicBezTo>
                  <a:lnTo>
                    <a:pt x="59615" y="43440"/>
                  </a:lnTo>
                  <a:lnTo>
                    <a:pt x="59239" y="43762"/>
                  </a:lnTo>
                  <a:cubicBezTo>
                    <a:pt x="59158" y="43844"/>
                    <a:pt x="59076" y="43925"/>
                    <a:pt x="58968" y="44007"/>
                  </a:cubicBezTo>
                  <a:lnTo>
                    <a:pt x="58615" y="44278"/>
                  </a:lnTo>
                  <a:cubicBezTo>
                    <a:pt x="58100" y="44685"/>
                    <a:pt x="57530" y="45010"/>
                    <a:pt x="56961" y="45308"/>
                  </a:cubicBezTo>
                  <a:cubicBezTo>
                    <a:pt x="55198" y="46068"/>
                    <a:pt x="53299" y="46529"/>
                    <a:pt x="51400" y="46610"/>
                  </a:cubicBezTo>
                  <a:cubicBezTo>
                    <a:pt x="50997" y="46628"/>
                    <a:pt x="50593" y="46637"/>
                    <a:pt x="50189" y="46637"/>
                  </a:cubicBezTo>
                  <a:cubicBezTo>
                    <a:pt x="49318" y="46637"/>
                    <a:pt x="48447" y="46595"/>
                    <a:pt x="47576" y="46502"/>
                  </a:cubicBezTo>
                  <a:cubicBezTo>
                    <a:pt x="46301" y="46393"/>
                    <a:pt x="45026" y="46231"/>
                    <a:pt x="43724" y="46095"/>
                  </a:cubicBezTo>
                  <a:cubicBezTo>
                    <a:pt x="42328" y="45948"/>
                    <a:pt x="40908" y="45825"/>
                    <a:pt x="39486" y="45825"/>
                  </a:cubicBezTo>
                  <a:cubicBezTo>
                    <a:pt x="38283" y="45825"/>
                    <a:pt x="37079" y="45913"/>
                    <a:pt x="35885" y="46149"/>
                  </a:cubicBezTo>
                  <a:cubicBezTo>
                    <a:pt x="35560" y="46204"/>
                    <a:pt x="35261" y="46258"/>
                    <a:pt x="34963" y="46339"/>
                  </a:cubicBezTo>
                  <a:cubicBezTo>
                    <a:pt x="34665" y="46421"/>
                    <a:pt x="34339" y="46529"/>
                    <a:pt x="34041" y="46638"/>
                  </a:cubicBezTo>
                  <a:cubicBezTo>
                    <a:pt x="33444" y="46855"/>
                    <a:pt x="32875" y="47126"/>
                    <a:pt x="32332" y="47478"/>
                  </a:cubicBezTo>
                  <a:cubicBezTo>
                    <a:pt x="31220" y="48129"/>
                    <a:pt x="30244" y="48970"/>
                    <a:pt x="29430" y="49974"/>
                  </a:cubicBezTo>
                  <a:cubicBezTo>
                    <a:pt x="28589" y="50977"/>
                    <a:pt x="28019" y="52144"/>
                    <a:pt x="27694" y="53419"/>
                  </a:cubicBezTo>
                  <a:cubicBezTo>
                    <a:pt x="27558" y="54042"/>
                    <a:pt x="27504" y="54693"/>
                    <a:pt x="27585" y="55371"/>
                  </a:cubicBezTo>
                  <a:cubicBezTo>
                    <a:pt x="27613" y="55697"/>
                    <a:pt x="27667" y="56022"/>
                    <a:pt x="27748" y="56321"/>
                  </a:cubicBezTo>
                  <a:lnTo>
                    <a:pt x="27802" y="56565"/>
                  </a:lnTo>
                  <a:lnTo>
                    <a:pt x="27911" y="56836"/>
                  </a:lnTo>
                  <a:cubicBezTo>
                    <a:pt x="27992" y="57080"/>
                    <a:pt x="28101" y="57270"/>
                    <a:pt x="28209" y="57514"/>
                  </a:cubicBezTo>
                  <a:cubicBezTo>
                    <a:pt x="28236" y="57596"/>
                    <a:pt x="28264" y="57677"/>
                    <a:pt x="28318" y="57758"/>
                  </a:cubicBezTo>
                  <a:cubicBezTo>
                    <a:pt x="28399" y="57758"/>
                    <a:pt x="28508" y="57704"/>
                    <a:pt x="28589" y="57704"/>
                  </a:cubicBezTo>
                  <a:lnTo>
                    <a:pt x="29159" y="57514"/>
                  </a:lnTo>
                  <a:lnTo>
                    <a:pt x="29728" y="57351"/>
                  </a:lnTo>
                  <a:cubicBezTo>
                    <a:pt x="29918" y="57297"/>
                    <a:pt x="30081" y="57243"/>
                    <a:pt x="30244" y="57189"/>
                  </a:cubicBezTo>
                  <a:cubicBezTo>
                    <a:pt x="30596" y="57107"/>
                    <a:pt x="30922" y="56999"/>
                    <a:pt x="31274" y="56917"/>
                  </a:cubicBezTo>
                  <a:cubicBezTo>
                    <a:pt x="31952" y="56728"/>
                    <a:pt x="32630" y="56565"/>
                    <a:pt x="33336" y="56402"/>
                  </a:cubicBezTo>
                  <a:cubicBezTo>
                    <a:pt x="34692" y="56077"/>
                    <a:pt x="36102" y="55805"/>
                    <a:pt x="37486" y="55616"/>
                  </a:cubicBezTo>
                  <a:cubicBezTo>
                    <a:pt x="39764" y="55263"/>
                    <a:pt x="42070" y="55046"/>
                    <a:pt x="44375" y="54992"/>
                  </a:cubicBezTo>
                  <a:lnTo>
                    <a:pt x="45569" y="54965"/>
                  </a:lnTo>
                  <a:lnTo>
                    <a:pt x="46871" y="54965"/>
                  </a:lnTo>
                  <a:lnTo>
                    <a:pt x="47521" y="54992"/>
                  </a:lnTo>
                  <a:cubicBezTo>
                    <a:pt x="49393" y="55019"/>
                    <a:pt x="51237" y="55317"/>
                    <a:pt x="53001" y="55914"/>
                  </a:cubicBezTo>
                  <a:cubicBezTo>
                    <a:pt x="53868" y="56212"/>
                    <a:pt x="54682" y="56619"/>
                    <a:pt x="55442" y="57134"/>
                  </a:cubicBezTo>
                  <a:cubicBezTo>
                    <a:pt x="56174" y="57623"/>
                    <a:pt x="56798" y="58274"/>
                    <a:pt x="57232" y="59033"/>
                  </a:cubicBezTo>
                  <a:cubicBezTo>
                    <a:pt x="57530" y="59576"/>
                    <a:pt x="57720" y="60172"/>
                    <a:pt x="57801" y="60796"/>
                  </a:cubicBezTo>
                  <a:cubicBezTo>
                    <a:pt x="57856" y="61393"/>
                    <a:pt x="57774" y="62017"/>
                    <a:pt x="57612" y="62613"/>
                  </a:cubicBezTo>
                  <a:cubicBezTo>
                    <a:pt x="57422" y="63210"/>
                    <a:pt x="57123" y="63780"/>
                    <a:pt x="56744" y="64268"/>
                  </a:cubicBezTo>
                  <a:cubicBezTo>
                    <a:pt x="56364" y="64783"/>
                    <a:pt x="55930" y="65244"/>
                    <a:pt x="55442" y="65624"/>
                  </a:cubicBezTo>
                  <a:cubicBezTo>
                    <a:pt x="54628" y="66275"/>
                    <a:pt x="53706" y="66791"/>
                    <a:pt x="52729" y="67116"/>
                  </a:cubicBezTo>
                  <a:cubicBezTo>
                    <a:pt x="51726" y="67414"/>
                    <a:pt x="50695" y="67631"/>
                    <a:pt x="49664" y="67713"/>
                  </a:cubicBezTo>
                  <a:cubicBezTo>
                    <a:pt x="48968" y="67767"/>
                    <a:pt x="48266" y="67785"/>
                    <a:pt x="47559" y="67785"/>
                  </a:cubicBezTo>
                  <a:cubicBezTo>
                    <a:pt x="46144" y="67785"/>
                    <a:pt x="44710" y="67713"/>
                    <a:pt x="43263" y="67713"/>
                  </a:cubicBezTo>
                  <a:cubicBezTo>
                    <a:pt x="43139" y="67710"/>
                    <a:pt x="43015" y="67709"/>
                    <a:pt x="42891" y="67709"/>
                  </a:cubicBezTo>
                  <a:cubicBezTo>
                    <a:pt x="41527" y="67709"/>
                    <a:pt x="40187" y="67846"/>
                    <a:pt x="38869" y="68120"/>
                  </a:cubicBezTo>
                  <a:cubicBezTo>
                    <a:pt x="37431" y="68418"/>
                    <a:pt x="36048" y="68988"/>
                    <a:pt x="34882" y="69856"/>
                  </a:cubicBezTo>
                  <a:cubicBezTo>
                    <a:pt x="33661" y="70723"/>
                    <a:pt x="32766" y="71944"/>
                    <a:pt x="32278" y="73354"/>
                  </a:cubicBezTo>
                  <a:cubicBezTo>
                    <a:pt x="31763" y="74765"/>
                    <a:pt x="31627" y="76311"/>
                    <a:pt x="31871" y="77803"/>
                  </a:cubicBezTo>
                  <a:cubicBezTo>
                    <a:pt x="31871" y="77911"/>
                    <a:pt x="31925" y="78020"/>
                    <a:pt x="31925" y="78128"/>
                  </a:cubicBezTo>
                  <a:cubicBezTo>
                    <a:pt x="31979" y="78345"/>
                    <a:pt x="32034" y="78562"/>
                    <a:pt x="32088" y="78752"/>
                  </a:cubicBezTo>
                  <a:cubicBezTo>
                    <a:pt x="32115" y="78969"/>
                    <a:pt x="32169" y="79186"/>
                    <a:pt x="32251" y="79376"/>
                  </a:cubicBezTo>
                  <a:lnTo>
                    <a:pt x="32468" y="80000"/>
                  </a:lnTo>
                  <a:lnTo>
                    <a:pt x="32712" y="80569"/>
                  </a:lnTo>
                  <a:cubicBezTo>
                    <a:pt x="32793" y="80786"/>
                    <a:pt x="32902" y="80976"/>
                    <a:pt x="33010" y="81166"/>
                  </a:cubicBezTo>
                  <a:cubicBezTo>
                    <a:pt x="33092" y="81356"/>
                    <a:pt x="33200" y="81546"/>
                    <a:pt x="33309" y="81736"/>
                  </a:cubicBezTo>
                  <a:cubicBezTo>
                    <a:pt x="34204" y="83173"/>
                    <a:pt x="35451" y="84367"/>
                    <a:pt x="36943" y="85208"/>
                  </a:cubicBezTo>
                  <a:cubicBezTo>
                    <a:pt x="37920" y="85777"/>
                    <a:pt x="38950" y="86211"/>
                    <a:pt x="40035" y="86510"/>
                  </a:cubicBezTo>
                  <a:cubicBezTo>
                    <a:pt x="41450" y="86894"/>
                    <a:pt x="42911" y="87097"/>
                    <a:pt x="44383" y="87097"/>
                  </a:cubicBezTo>
                  <a:cubicBezTo>
                    <a:pt x="44886" y="87097"/>
                    <a:pt x="45390" y="87073"/>
                    <a:pt x="45894" y="87025"/>
                  </a:cubicBezTo>
                  <a:cubicBezTo>
                    <a:pt x="46165" y="87025"/>
                    <a:pt x="46382" y="86998"/>
                    <a:pt x="46545" y="86971"/>
                  </a:cubicBezTo>
                  <a:cubicBezTo>
                    <a:pt x="46823" y="86931"/>
                    <a:pt x="46912" y="86906"/>
                    <a:pt x="46855" y="86906"/>
                  </a:cubicBezTo>
                  <a:cubicBezTo>
                    <a:pt x="46834" y="86906"/>
                    <a:pt x="46793" y="86909"/>
                    <a:pt x="46735" y="86916"/>
                  </a:cubicBezTo>
                  <a:cubicBezTo>
                    <a:pt x="46491" y="86916"/>
                    <a:pt x="45948" y="86971"/>
                    <a:pt x="45189" y="86971"/>
                  </a:cubicBezTo>
                  <a:cubicBezTo>
                    <a:pt x="44983" y="86978"/>
                    <a:pt x="44779" y="86982"/>
                    <a:pt x="44574" y="86982"/>
                  </a:cubicBezTo>
                  <a:cubicBezTo>
                    <a:pt x="43349" y="86982"/>
                    <a:pt x="42143" y="86843"/>
                    <a:pt x="40958" y="86564"/>
                  </a:cubicBezTo>
                  <a:cubicBezTo>
                    <a:pt x="40252" y="86401"/>
                    <a:pt x="39574" y="86184"/>
                    <a:pt x="38923" y="85940"/>
                  </a:cubicBezTo>
                  <a:cubicBezTo>
                    <a:pt x="38293" y="85688"/>
                    <a:pt x="37687" y="85389"/>
                    <a:pt x="37125" y="85043"/>
                  </a:cubicBezTo>
                  <a:lnTo>
                    <a:pt x="37125" y="85043"/>
                  </a:lnTo>
                  <a:cubicBezTo>
                    <a:pt x="38018" y="85508"/>
                    <a:pt x="38960" y="85898"/>
                    <a:pt x="39927" y="86211"/>
                  </a:cubicBezTo>
                  <a:cubicBezTo>
                    <a:pt x="40849" y="86482"/>
                    <a:pt x="41798" y="86672"/>
                    <a:pt x="42775" y="86754"/>
                  </a:cubicBezTo>
                  <a:cubicBezTo>
                    <a:pt x="43408" y="86816"/>
                    <a:pt x="44042" y="86849"/>
                    <a:pt x="44676" y="86849"/>
                  </a:cubicBezTo>
                  <a:cubicBezTo>
                    <a:pt x="45425" y="86849"/>
                    <a:pt x="46175" y="86802"/>
                    <a:pt x="46925" y="86699"/>
                  </a:cubicBezTo>
                  <a:cubicBezTo>
                    <a:pt x="47494" y="86645"/>
                    <a:pt x="48037" y="86564"/>
                    <a:pt x="48579" y="86401"/>
                  </a:cubicBezTo>
                  <a:cubicBezTo>
                    <a:pt x="48634" y="86374"/>
                    <a:pt x="48579" y="86374"/>
                    <a:pt x="48579" y="86347"/>
                  </a:cubicBezTo>
                  <a:cubicBezTo>
                    <a:pt x="47576" y="86537"/>
                    <a:pt x="46545" y="86645"/>
                    <a:pt x="45514" y="86672"/>
                  </a:cubicBezTo>
                  <a:cubicBezTo>
                    <a:pt x="44646" y="86672"/>
                    <a:pt x="43778" y="86645"/>
                    <a:pt x="42910" y="86537"/>
                  </a:cubicBezTo>
                  <a:cubicBezTo>
                    <a:pt x="42015" y="86428"/>
                    <a:pt x="41120" y="86238"/>
                    <a:pt x="40252" y="85994"/>
                  </a:cubicBezTo>
                  <a:cubicBezTo>
                    <a:pt x="38408" y="85479"/>
                    <a:pt x="36699" y="84529"/>
                    <a:pt x="35316" y="83255"/>
                  </a:cubicBezTo>
                  <a:cubicBezTo>
                    <a:pt x="34692" y="82658"/>
                    <a:pt x="34149" y="81953"/>
                    <a:pt x="33715" y="81220"/>
                  </a:cubicBezTo>
                  <a:cubicBezTo>
                    <a:pt x="33281" y="80461"/>
                    <a:pt x="32956" y="79674"/>
                    <a:pt x="32739" y="78834"/>
                  </a:cubicBezTo>
                  <a:cubicBezTo>
                    <a:pt x="32386" y="77532"/>
                    <a:pt x="32332" y="76175"/>
                    <a:pt x="32549" y="74873"/>
                  </a:cubicBezTo>
                  <a:cubicBezTo>
                    <a:pt x="32739" y="73571"/>
                    <a:pt x="33309" y="72351"/>
                    <a:pt x="34177" y="71374"/>
                  </a:cubicBezTo>
                  <a:cubicBezTo>
                    <a:pt x="34421" y="71049"/>
                    <a:pt x="34719" y="70778"/>
                    <a:pt x="35044" y="70534"/>
                  </a:cubicBezTo>
                  <a:cubicBezTo>
                    <a:pt x="35560" y="70127"/>
                    <a:pt x="36102" y="69801"/>
                    <a:pt x="36699" y="69530"/>
                  </a:cubicBezTo>
                  <a:lnTo>
                    <a:pt x="36699" y="69530"/>
                  </a:lnTo>
                  <a:cubicBezTo>
                    <a:pt x="35885" y="69910"/>
                    <a:pt x="35126" y="70425"/>
                    <a:pt x="34475" y="71049"/>
                  </a:cubicBezTo>
                  <a:cubicBezTo>
                    <a:pt x="33797" y="71781"/>
                    <a:pt x="33281" y="72622"/>
                    <a:pt x="32929" y="73544"/>
                  </a:cubicBezTo>
                  <a:cubicBezTo>
                    <a:pt x="32576" y="74602"/>
                    <a:pt x="32413" y="75687"/>
                    <a:pt x="32468" y="76799"/>
                  </a:cubicBezTo>
                  <a:cubicBezTo>
                    <a:pt x="32495" y="77233"/>
                    <a:pt x="32549" y="77640"/>
                    <a:pt x="32630" y="78074"/>
                  </a:cubicBezTo>
                  <a:cubicBezTo>
                    <a:pt x="32712" y="78508"/>
                    <a:pt x="32820" y="78915"/>
                    <a:pt x="32956" y="79349"/>
                  </a:cubicBezTo>
                  <a:cubicBezTo>
                    <a:pt x="33092" y="79756"/>
                    <a:pt x="33254" y="80135"/>
                    <a:pt x="33444" y="80542"/>
                  </a:cubicBezTo>
                  <a:cubicBezTo>
                    <a:pt x="33634" y="80922"/>
                    <a:pt x="33851" y="81275"/>
                    <a:pt x="34068" y="81654"/>
                  </a:cubicBezTo>
                  <a:cubicBezTo>
                    <a:pt x="34502" y="82278"/>
                    <a:pt x="34990" y="82875"/>
                    <a:pt x="35560" y="83390"/>
                  </a:cubicBezTo>
                  <a:cubicBezTo>
                    <a:pt x="35831" y="83634"/>
                    <a:pt x="36129" y="83851"/>
                    <a:pt x="36455" y="84096"/>
                  </a:cubicBezTo>
                  <a:cubicBezTo>
                    <a:pt x="36591" y="84177"/>
                    <a:pt x="36753" y="84313"/>
                    <a:pt x="36916" y="84394"/>
                  </a:cubicBezTo>
                  <a:lnTo>
                    <a:pt x="37377" y="84692"/>
                  </a:lnTo>
                  <a:cubicBezTo>
                    <a:pt x="38679" y="85425"/>
                    <a:pt x="40117" y="85940"/>
                    <a:pt x="41581" y="86184"/>
                  </a:cubicBezTo>
                  <a:cubicBezTo>
                    <a:pt x="42247" y="86313"/>
                    <a:pt x="43065" y="86391"/>
                    <a:pt x="43216" y="86391"/>
                  </a:cubicBezTo>
                  <a:cubicBezTo>
                    <a:pt x="43256" y="86391"/>
                    <a:pt x="43250" y="86385"/>
                    <a:pt x="43182" y="86374"/>
                  </a:cubicBezTo>
                  <a:cubicBezTo>
                    <a:pt x="42856" y="86320"/>
                    <a:pt x="41690" y="86184"/>
                    <a:pt x="40822" y="85940"/>
                  </a:cubicBezTo>
                  <a:lnTo>
                    <a:pt x="40008" y="85723"/>
                  </a:lnTo>
                  <a:cubicBezTo>
                    <a:pt x="39737" y="85642"/>
                    <a:pt x="39493" y="85533"/>
                    <a:pt x="39222" y="85452"/>
                  </a:cubicBezTo>
                  <a:cubicBezTo>
                    <a:pt x="38326" y="85099"/>
                    <a:pt x="37486" y="84665"/>
                    <a:pt x="36699" y="84123"/>
                  </a:cubicBezTo>
                  <a:cubicBezTo>
                    <a:pt x="36509" y="83987"/>
                    <a:pt x="36319" y="83851"/>
                    <a:pt x="36129" y="83716"/>
                  </a:cubicBezTo>
                  <a:lnTo>
                    <a:pt x="35587" y="83255"/>
                  </a:lnTo>
                  <a:cubicBezTo>
                    <a:pt x="35234" y="82929"/>
                    <a:pt x="34936" y="82577"/>
                    <a:pt x="34638" y="82224"/>
                  </a:cubicBezTo>
                  <a:cubicBezTo>
                    <a:pt x="34041" y="81465"/>
                    <a:pt x="33580" y="80651"/>
                    <a:pt x="33227" y="79756"/>
                  </a:cubicBezTo>
                  <a:cubicBezTo>
                    <a:pt x="32902" y="78861"/>
                    <a:pt x="32685" y="77938"/>
                    <a:pt x="32630" y="76989"/>
                  </a:cubicBezTo>
                  <a:cubicBezTo>
                    <a:pt x="32549" y="76094"/>
                    <a:pt x="32630" y="75226"/>
                    <a:pt x="32847" y="74358"/>
                  </a:cubicBezTo>
                  <a:cubicBezTo>
                    <a:pt x="33037" y="73490"/>
                    <a:pt x="33390" y="72704"/>
                    <a:pt x="33905" y="71971"/>
                  </a:cubicBezTo>
                  <a:cubicBezTo>
                    <a:pt x="34936" y="70561"/>
                    <a:pt x="36509" y="69639"/>
                    <a:pt x="38218" y="69150"/>
                  </a:cubicBezTo>
                  <a:cubicBezTo>
                    <a:pt x="39439" y="68798"/>
                    <a:pt x="40686" y="68608"/>
                    <a:pt x="41934" y="68581"/>
                  </a:cubicBezTo>
                  <a:cubicBezTo>
                    <a:pt x="42329" y="68564"/>
                    <a:pt x="42727" y="68557"/>
                    <a:pt x="43126" y="68557"/>
                  </a:cubicBezTo>
                  <a:cubicBezTo>
                    <a:pt x="44014" y="68557"/>
                    <a:pt x="44906" y="68589"/>
                    <a:pt x="45786" y="68608"/>
                  </a:cubicBezTo>
                  <a:cubicBezTo>
                    <a:pt x="46314" y="68623"/>
                    <a:pt x="46846" y="68634"/>
                    <a:pt x="47380" y="68634"/>
                  </a:cubicBezTo>
                  <a:cubicBezTo>
                    <a:pt x="48793" y="68634"/>
                    <a:pt x="50220" y="68558"/>
                    <a:pt x="51617" y="68282"/>
                  </a:cubicBezTo>
                  <a:cubicBezTo>
                    <a:pt x="53624" y="67930"/>
                    <a:pt x="55442" y="66953"/>
                    <a:pt x="56852" y="65516"/>
                  </a:cubicBezTo>
                  <a:cubicBezTo>
                    <a:pt x="57232" y="65109"/>
                    <a:pt x="57584" y="64648"/>
                    <a:pt x="57856" y="64160"/>
                  </a:cubicBezTo>
                  <a:cubicBezTo>
                    <a:pt x="58154" y="63671"/>
                    <a:pt x="58371" y="63129"/>
                    <a:pt x="58534" y="62559"/>
                  </a:cubicBezTo>
                  <a:cubicBezTo>
                    <a:pt x="58561" y="62424"/>
                    <a:pt x="58588" y="62288"/>
                    <a:pt x="58615" y="62125"/>
                  </a:cubicBezTo>
                  <a:cubicBezTo>
                    <a:pt x="58642" y="61990"/>
                    <a:pt x="58669" y="61854"/>
                    <a:pt x="58669" y="61718"/>
                  </a:cubicBezTo>
                  <a:lnTo>
                    <a:pt x="58697" y="61284"/>
                  </a:lnTo>
                  <a:lnTo>
                    <a:pt x="58697" y="60878"/>
                  </a:lnTo>
                  <a:cubicBezTo>
                    <a:pt x="58669" y="60606"/>
                    <a:pt x="58642" y="60335"/>
                    <a:pt x="58561" y="60091"/>
                  </a:cubicBezTo>
                  <a:cubicBezTo>
                    <a:pt x="58534" y="59847"/>
                    <a:pt x="58452" y="59603"/>
                    <a:pt x="58344" y="59359"/>
                  </a:cubicBezTo>
                  <a:cubicBezTo>
                    <a:pt x="57910" y="58192"/>
                    <a:pt x="57123" y="57189"/>
                    <a:pt x="56093" y="56511"/>
                  </a:cubicBezTo>
                  <a:cubicBezTo>
                    <a:pt x="55089" y="55805"/>
                    <a:pt x="54004" y="55290"/>
                    <a:pt x="52865" y="54937"/>
                  </a:cubicBezTo>
                  <a:cubicBezTo>
                    <a:pt x="51726" y="54612"/>
                    <a:pt x="50559" y="54368"/>
                    <a:pt x="49366" y="54232"/>
                  </a:cubicBezTo>
                  <a:cubicBezTo>
                    <a:pt x="49068" y="54205"/>
                    <a:pt x="48796" y="54178"/>
                    <a:pt x="48498" y="54178"/>
                  </a:cubicBezTo>
                  <a:cubicBezTo>
                    <a:pt x="48200" y="54151"/>
                    <a:pt x="47901" y="54151"/>
                    <a:pt x="47603" y="54124"/>
                  </a:cubicBezTo>
                  <a:cubicBezTo>
                    <a:pt x="47223" y="54124"/>
                    <a:pt x="46831" y="54112"/>
                    <a:pt x="46444" y="54112"/>
                  </a:cubicBezTo>
                  <a:cubicBezTo>
                    <a:pt x="46250" y="54112"/>
                    <a:pt x="46057" y="54115"/>
                    <a:pt x="45867" y="54124"/>
                  </a:cubicBezTo>
                  <a:cubicBezTo>
                    <a:pt x="42015" y="54124"/>
                    <a:pt x="38191" y="54531"/>
                    <a:pt x="34421" y="55290"/>
                  </a:cubicBezTo>
                  <a:cubicBezTo>
                    <a:pt x="33498" y="55480"/>
                    <a:pt x="32576" y="55697"/>
                    <a:pt x="31708" y="55914"/>
                  </a:cubicBezTo>
                  <a:cubicBezTo>
                    <a:pt x="31247" y="56050"/>
                    <a:pt x="30786" y="56158"/>
                    <a:pt x="30352" y="56294"/>
                  </a:cubicBezTo>
                  <a:lnTo>
                    <a:pt x="29674" y="56483"/>
                  </a:lnTo>
                  <a:lnTo>
                    <a:pt x="29050" y="56673"/>
                  </a:lnTo>
                  <a:lnTo>
                    <a:pt x="28806" y="56755"/>
                  </a:lnTo>
                  <a:cubicBezTo>
                    <a:pt x="28752" y="56673"/>
                    <a:pt x="28725" y="56592"/>
                    <a:pt x="28698" y="56511"/>
                  </a:cubicBezTo>
                  <a:lnTo>
                    <a:pt x="28643" y="56375"/>
                  </a:lnTo>
                  <a:cubicBezTo>
                    <a:pt x="28616" y="56294"/>
                    <a:pt x="28589" y="56212"/>
                    <a:pt x="28589" y="56131"/>
                  </a:cubicBezTo>
                  <a:cubicBezTo>
                    <a:pt x="28535" y="55995"/>
                    <a:pt x="28508" y="55833"/>
                    <a:pt x="28481" y="55670"/>
                  </a:cubicBezTo>
                  <a:cubicBezTo>
                    <a:pt x="28291" y="54503"/>
                    <a:pt x="28508" y="53310"/>
                    <a:pt x="29023" y="52225"/>
                  </a:cubicBezTo>
                  <a:lnTo>
                    <a:pt x="29023" y="52279"/>
                  </a:lnTo>
                  <a:cubicBezTo>
                    <a:pt x="29294" y="51601"/>
                    <a:pt x="29674" y="51004"/>
                    <a:pt x="30135" y="50462"/>
                  </a:cubicBezTo>
                  <a:cubicBezTo>
                    <a:pt x="30976" y="49458"/>
                    <a:pt x="31952" y="48645"/>
                    <a:pt x="33092" y="48021"/>
                  </a:cubicBezTo>
                  <a:cubicBezTo>
                    <a:pt x="33688" y="47695"/>
                    <a:pt x="34285" y="47424"/>
                    <a:pt x="34936" y="47234"/>
                  </a:cubicBezTo>
                  <a:cubicBezTo>
                    <a:pt x="35587" y="47072"/>
                    <a:pt x="36238" y="46909"/>
                    <a:pt x="36916" y="46827"/>
                  </a:cubicBezTo>
                  <a:cubicBezTo>
                    <a:pt x="37786" y="46723"/>
                    <a:pt x="38655" y="46674"/>
                    <a:pt x="39532" y="46674"/>
                  </a:cubicBezTo>
                  <a:cubicBezTo>
                    <a:pt x="40022" y="46674"/>
                    <a:pt x="40515" y="46690"/>
                    <a:pt x="41012" y="46719"/>
                  </a:cubicBezTo>
                  <a:cubicBezTo>
                    <a:pt x="43751" y="46882"/>
                    <a:pt x="46518" y="47343"/>
                    <a:pt x="49339" y="47478"/>
                  </a:cubicBezTo>
                  <a:cubicBezTo>
                    <a:pt x="49650" y="47499"/>
                    <a:pt x="49960" y="47508"/>
                    <a:pt x="50271" y="47508"/>
                  </a:cubicBezTo>
                  <a:cubicBezTo>
                    <a:pt x="50774" y="47508"/>
                    <a:pt x="51277" y="47485"/>
                    <a:pt x="51780" y="47451"/>
                  </a:cubicBezTo>
                  <a:cubicBezTo>
                    <a:pt x="52187" y="47424"/>
                    <a:pt x="52567" y="47370"/>
                    <a:pt x="52919" y="47343"/>
                  </a:cubicBezTo>
                  <a:lnTo>
                    <a:pt x="53868" y="47180"/>
                  </a:lnTo>
                  <a:cubicBezTo>
                    <a:pt x="55496" y="46882"/>
                    <a:pt x="57069" y="46285"/>
                    <a:pt x="58480" y="45471"/>
                  </a:cubicBezTo>
                  <a:cubicBezTo>
                    <a:pt x="60351" y="44413"/>
                    <a:pt x="61707" y="42650"/>
                    <a:pt x="62250" y="40589"/>
                  </a:cubicBezTo>
                  <a:cubicBezTo>
                    <a:pt x="62494" y="39640"/>
                    <a:pt x="62548" y="38636"/>
                    <a:pt x="62440" y="37660"/>
                  </a:cubicBezTo>
                  <a:cubicBezTo>
                    <a:pt x="62304" y="36710"/>
                    <a:pt x="62060" y="35761"/>
                    <a:pt x="61653" y="34866"/>
                  </a:cubicBezTo>
                  <a:cubicBezTo>
                    <a:pt x="61300" y="34052"/>
                    <a:pt x="60812" y="33266"/>
                    <a:pt x="60270" y="32560"/>
                  </a:cubicBezTo>
                  <a:cubicBezTo>
                    <a:pt x="59727" y="31909"/>
                    <a:pt x="59103" y="31313"/>
                    <a:pt x="58425" y="30797"/>
                  </a:cubicBezTo>
                  <a:cubicBezTo>
                    <a:pt x="56933" y="29712"/>
                    <a:pt x="55198" y="29007"/>
                    <a:pt x="53380" y="28682"/>
                  </a:cubicBezTo>
                  <a:cubicBezTo>
                    <a:pt x="52485" y="28532"/>
                    <a:pt x="51576" y="28458"/>
                    <a:pt x="50664" y="28458"/>
                  </a:cubicBezTo>
                  <a:cubicBezTo>
                    <a:pt x="49752" y="28458"/>
                    <a:pt x="48837" y="28532"/>
                    <a:pt x="47928" y="28682"/>
                  </a:cubicBezTo>
                  <a:cubicBezTo>
                    <a:pt x="46545" y="28926"/>
                    <a:pt x="45189" y="29278"/>
                    <a:pt x="43887" y="29767"/>
                  </a:cubicBezTo>
                  <a:cubicBezTo>
                    <a:pt x="43209" y="30038"/>
                    <a:pt x="42504" y="30363"/>
                    <a:pt x="41798" y="30716"/>
                  </a:cubicBezTo>
                  <a:lnTo>
                    <a:pt x="41853" y="30689"/>
                  </a:lnTo>
                  <a:lnTo>
                    <a:pt x="41853" y="30689"/>
                  </a:lnTo>
                  <a:cubicBezTo>
                    <a:pt x="40307" y="31448"/>
                    <a:pt x="38815" y="32289"/>
                    <a:pt x="37377" y="33211"/>
                  </a:cubicBezTo>
                  <a:cubicBezTo>
                    <a:pt x="35858" y="34188"/>
                    <a:pt x="34529" y="35083"/>
                    <a:pt x="32929" y="36222"/>
                  </a:cubicBezTo>
                  <a:cubicBezTo>
                    <a:pt x="31844" y="36981"/>
                    <a:pt x="30244" y="38066"/>
                    <a:pt x="28942" y="38934"/>
                  </a:cubicBezTo>
                  <a:lnTo>
                    <a:pt x="26392" y="40697"/>
                  </a:lnTo>
                  <a:lnTo>
                    <a:pt x="22432" y="43437"/>
                  </a:lnTo>
                  <a:cubicBezTo>
                    <a:pt x="21808" y="43898"/>
                    <a:pt x="21103" y="44224"/>
                    <a:pt x="20370" y="44441"/>
                  </a:cubicBezTo>
                  <a:cubicBezTo>
                    <a:pt x="20200" y="44478"/>
                    <a:pt x="20028" y="44497"/>
                    <a:pt x="19858" y="44497"/>
                  </a:cubicBezTo>
                  <a:cubicBezTo>
                    <a:pt x="19296" y="44497"/>
                    <a:pt x="18752" y="44293"/>
                    <a:pt x="18336" y="43898"/>
                  </a:cubicBezTo>
                  <a:cubicBezTo>
                    <a:pt x="18038" y="43627"/>
                    <a:pt x="17794" y="43301"/>
                    <a:pt x="17658" y="42922"/>
                  </a:cubicBezTo>
                  <a:cubicBezTo>
                    <a:pt x="17550" y="42732"/>
                    <a:pt x="17495" y="42542"/>
                    <a:pt x="17441" y="42352"/>
                  </a:cubicBezTo>
                  <a:cubicBezTo>
                    <a:pt x="17387" y="42135"/>
                    <a:pt x="17333" y="41945"/>
                    <a:pt x="17305" y="41728"/>
                  </a:cubicBezTo>
                  <a:cubicBezTo>
                    <a:pt x="17143" y="40887"/>
                    <a:pt x="17170" y="40046"/>
                    <a:pt x="17305" y="39206"/>
                  </a:cubicBezTo>
                  <a:cubicBezTo>
                    <a:pt x="17387" y="38772"/>
                    <a:pt x="17495" y="38365"/>
                    <a:pt x="17658" y="37958"/>
                  </a:cubicBezTo>
                  <a:lnTo>
                    <a:pt x="17875" y="37334"/>
                  </a:lnTo>
                  <a:lnTo>
                    <a:pt x="17984" y="37009"/>
                  </a:lnTo>
                  <a:cubicBezTo>
                    <a:pt x="18011" y="36900"/>
                    <a:pt x="18065" y="36792"/>
                    <a:pt x="18119" y="36710"/>
                  </a:cubicBezTo>
                  <a:cubicBezTo>
                    <a:pt x="18309" y="36303"/>
                    <a:pt x="18445" y="35869"/>
                    <a:pt x="18662" y="35490"/>
                  </a:cubicBezTo>
                  <a:lnTo>
                    <a:pt x="19313" y="34296"/>
                  </a:lnTo>
                  <a:cubicBezTo>
                    <a:pt x="19448" y="34052"/>
                    <a:pt x="19638" y="33754"/>
                    <a:pt x="19828" y="33455"/>
                  </a:cubicBezTo>
                  <a:cubicBezTo>
                    <a:pt x="19936" y="33293"/>
                    <a:pt x="20018" y="33130"/>
                    <a:pt x="20126" y="32994"/>
                  </a:cubicBezTo>
                  <a:lnTo>
                    <a:pt x="20452" y="32533"/>
                  </a:lnTo>
                  <a:lnTo>
                    <a:pt x="20994" y="31774"/>
                  </a:lnTo>
                  <a:lnTo>
                    <a:pt x="21591" y="31068"/>
                  </a:lnTo>
                  <a:cubicBezTo>
                    <a:pt x="21990" y="30563"/>
                    <a:pt x="22441" y="30084"/>
                    <a:pt x="22893" y="29631"/>
                  </a:cubicBezTo>
                  <a:lnTo>
                    <a:pt x="22893" y="29631"/>
                  </a:lnTo>
                  <a:lnTo>
                    <a:pt x="22947" y="29604"/>
                  </a:lnTo>
                  <a:cubicBezTo>
                    <a:pt x="24168" y="28410"/>
                    <a:pt x="25497" y="27325"/>
                    <a:pt x="26907" y="26349"/>
                  </a:cubicBezTo>
                  <a:lnTo>
                    <a:pt x="26907" y="26349"/>
                  </a:lnTo>
                  <a:lnTo>
                    <a:pt x="26880" y="26376"/>
                  </a:lnTo>
                  <a:lnTo>
                    <a:pt x="27558" y="25915"/>
                  </a:lnTo>
                  <a:lnTo>
                    <a:pt x="27504" y="25942"/>
                  </a:lnTo>
                  <a:cubicBezTo>
                    <a:pt x="27721" y="25806"/>
                    <a:pt x="27965" y="25644"/>
                    <a:pt x="28182" y="25508"/>
                  </a:cubicBezTo>
                  <a:lnTo>
                    <a:pt x="28182" y="25508"/>
                  </a:lnTo>
                  <a:lnTo>
                    <a:pt x="28128" y="25535"/>
                  </a:lnTo>
                  <a:lnTo>
                    <a:pt x="28779" y="25128"/>
                  </a:lnTo>
                  <a:lnTo>
                    <a:pt x="28752" y="25156"/>
                  </a:lnTo>
                  <a:cubicBezTo>
                    <a:pt x="29131" y="24911"/>
                    <a:pt x="29538" y="24694"/>
                    <a:pt x="29945" y="24450"/>
                  </a:cubicBezTo>
                  <a:cubicBezTo>
                    <a:pt x="30840" y="23989"/>
                    <a:pt x="32332" y="23284"/>
                    <a:pt x="33444" y="22823"/>
                  </a:cubicBezTo>
                  <a:lnTo>
                    <a:pt x="33444" y="22823"/>
                  </a:lnTo>
                  <a:lnTo>
                    <a:pt x="33390" y="22850"/>
                  </a:lnTo>
                  <a:cubicBezTo>
                    <a:pt x="34041" y="22579"/>
                    <a:pt x="34665" y="22335"/>
                    <a:pt x="35316" y="22118"/>
                  </a:cubicBezTo>
                  <a:cubicBezTo>
                    <a:pt x="35777" y="21982"/>
                    <a:pt x="36129" y="21874"/>
                    <a:pt x="36753" y="21684"/>
                  </a:cubicBezTo>
                  <a:cubicBezTo>
                    <a:pt x="38462" y="21087"/>
                    <a:pt x="40225" y="20626"/>
                    <a:pt x="41988" y="20273"/>
                  </a:cubicBezTo>
                  <a:lnTo>
                    <a:pt x="41961" y="20273"/>
                  </a:lnTo>
                  <a:cubicBezTo>
                    <a:pt x="43372" y="20002"/>
                    <a:pt x="44673" y="19758"/>
                    <a:pt x="46138" y="19487"/>
                  </a:cubicBezTo>
                  <a:cubicBezTo>
                    <a:pt x="47304" y="19297"/>
                    <a:pt x="48742" y="19080"/>
                    <a:pt x="50044" y="18890"/>
                  </a:cubicBezTo>
                  <a:lnTo>
                    <a:pt x="50121" y="18877"/>
                  </a:lnTo>
                  <a:lnTo>
                    <a:pt x="50121" y="18877"/>
                  </a:lnTo>
                  <a:lnTo>
                    <a:pt x="51102" y="18781"/>
                  </a:lnTo>
                  <a:cubicBezTo>
                    <a:pt x="52133" y="18646"/>
                    <a:pt x="53462" y="18456"/>
                    <a:pt x="53814" y="18402"/>
                  </a:cubicBezTo>
                  <a:cubicBezTo>
                    <a:pt x="55849" y="18185"/>
                    <a:pt x="57774" y="17859"/>
                    <a:pt x="59727" y="17561"/>
                  </a:cubicBezTo>
                  <a:lnTo>
                    <a:pt x="59998" y="17561"/>
                  </a:lnTo>
                  <a:cubicBezTo>
                    <a:pt x="60859" y="17434"/>
                    <a:pt x="61720" y="17213"/>
                    <a:pt x="62537" y="16919"/>
                  </a:cubicBezTo>
                  <a:lnTo>
                    <a:pt x="62537" y="16919"/>
                  </a:lnTo>
                  <a:lnTo>
                    <a:pt x="62684" y="16883"/>
                  </a:lnTo>
                  <a:lnTo>
                    <a:pt x="63308" y="16693"/>
                  </a:lnTo>
                  <a:lnTo>
                    <a:pt x="63714" y="16530"/>
                  </a:lnTo>
                  <a:cubicBezTo>
                    <a:pt x="63959" y="16449"/>
                    <a:pt x="63742" y="16557"/>
                    <a:pt x="64148" y="16395"/>
                  </a:cubicBezTo>
                  <a:cubicBezTo>
                    <a:pt x="64664" y="16178"/>
                    <a:pt x="65179" y="15906"/>
                    <a:pt x="65640" y="15635"/>
                  </a:cubicBezTo>
                  <a:cubicBezTo>
                    <a:pt x="65855" y="15485"/>
                    <a:pt x="65951" y="15436"/>
                    <a:pt x="65995" y="15436"/>
                  </a:cubicBezTo>
                  <a:cubicBezTo>
                    <a:pt x="66006" y="15436"/>
                    <a:pt x="66014" y="15440"/>
                    <a:pt x="66020" y="15445"/>
                  </a:cubicBezTo>
                  <a:cubicBezTo>
                    <a:pt x="66590" y="14984"/>
                    <a:pt x="67078" y="14442"/>
                    <a:pt x="67512" y="13845"/>
                  </a:cubicBezTo>
                  <a:lnTo>
                    <a:pt x="67729" y="13465"/>
                  </a:lnTo>
                  <a:cubicBezTo>
                    <a:pt x="67810" y="13357"/>
                    <a:pt x="67837" y="13248"/>
                    <a:pt x="67892" y="13140"/>
                  </a:cubicBezTo>
                  <a:cubicBezTo>
                    <a:pt x="67946" y="13004"/>
                    <a:pt x="68000" y="12868"/>
                    <a:pt x="68027" y="12760"/>
                  </a:cubicBezTo>
                  <a:lnTo>
                    <a:pt x="68027" y="12706"/>
                  </a:lnTo>
                  <a:cubicBezTo>
                    <a:pt x="67892" y="13031"/>
                    <a:pt x="67702" y="13357"/>
                    <a:pt x="67512" y="13628"/>
                  </a:cubicBezTo>
                  <a:lnTo>
                    <a:pt x="67322" y="13899"/>
                  </a:lnTo>
                  <a:lnTo>
                    <a:pt x="67186" y="14062"/>
                  </a:lnTo>
                  <a:cubicBezTo>
                    <a:pt x="67129" y="14119"/>
                    <a:pt x="67101" y="14142"/>
                    <a:pt x="67093" y="14142"/>
                  </a:cubicBezTo>
                  <a:cubicBezTo>
                    <a:pt x="67083" y="14142"/>
                    <a:pt x="67112" y="14098"/>
                    <a:pt x="67159" y="14035"/>
                  </a:cubicBezTo>
                  <a:cubicBezTo>
                    <a:pt x="67512" y="13574"/>
                    <a:pt x="67783" y="13058"/>
                    <a:pt x="68000" y="12543"/>
                  </a:cubicBezTo>
                  <a:cubicBezTo>
                    <a:pt x="68163" y="12136"/>
                    <a:pt x="68271" y="11702"/>
                    <a:pt x="68325" y="11268"/>
                  </a:cubicBezTo>
                  <a:cubicBezTo>
                    <a:pt x="68431" y="10743"/>
                    <a:pt x="68459" y="10192"/>
                    <a:pt x="68461" y="9640"/>
                  </a:cubicBezTo>
                  <a:lnTo>
                    <a:pt x="68461" y="9640"/>
                  </a:lnTo>
                  <a:cubicBezTo>
                    <a:pt x="68461" y="9640"/>
                    <a:pt x="68461" y="9640"/>
                    <a:pt x="68461" y="9641"/>
                  </a:cubicBezTo>
                  <a:lnTo>
                    <a:pt x="68461" y="9586"/>
                  </a:lnTo>
                  <a:cubicBezTo>
                    <a:pt x="68461" y="9604"/>
                    <a:pt x="68461" y="9622"/>
                    <a:pt x="68461" y="9640"/>
                  </a:cubicBezTo>
                  <a:lnTo>
                    <a:pt x="68461" y="9640"/>
                  </a:lnTo>
                  <a:cubicBezTo>
                    <a:pt x="68407" y="9206"/>
                    <a:pt x="68325" y="8800"/>
                    <a:pt x="68190" y="8366"/>
                  </a:cubicBezTo>
                  <a:cubicBezTo>
                    <a:pt x="67973" y="7525"/>
                    <a:pt x="67647" y="6738"/>
                    <a:pt x="67186" y="6006"/>
                  </a:cubicBezTo>
                  <a:cubicBezTo>
                    <a:pt x="66698" y="5220"/>
                    <a:pt x="66074" y="4541"/>
                    <a:pt x="65396" y="3918"/>
                  </a:cubicBezTo>
                  <a:cubicBezTo>
                    <a:pt x="65071" y="3619"/>
                    <a:pt x="64718" y="3294"/>
                    <a:pt x="64365" y="3022"/>
                  </a:cubicBezTo>
                  <a:cubicBezTo>
                    <a:pt x="63702" y="2606"/>
                    <a:pt x="63499" y="2483"/>
                    <a:pt x="63486" y="2483"/>
                  </a:cubicBezTo>
                  <a:lnTo>
                    <a:pt x="63486" y="2483"/>
                  </a:lnTo>
                  <a:cubicBezTo>
                    <a:pt x="63469" y="2483"/>
                    <a:pt x="63835" y="2730"/>
                    <a:pt x="63815" y="2730"/>
                  </a:cubicBezTo>
                  <a:cubicBezTo>
                    <a:pt x="63809" y="2730"/>
                    <a:pt x="63765" y="2706"/>
                    <a:pt x="63660" y="2643"/>
                  </a:cubicBezTo>
                  <a:cubicBezTo>
                    <a:pt x="62856" y="2160"/>
                    <a:pt x="62024" y="1757"/>
                    <a:pt x="61140" y="1433"/>
                  </a:cubicBezTo>
                  <a:lnTo>
                    <a:pt x="61140" y="1433"/>
                  </a:lnTo>
                  <a:lnTo>
                    <a:pt x="61002" y="1341"/>
                  </a:lnTo>
                  <a:cubicBezTo>
                    <a:pt x="60487" y="1151"/>
                    <a:pt x="59944" y="1015"/>
                    <a:pt x="59429" y="907"/>
                  </a:cubicBezTo>
                  <a:cubicBezTo>
                    <a:pt x="59212" y="853"/>
                    <a:pt x="58941" y="771"/>
                    <a:pt x="58534" y="690"/>
                  </a:cubicBezTo>
                  <a:cubicBezTo>
                    <a:pt x="58154" y="608"/>
                    <a:pt x="57639" y="473"/>
                    <a:pt x="56879" y="364"/>
                  </a:cubicBezTo>
                  <a:lnTo>
                    <a:pt x="56879" y="364"/>
                  </a:lnTo>
                  <a:lnTo>
                    <a:pt x="57639" y="473"/>
                  </a:lnTo>
                  <a:lnTo>
                    <a:pt x="58154" y="581"/>
                  </a:lnTo>
                  <a:cubicBezTo>
                    <a:pt x="58452" y="636"/>
                    <a:pt x="58642" y="690"/>
                    <a:pt x="58751" y="690"/>
                  </a:cubicBezTo>
                  <a:cubicBezTo>
                    <a:pt x="58791" y="703"/>
                    <a:pt x="58832" y="710"/>
                    <a:pt x="58873" y="710"/>
                  </a:cubicBezTo>
                  <a:cubicBezTo>
                    <a:pt x="58914" y="710"/>
                    <a:pt x="58954" y="703"/>
                    <a:pt x="58995" y="690"/>
                  </a:cubicBezTo>
                  <a:lnTo>
                    <a:pt x="59049" y="690"/>
                  </a:lnTo>
                  <a:cubicBezTo>
                    <a:pt x="58751" y="608"/>
                    <a:pt x="58344" y="554"/>
                    <a:pt x="58154" y="527"/>
                  </a:cubicBezTo>
                  <a:cubicBezTo>
                    <a:pt x="57883" y="473"/>
                    <a:pt x="57720" y="446"/>
                    <a:pt x="57503" y="419"/>
                  </a:cubicBezTo>
                  <a:lnTo>
                    <a:pt x="57557" y="419"/>
                  </a:lnTo>
                  <a:cubicBezTo>
                    <a:pt x="56933" y="337"/>
                    <a:pt x="56337" y="229"/>
                    <a:pt x="55713" y="174"/>
                  </a:cubicBezTo>
                  <a:cubicBezTo>
                    <a:pt x="55415" y="147"/>
                    <a:pt x="55116" y="120"/>
                    <a:pt x="54791" y="93"/>
                  </a:cubicBezTo>
                  <a:lnTo>
                    <a:pt x="53841" y="39"/>
                  </a:lnTo>
                  <a:cubicBezTo>
                    <a:pt x="53485" y="13"/>
                    <a:pt x="53128" y="1"/>
                    <a:pt x="527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8011;p107"/>
            <p:cNvSpPr/>
            <p:nvPr/>
          </p:nvSpPr>
          <p:spPr>
            <a:xfrm>
              <a:off x="6688046" y="1409635"/>
              <a:ext cx="1567759" cy="2814717"/>
            </a:xfrm>
            <a:custGeom>
              <a:avLst/>
              <a:gdLst/>
              <a:ahLst/>
              <a:cxnLst/>
              <a:rect l="l" t="t" r="r" b="b"/>
              <a:pathLst>
                <a:path w="68462" h="87097" extrusionOk="0">
                  <a:moveTo>
                    <a:pt x="38749" y="20088"/>
                  </a:moveTo>
                  <a:lnTo>
                    <a:pt x="38749" y="20088"/>
                  </a:lnTo>
                  <a:cubicBezTo>
                    <a:pt x="38711" y="20104"/>
                    <a:pt x="38665" y="20121"/>
                    <a:pt x="38598" y="20138"/>
                  </a:cubicBezTo>
                  <a:lnTo>
                    <a:pt x="38082" y="20300"/>
                  </a:lnTo>
                  <a:cubicBezTo>
                    <a:pt x="38137" y="20273"/>
                    <a:pt x="38191" y="20246"/>
                    <a:pt x="38245" y="20219"/>
                  </a:cubicBezTo>
                  <a:lnTo>
                    <a:pt x="38749" y="20088"/>
                  </a:lnTo>
                  <a:close/>
                  <a:moveTo>
                    <a:pt x="10986" y="19595"/>
                  </a:moveTo>
                  <a:cubicBezTo>
                    <a:pt x="10199" y="20273"/>
                    <a:pt x="9928" y="20517"/>
                    <a:pt x="8517" y="21792"/>
                  </a:cubicBezTo>
                  <a:cubicBezTo>
                    <a:pt x="9304" y="21006"/>
                    <a:pt x="10118" y="20273"/>
                    <a:pt x="10986" y="19595"/>
                  </a:cubicBezTo>
                  <a:close/>
                  <a:moveTo>
                    <a:pt x="8409" y="22172"/>
                  </a:moveTo>
                  <a:lnTo>
                    <a:pt x="8273" y="22308"/>
                  </a:lnTo>
                  <a:lnTo>
                    <a:pt x="7679" y="22848"/>
                  </a:lnTo>
                  <a:lnTo>
                    <a:pt x="7679" y="22848"/>
                  </a:lnTo>
                  <a:cubicBezTo>
                    <a:pt x="7859" y="22670"/>
                    <a:pt x="8039" y="22515"/>
                    <a:pt x="8219" y="22335"/>
                  </a:cubicBezTo>
                  <a:lnTo>
                    <a:pt x="8409" y="22172"/>
                  </a:lnTo>
                  <a:close/>
                  <a:moveTo>
                    <a:pt x="8626" y="21819"/>
                  </a:moveTo>
                  <a:cubicBezTo>
                    <a:pt x="8138" y="22253"/>
                    <a:pt x="7649" y="22687"/>
                    <a:pt x="6754" y="23582"/>
                  </a:cubicBezTo>
                  <a:cubicBezTo>
                    <a:pt x="7487" y="22823"/>
                    <a:pt x="7921" y="22389"/>
                    <a:pt x="8192" y="22145"/>
                  </a:cubicBezTo>
                  <a:cubicBezTo>
                    <a:pt x="8327" y="22036"/>
                    <a:pt x="8463" y="21928"/>
                    <a:pt x="8626" y="21819"/>
                  </a:cubicBezTo>
                  <a:close/>
                  <a:moveTo>
                    <a:pt x="7677" y="22796"/>
                  </a:moveTo>
                  <a:lnTo>
                    <a:pt x="7677" y="22796"/>
                  </a:lnTo>
                  <a:lnTo>
                    <a:pt x="7677" y="22796"/>
                  </a:lnTo>
                  <a:cubicBezTo>
                    <a:pt x="7323" y="23149"/>
                    <a:pt x="6971" y="23502"/>
                    <a:pt x="6641" y="23855"/>
                  </a:cubicBezTo>
                  <a:lnTo>
                    <a:pt x="6641" y="23855"/>
                  </a:lnTo>
                  <a:cubicBezTo>
                    <a:pt x="6960" y="23485"/>
                    <a:pt x="7305" y="23140"/>
                    <a:pt x="7677" y="22796"/>
                  </a:cubicBezTo>
                  <a:close/>
                  <a:moveTo>
                    <a:pt x="6076" y="24288"/>
                  </a:moveTo>
                  <a:lnTo>
                    <a:pt x="6022" y="24342"/>
                  </a:lnTo>
                  <a:lnTo>
                    <a:pt x="6022" y="24342"/>
                  </a:lnTo>
                  <a:lnTo>
                    <a:pt x="6022" y="24342"/>
                  </a:lnTo>
                  <a:lnTo>
                    <a:pt x="6076" y="24288"/>
                  </a:lnTo>
                  <a:close/>
                  <a:moveTo>
                    <a:pt x="5975" y="24396"/>
                  </a:moveTo>
                  <a:lnTo>
                    <a:pt x="5859" y="24559"/>
                  </a:lnTo>
                  <a:lnTo>
                    <a:pt x="5859" y="24532"/>
                  </a:lnTo>
                  <a:lnTo>
                    <a:pt x="5975" y="24396"/>
                  </a:lnTo>
                  <a:close/>
                  <a:moveTo>
                    <a:pt x="5267" y="25585"/>
                  </a:moveTo>
                  <a:lnTo>
                    <a:pt x="5235" y="25617"/>
                  </a:lnTo>
                  <a:lnTo>
                    <a:pt x="5235" y="25617"/>
                  </a:lnTo>
                  <a:lnTo>
                    <a:pt x="5267" y="25585"/>
                  </a:lnTo>
                  <a:close/>
                  <a:moveTo>
                    <a:pt x="5515" y="25090"/>
                  </a:moveTo>
                  <a:cubicBezTo>
                    <a:pt x="5526" y="25090"/>
                    <a:pt x="5497" y="25132"/>
                    <a:pt x="5398" y="25264"/>
                  </a:cubicBezTo>
                  <a:cubicBezTo>
                    <a:pt x="5290" y="25372"/>
                    <a:pt x="5154" y="25535"/>
                    <a:pt x="4964" y="25834"/>
                  </a:cubicBezTo>
                  <a:cubicBezTo>
                    <a:pt x="4747" y="26105"/>
                    <a:pt x="4476" y="26457"/>
                    <a:pt x="4123" y="26973"/>
                  </a:cubicBezTo>
                  <a:cubicBezTo>
                    <a:pt x="4747" y="26023"/>
                    <a:pt x="5073" y="25617"/>
                    <a:pt x="5452" y="25128"/>
                  </a:cubicBezTo>
                  <a:cubicBezTo>
                    <a:pt x="5484" y="25107"/>
                    <a:pt x="5508" y="25090"/>
                    <a:pt x="5515" y="25090"/>
                  </a:cubicBezTo>
                  <a:close/>
                  <a:moveTo>
                    <a:pt x="54791" y="29197"/>
                  </a:moveTo>
                  <a:lnTo>
                    <a:pt x="54953" y="29251"/>
                  </a:lnTo>
                  <a:lnTo>
                    <a:pt x="55089" y="29305"/>
                  </a:lnTo>
                  <a:lnTo>
                    <a:pt x="54791" y="29197"/>
                  </a:lnTo>
                  <a:close/>
                  <a:moveTo>
                    <a:pt x="45650" y="30146"/>
                  </a:moveTo>
                  <a:cubicBezTo>
                    <a:pt x="45507" y="30187"/>
                    <a:pt x="45364" y="30228"/>
                    <a:pt x="45222" y="30280"/>
                  </a:cubicBezTo>
                  <a:lnTo>
                    <a:pt x="45222" y="30280"/>
                  </a:lnTo>
                  <a:cubicBezTo>
                    <a:pt x="45363" y="30234"/>
                    <a:pt x="45506" y="30189"/>
                    <a:pt x="45650" y="30146"/>
                  </a:cubicBezTo>
                  <a:close/>
                  <a:moveTo>
                    <a:pt x="3310" y="28220"/>
                  </a:moveTo>
                  <a:lnTo>
                    <a:pt x="3310" y="28220"/>
                  </a:lnTo>
                  <a:cubicBezTo>
                    <a:pt x="3120" y="28573"/>
                    <a:pt x="2930" y="28899"/>
                    <a:pt x="2767" y="29278"/>
                  </a:cubicBezTo>
                  <a:cubicBezTo>
                    <a:pt x="2577" y="29631"/>
                    <a:pt x="2414" y="29984"/>
                    <a:pt x="2279" y="30336"/>
                  </a:cubicBezTo>
                  <a:lnTo>
                    <a:pt x="2197" y="30526"/>
                  </a:lnTo>
                  <a:cubicBezTo>
                    <a:pt x="2306" y="30173"/>
                    <a:pt x="2442" y="29875"/>
                    <a:pt x="2631" y="29495"/>
                  </a:cubicBezTo>
                  <a:cubicBezTo>
                    <a:pt x="2713" y="29305"/>
                    <a:pt x="2821" y="29116"/>
                    <a:pt x="2930" y="28899"/>
                  </a:cubicBezTo>
                  <a:cubicBezTo>
                    <a:pt x="3038" y="28709"/>
                    <a:pt x="3174" y="28465"/>
                    <a:pt x="3310" y="28220"/>
                  </a:cubicBezTo>
                  <a:close/>
                  <a:moveTo>
                    <a:pt x="50625" y="28637"/>
                  </a:moveTo>
                  <a:cubicBezTo>
                    <a:pt x="51222" y="28637"/>
                    <a:pt x="51819" y="28670"/>
                    <a:pt x="52414" y="28735"/>
                  </a:cubicBezTo>
                  <a:lnTo>
                    <a:pt x="52414" y="28735"/>
                  </a:lnTo>
                  <a:cubicBezTo>
                    <a:pt x="51885" y="28680"/>
                    <a:pt x="51352" y="28656"/>
                    <a:pt x="50821" y="28656"/>
                  </a:cubicBezTo>
                  <a:cubicBezTo>
                    <a:pt x="50497" y="28656"/>
                    <a:pt x="50174" y="28665"/>
                    <a:pt x="49854" y="28682"/>
                  </a:cubicBezTo>
                  <a:cubicBezTo>
                    <a:pt x="49529" y="28709"/>
                    <a:pt x="49230" y="28736"/>
                    <a:pt x="48905" y="28790"/>
                  </a:cubicBezTo>
                  <a:lnTo>
                    <a:pt x="48335" y="28817"/>
                  </a:lnTo>
                  <a:cubicBezTo>
                    <a:pt x="46328" y="29116"/>
                    <a:pt x="44375" y="29712"/>
                    <a:pt x="42531" y="30580"/>
                  </a:cubicBezTo>
                  <a:lnTo>
                    <a:pt x="42531" y="30580"/>
                  </a:lnTo>
                  <a:lnTo>
                    <a:pt x="42585" y="30553"/>
                  </a:lnTo>
                  <a:cubicBezTo>
                    <a:pt x="42992" y="30336"/>
                    <a:pt x="43372" y="30173"/>
                    <a:pt x="43860" y="29984"/>
                  </a:cubicBezTo>
                  <a:cubicBezTo>
                    <a:pt x="44538" y="29712"/>
                    <a:pt x="45216" y="29495"/>
                    <a:pt x="45894" y="29305"/>
                  </a:cubicBezTo>
                  <a:cubicBezTo>
                    <a:pt x="46599" y="29116"/>
                    <a:pt x="47332" y="28953"/>
                    <a:pt x="48064" y="28844"/>
                  </a:cubicBezTo>
                  <a:cubicBezTo>
                    <a:pt x="48913" y="28705"/>
                    <a:pt x="49769" y="28637"/>
                    <a:pt x="50625" y="28637"/>
                  </a:cubicBezTo>
                  <a:close/>
                  <a:moveTo>
                    <a:pt x="43387" y="30988"/>
                  </a:moveTo>
                  <a:lnTo>
                    <a:pt x="43387" y="30988"/>
                  </a:lnTo>
                  <a:cubicBezTo>
                    <a:pt x="43224" y="31063"/>
                    <a:pt x="43051" y="31133"/>
                    <a:pt x="42878" y="31205"/>
                  </a:cubicBezTo>
                  <a:lnTo>
                    <a:pt x="42878" y="31205"/>
                  </a:lnTo>
                  <a:cubicBezTo>
                    <a:pt x="43048" y="31128"/>
                    <a:pt x="43217" y="31055"/>
                    <a:pt x="43387" y="30988"/>
                  </a:cubicBezTo>
                  <a:close/>
                  <a:moveTo>
                    <a:pt x="41093" y="32072"/>
                  </a:moveTo>
                  <a:lnTo>
                    <a:pt x="40985" y="32153"/>
                  </a:lnTo>
                  <a:lnTo>
                    <a:pt x="40713" y="32289"/>
                  </a:lnTo>
                  <a:lnTo>
                    <a:pt x="40849" y="32208"/>
                  </a:lnTo>
                  <a:lnTo>
                    <a:pt x="41093" y="32072"/>
                  </a:lnTo>
                  <a:close/>
                  <a:moveTo>
                    <a:pt x="1411" y="32696"/>
                  </a:moveTo>
                  <a:lnTo>
                    <a:pt x="1357" y="32940"/>
                  </a:lnTo>
                  <a:cubicBezTo>
                    <a:pt x="1357" y="32962"/>
                    <a:pt x="1339" y="33002"/>
                    <a:pt x="1332" y="33002"/>
                  </a:cubicBezTo>
                  <a:cubicBezTo>
                    <a:pt x="1331" y="33002"/>
                    <a:pt x="1330" y="32999"/>
                    <a:pt x="1330" y="32994"/>
                  </a:cubicBezTo>
                  <a:lnTo>
                    <a:pt x="1384" y="32777"/>
                  </a:lnTo>
                  <a:lnTo>
                    <a:pt x="1411" y="32696"/>
                  </a:lnTo>
                  <a:close/>
                  <a:moveTo>
                    <a:pt x="39303" y="33076"/>
                  </a:moveTo>
                  <a:lnTo>
                    <a:pt x="38950" y="33320"/>
                  </a:lnTo>
                  <a:lnTo>
                    <a:pt x="39167" y="33157"/>
                  </a:lnTo>
                  <a:lnTo>
                    <a:pt x="39303" y="33076"/>
                  </a:lnTo>
                  <a:close/>
                  <a:moveTo>
                    <a:pt x="60769" y="33587"/>
                  </a:moveTo>
                  <a:lnTo>
                    <a:pt x="60769" y="33587"/>
                  </a:lnTo>
                  <a:cubicBezTo>
                    <a:pt x="60838" y="33697"/>
                    <a:pt x="60906" y="33807"/>
                    <a:pt x="60975" y="33916"/>
                  </a:cubicBezTo>
                  <a:cubicBezTo>
                    <a:pt x="60901" y="33813"/>
                    <a:pt x="60835" y="33702"/>
                    <a:pt x="60769" y="33587"/>
                  </a:cubicBezTo>
                  <a:close/>
                  <a:moveTo>
                    <a:pt x="60975" y="33916"/>
                  </a:moveTo>
                  <a:cubicBezTo>
                    <a:pt x="61068" y="34040"/>
                    <a:pt x="61134" y="34173"/>
                    <a:pt x="61194" y="34304"/>
                  </a:cubicBezTo>
                  <a:lnTo>
                    <a:pt x="61194" y="34304"/>
                  </a:lnTo>
                  <a:cubicBezTo>
                    <a:pt x="61127" y="34175"/>
                    <a:pt x="61056" y="34046"/>
                    <a:pt x="60975" y="33916"/>
                  </a:cubicBezTo>
                  <a:close/>
                  <a:moveTo>
                    <a:pt x="651" y="36303"/>
                  </a:moveTo>
                  <a:lnTo>
                    <a:pt x="651" y="36358"/>
                  </a:lnTo>
                  <a:lnTo>
                    <a:pt x="543" y="37090"/>
                  </a:lnTo>
                  <a:lnTo>
                    <a:pt x="543" y="37063"/>
                  </a:lnTo>
                  <a:lnTo>
                    <a:pt x="651" y="36303"/>
                  </a:lnTo>
                  <a:close/>
                  <a:moveTo>
                    <a:pt x="597" y="37470"/>
                  </a:moveTo>
                  <a:lnTo>
                    <a:pt x="570" y="37741"/>
                  </a:lnTo>
                  <a:cubicBezTo>
                    <a:pt x="570" y="37814"/>
                    <a:pt x="548" y="37822"/>
                    <a:pt x="544" y="37842"/>
                  </a:cubicBezTo>
                  <a:lnTo>
                    <a:pt x="544" y="37842"/>
                  </a:lnTo>
                  <a:lnTo>
                    <a:pt x="570" y="37578"/>
                  </a:lnTo>
                  <a:cubicBezTo>
                    <a:pt x="570" y="37524"/>
                    <a:pt x="570" y="37497"/>
                    <a:pt x="597" y="37470"/>
                  </a:cubicBezTo>
                  <a:close/>
                  <a:moveTo>
                    <a:pt x="33146" y="36276"/>
                  </a:moveTo>
                  <a:lnTo>
                    <a:pt x="30298" y="38283"/>
                  </a:lnTo>
                  <a:cubicBezTo>
                    <a:pt x="30786" y="37877"/>
                    <a:pt x="30786" y="37877"/>
                    <a:pt x="33146" y="36276"/>
                  </a:cubicBezTo>
                  <a:close/>
                  <a:moveTo>
                    <a:pt x="28481" y="40399"/>
                  </a:moveTo>
                  <a:lnTo>
                    <a:pt x="28426" y="40426"/>
                  </a:lnTo>
                  <a:cubicBezTo>
                    <a:pt x="28400" y="40449"/>
                    <a:pt x="28367" y="40476"/>
                    <a:pt x="28328" y="40507"/>
                  </a:cubicBezTo>
                  <a:lnTo>
                    <a:pt x="28328" y="40507"/>
                  </a:lnTo>
                  <a:lnTo>
                    <a:pt x="28481" y="40399"/>
                  </a:lnTo>
                  <a:close/>
                  <a:moveTo>
                    <a:pt x="245" y="41536"/>
                  </a:moveTo>
                  <a:cubicBezTo>
                    <a:pt x="245" y="41537"/>
                    <a:pt x="245" y="41538"/>
                    <a:pt x="245" y="41538"/>
                  </a:cubicBezTo>
                  <a:lnTo>
                    <a:pt x="245" y="41593"/>
                  </a:lnTo>
                  <a:cubicBezTo>
                    <a:pt x="245" y="41574"/>
                    <a:pt x="245" y="41555"/>
                    <a:pt x="245" y="41536"/>
                  </a:cubicBezTo>
                  <a:close/>
                  <a:moveTo>
                    <a:pt x="43652" y="46854"/>
                  </a:moveTo>
                  <a:cubicBezTo>
                    <a:pt x="43910" y="46881"/>
                    <a:pt x="44169" y="46908"/>
                    <a:pt x="44429" y="46936"/>
                  </a:cubicBezTo>
                  <a:lnTo>
                    <a:pt x="45894" y="47072"/>
                  </a:lnTo>
                  <a:lnTo>
                    <a:pt x="45840" y="47072"/>
                  </a:lnTo>
                  <a:lnTo>
                    <a:pt x="46708" y="47126"/>
                  </a:lnTo>
                  <a:cubicBezTo>
                    <a:pt x="47440" y="47234"/>
                    <a:pt x="48064" y="47289"/>
                    <a:pt x="48606" y="47343"/>
                  </a:cubicBezTo>
                  <a:cubicBezTo>
                    <a:pt x="47494" y="47316"/>
                    <a:pt x="46220" y="47153"/>
                    <a:pt x="45107" y="47017"/>
                  </a:cubicBezTo>
                  <a:lnTo>
                    <a:pt x="44619" y="46990"/>
                  </a:lnTo>
                  <a:lnTo>
                    <a:pt x="44402" y="46936"/>
                  </a:lnTo>
                  <a:lnTo>
                    <a:pt x="43652" y="46854"/>
                  </a:lnTo>
                  <a:close/>
                  <a:moveTo>
                    <a:pt x="62277" y="39016"/>
                  </a:moveTo>
                  <a:lnTo>
                    <a:pt x="62304" y="39070"/>
                  </a:lnTo>
                  <a:cubicBezTo>
                    <a:pt x="62304" y="39206"/>
                    <a:pt x="62304" y="39341"/>
                    <a:pt x="62277" y="39450"/>
                  </a:cubicBezTo>
                  <a:lnTo>
                    <a:pt x="62223" y="39829"/>
                  </a:lnTo>
                  <a:lnTo>
                    <a:pt x="62168" y="40209"/>
                  </a:lnTo>
                  <a:lnTo>
                    <a:pt x="62060" y="40589"/>
                  </a:lnTo>
                  <a:cubicBezTo>
                    <a:pt x="61762" y="41728"/>
                    <a:pt x="61219" y="42759"/>
                    <a:pt x="60460" y="43627"/>
                  </a:cubicBezTo>
                  <a:cubicBezTo>
                    <a:pt x="59700" y="44495"/>
                    <a:pt x="58805" y="45200"/>
                    <a:pt x="57774" y="45742"/>
                  </a:cubicBezTo>
                  <a:cubicBezTo>
                    <a:pt x="57340" y="45987"/>
                    <a:pt x="56879" y="46176"/>
                    <a:pt x="56418" y="46366"/>
                  </a:cubicBezTo>
                  <a:cubicBezTo>
                    <a:pt x="55550" y="46665"/>
                    <a:pt x="54682" y="46909"/>
                    <a:pt x="53787" y="47072"/>
                  </a:cubicBezTo>
                  <a:cubicBezTo>
                    <a:pt x="52865" y="47234"/>
                    <a:pt x="51970" y="47316"/>
                    <a:pt x="51075" y="47343"/>
                  </a:cubicBezTo>
                  <a:lnTo>
                    <a:pt x="50342" y="47343"/>
                  </a:lnTo>
                  <a:cubicBezTo>
                    <a:pt x="51319" y="47343"/>
                    <a:pt x="52322" y="47261"/>
                    <a:pt x="53272" y="47099"/>
                  </a:cubicBezTo>
                  <a:cubicBezTo>
                    <a:pt x="54248" y="46963"/>
                    <a:pt x="55225" y="46719"/>
                    <a:pt x="56147" y="46366"/>
                  </a:cubicBezTo>
                  <a:cubicBezTo>
                    <a:pt x="57096" y="46041"/>
                    <a:pt x="57991" y="45580"/>
                    <a:pt x="58805" y="45010"/>
                  </a:cubicBezTo>
                  <a:cubicBezTo>
                    <a:pt x="59646" y="44441"/>
                    <a:pt x="60351" y="43735"/>
                    <a:pt x="60948" y="42894"/>
                  </a:cubicBezTo>
                  <a:cubicBezTo>
                    <a:pt x="61192" y="42542"/>
                    <a:pt x="61409" y="42189"/>
                    <a:pt x="61599" y="41810"/>
                  </a:cubicBezTo>
                  <a:cubicBezTo>
                    <a:pt x="61680" y="41620"/>
                    <a:pt x="61734" y="41430"/>
                    <a:pt x="61816" y="41240"/>
                  </a:cubicBezTo>
                  <a:cubicBezTo>
                    <a:pt x="61897" y="41023"/>
                    <a:pt x="61979" y="40833"/>
                    <a:pt x="62033" y="40643"/>
                  </a:cubicBezTo>
                  <a:lnTo>
                    <a:pt x="62114" y="40236"/>
                  </a:lnTo>
                  <a:cubicBezTo>
                    <a:pt x="62141" y="40101"/>
                    <a:pt x="62168" y="39965"/>
                    <a:pt x="62195" y="39829"/>
                  </a:cubicBezTo>
                  <a:lnTo>
                    <a:pt x="62250" y="39423"/>
                  </a:lnTo>
                  <a:lnTo>
                    <a:pt x="62277" y="39016"/>
                  </a:lnTo>
                  <a:close/>
                  <a:moveTo>
                    <a:pt x="46681" y="54639"/>
                  </a:moveTo>
                  <a:cubicBezTo>
                    <a:pt x="47277" y="54639"/>
                    <a:pt x="47901" y="54639"/>
                    <a:pt x="48498" y="54693"/>
                  </a:cubicBezTo>
                  <a:lnTo>
                    <a:pt x="48498" y="54720"/>
                  </a:lnTo>
                  <a:cubicBezTo>
                    <a:pt x="47847" y="54693"/>
                    <a:pt x="47196" y="54693"/>
                    <a:pt x="46545" y="54666"/>
                  </a:cubicBezTo>
                  <a:lnTo>
                    <a:pt x="46572" y="54666"/>
                  </a:lnTo>
                  <a:cubicBezTo>
                    <a:pt x="46599" y="54639"/>
                    <a:pt x="46654" y="54639"/>
                    <a:pt x="46681" y="54639"/>
                  </a:cubicBezTo>
                  <a:close/>
                  <a:moveTo>
                    <a:pt x="43760" y="54729"/>
                  </a:moveTo>
                  <a:lnTo>
                    <a:pt x="43760" y="54729"/>
                  </a:lnTo>
                  <a:cubicBezTo>
                    <a:pt x="43401" y="54753"/>
                    <a:pt x="43058" y="54778"/>
                    <a:pt x="42693" y="54802"/>
                  </a:cubicBezTo>
                  <a:lnTo>
                    <a:pt x="42395" y="54802"/>
                  </a:lnTo>
                  <a:cubicBezTo>
                    <a:pt x="42857" y="54778"/>
                    <a:pt x="43318" y="54753"/>
                    <a:pt x="43760" y="54729"/>
                  </a:cubicBezTo>
                  <a:close/>
                  <a:moveTo>
                    <a:pt x="39503" y="46546"/>
                  </a:moveTo>
                  <a:cubicBezTo>
                    <a:pt x="39524" y="46546"/>
                    <a:pt x="39545" y="46546"/>
                    <a:pt x="39566" y="46546"/>
                  </a:cubicBezTo>
                  <a:lnTo>
                    <a:pt x="39566" y="46546"/>
                  </a:lnTo>
                  <a:cubicBezTo>
                    <a:pt x="38788" y="46552"/>
                    <a:pt x="38015" y="46601"/>
                    <a:pt x="37242" y="46692"/>
                  </a:cubicBezTo>
                  <a:cubicBezTo>
                    <a:pt x="36536" y="46773"/>
                    <a:pt x="35831" y="46909"/>
                    <a:pt x="35126" y="47072"/>
                  </a:cubicBezTo>
                  <a:cubicBezTo>
                    <a:pt x="34394" y="47289"/>
                    <a:pt x="33688" y="47560"/>
                    <a:pt x="33037" y="47939"/>
                  </a:cubicBezTo>
                  <a:cubicBezTo>
                    <a:pt x="31383" y="48835"/>
                    <a:pt x="29999" y="50191"/>
                    <a:pt x="29104" y="51845"/>
                  </a:cubicBezTo>
                  <a:cubicBezTo>
                    <a:pt x="28670" y="52605"/>
                    <a:pt x="28426" y="53446"/>
                    <a:pt x="28318" y="54286"/>
                  </a:cubicBezTo>
                  <a:cubicBezTo>
                    <a:pt x="28291" y="54720"/>
                    <a:pt x="28291" y="55154"/>
                    <a:pt x="28345" y="55561"/>
                  </a:cubicBezTo>
                  <a:cubicBezTo>
                    <a:pt x="28372" y="55778"/>
                    <a:pt x="28426" y="55968"/>
                    <a:pt x="28481" y="56185"/>
                  </a:cubicBezTo>
                  <a:cubicBezTo>
                    <a:pt x="28508" y="56294"/>
                    <a:pt x="28535" y="56402"/>
                    <a:pt x="28562" y="56483"/>
                  </a:cubicBezTo>
                  <a:cubicBezTo>
                    <a:pt x="28589" y="56565"/>
                    <a:pt x="28616" y="56619"/>
                    <a:pt x="28643" y="56673"/>
                  </a:cubicBezTo>
                  <a:lnTo>
                    <a:pt x="28725" y="56863"/>
                  </a:lnTo>
                  <a:cubicBezTo>
                    <a:pt x="28725" y="56872"/>
                    <a:pt x="28728" y="56875"/>
                    <a:pt x="28732" y="56875"/>
                  </a:cubicBezTo>
                  <a:cubicBezTo>
                    <a:pt x="28740" y="56875"/>
                    <a:pt x="28752" y="56863"/>
                    <a:pt x="28752" y="56863"/>
                  </a:cubicBezTo>
                  <a:lnTo>
                    <a:pt x="28806" y="56863"/>
                  </a:lnTo>
                  <a:lnTo>
                    <a:pt x="28915" y="56836"/>
                  </a:lnTo>
                  <a:lnTo>
                    <a:pt x="29430" y="56673"/>
                  </a:lnTo>
                  <a:cubicBezTo>
                    <a:pt x="29864" y="56565"/>
                    <a:pt x="30298" y="56429"/>
                    <a:pt x="30732" y="56321"/>
                  </a:cubicBezTo>
                  <a:lnTo>
                    <a:pt x="32007" y="55968"/>
                  </a:lnTo>
                  <a:lnTo>
                    <a:pt x="33309" y="55670"/>
                  </a:lnTo>
                  <a:cubicBezTo>
                    <a:pt x="36374" y="54965"/>
                    <a:pt x="39493" y="54531"/>
                    <a:pt x="42612" y="54341"/>
                  </a:cubicBezTo>
                  <a:cubicBezTo>
                    <a:pt x="43792" y="54280"/>
                    <a:pt x="44957" y="54249"/>
                    <a:pt x="46129" y="54249"/>
                  </a:cubicBezTo>
                  <a:cubicBezTo>
                    <a:pt x="46520" y="54249"/>
                    <a:pt x="46911" y="54253"/>
                    <a:pt x="47304" y="54259"/>
                  </a:cubicBezTo>
                  <a:cubicBezTo>
                    <a:pt x="48878" y="54259"/>
                    <a:pt x="50451" y="54449"/>
                    <a:pt x="51970" y="54829"/>
                  </a:cubicBezTo>
                  <a:cubicBezTo>
                    <a:pt x="53326" y="55127"/>
                    <a:pt x="54601" y="55697"/>
                    <a:pt x="55767" y="56429"/>
                  </a:cubicBezTo>
                  <a:cubicBezTo>
                    <a:pt x="56364" y="56836"/>
                    <a:pt x="56879" y="57297"/>
                    <a:pt x="57340" y="57840"/>
                  </a:cubicBezTo>
                  <a:cubicBezTo>
                    <a:pt x="57557" y="58111"/>
                    <a:pt x="57747" y="58409"/>
                    <a:pt x="57910" y="58708"/>
                  </a:cubicBezTo>
                  <a:cubicBezTo>
                    <a:pt x="57991" y="58870"/>
                    <a:pt x="58073" y="59033"/>
                    <a:pt x="58154" y="59196"/>
                  </a:cubicBezTo>
                  <a:lnTo>
                    <a:pt x="58317" y="59711"/>
                  </a:lnTo>
                  <a:cubicBezTo>
                    <a:pt x="58805" y="61257"/>
                    <a:pt x="58561" y="63047"/>
                    <a:pt x="57367" y="64702"/>
                  </a:cubicBezTo>
                  <a:cubicBezTo>
                    <a:pt x="57937" y="63834"/>
                    <a:pt x="58344" y="62858"/>
                    <a:pt x="58480" y="61854"/>
                  </a:cubicBezTo>
                  <a:cubicBezTo>
                    <a:pt x="58588" y="60796"/>
                    <a:pt x="58371" y="59765"/>
                    <a:pt x="57883" y="58843"/>
                  </a:cubicBezTo>
                  <a:cubicBezTo>
                    <a:pt x="57422" y="57975"/>
                    <a:pt x="56744" y="57216"/>
                    <a:pt x="55930" y="56646"/>
                  </a:cubicBezTo>
                  <a:cubicBezTo>
                    <a:pt x="55198" y="56131"/>
                    <a:pt x="54384" y="55670"/>
                    <a:pt x="53516" y="55344"/>
                  </a:cubicBezTo>
                  <a:cubicBezTo>
                    <a:pt x="53299" y="55290"/>
                    <a:pt x="53055" y="55209"/>
                    <a:pt x="52838" y="55182"/>
                  </a:cubicBezTo>
                  <a:cubicBezTo>
                    <a:pt x="51482" y="54775"/>
                    <a:pt x="50071" y="54503"/>
                    <a:pt x="48661" y="54422"/>
                  </a:cubicBezTo>
                  <a:cubicBezTo>
                    <a:pt x="48335" y="54395"/>
                    <a:pt x="47928" y="54368"/>
                    <a:pt x="47494" y="54368"/>
                  </a:cubicBezTo>
                  <a:cubicBezTo>
                    <a:pt x="47205" y="54368"/>
                    <a:pt x="46904" y="54356"/>
                    <a:pt x="46606" y="54356"/>
                  </a:cubicBezTo>
                  <a:cubicBezTo>
                    <a:pt x="46458" y="54356"/>
                    <a:pt x="46310" y="54359"/>
                    <a:pt x="46165" y="54368"/>
                  </a:cubicBezTo>
                  <a:lnTo>
                    <a:pt x="45867" y="54368"/>
                  </a:lnTo>
                  <a:cubicBezTo>
                    <a:pt x="42558" y="54422"/>
                    <a:pt x="39276" y="54693"/>
                    <a:pt x="36021" y="55236"/>
                  </a:cubicBezTo>
                  <a:cubicBezTo>
                    <a:pt x="35506" y="55344"/>
                    <a:pt x="35126" y="55426"/>
                    <a:pt x="34746" y="55507"/>
                  </a:cubicBezTo>
                  <a:cubicBezTo>
                    <a:pt x="33905" y="55670"/>
                    <a:pt x="33064" y="55833"/>
                    <a:pt x="32196" y="56050"/>
                  </a:cubicBezTo>
                  <a:cubicBezTo>
                    <a:pt x="31410" y="56239"/>
                    <a:pt x="30542" y="56483"/>
                    <a:pt x="29782" y="56700"/>
                  </a:cubicBezTo>
                  <a:lnTo>
                    <a:pt x="29077" y="56917"/>
                  </a:lnTo>
                  <a:lnTo>
                    <a:pt x="28779" y="56999"/>
                  </a:lnTo>
                  <a:lnTo>
                    <a:pt x="28725" y="57026"/>
                  </a:lnTo>
                  <a:cubicBezTo>
                    <a:pt x="28707" y="57026"/>
                    <a:pt x="28688" y="57038"/>
                    <a:pt x="28670" y="57038"/>
                  </a:cubicBezTo>
                  <a:cubicBezTo>
                    <a:pt x="28661" y="57038"/>
                    <a:pt x="28652" y="57035"/>
                    <a:pt x="28643" y="57026"/>
                  </a:cubicBezTo>
                  <a:lnTo>
                    <a:pt x="28589" y="56890"/>
                  </a:lnTo>
                  <a:cubicBezTo>
                    <a:pt x="28562" y="56782"/>
                    <a:pt x="28508" y="56700"/>
                    <a:pt x="28481" y="56619"/>
                  </a:cubicBezTo>
                  <a:cubicBezTo>
                    <a:pt x="28453" y="56511"/>
                    <a:pt x="28399" y="56375"/>
                    <a:pt x="28372" y="56267"/>
                  </a:cubicBezTo>
                  <a:cubicBezTo>
                    <a:pt x="28318" y="56022"/>
                    <a:pt x="28264" y="55778"/>
                    <a:pt x="28236" y="55534"/>
                  </a:cubicBezTo>
                  <a:cubicBezTo>
                    <a:pt x="28128" y="54503"/>
                    <a:pt x="28264" y="53473"/>
                    <a:pt x="28698" y="52523"/>
                  </a:cubicBezTo>
                  <a:cubicBezTo>
                    <a:pt x="29837" y="49974"/>
                    <a:pt x="32007" y="48021"/>
                    <a:pt x="34692" y="47153"/>
                  </a:cubicBezTo>
                  <a:cubicBezTo>
                    <a:pt x="34990" y="47044"/>
                    <a:pt x="35343" y="46963"/>
                    <a:pt x="35668" y="46909"/>
                  </a:cubicBezTo>
                  <a:cubicBezTo>
                    <a:pt x="36021" y="46827"/>
                    <a:pt x="36346" y="46773"/>
                    <a:pt x="36699" y="46719"/>
                  </a:cubicBezTo>
                  <a:cubicBezTo>
                    <a:pt x="37617" y="46607"/>
                    <a:pt x="38560" y="46546"/>
                    <a:pt x="39503" y="46546"/>
                  </a:cubicBezTo>
                  <a:close/>
                  <a:moveTo>
                    <a:pt x="52772" y="1"/>
                  </a:moveTo>
                  <a:cubicBezTo>
                    <a:pt x="52016" y="1"/>
                    <a:pt x="51261" y="55"/>
                    <a:pt x="50505" y="147"/>
                  </a:cubicBezTo>
                  <a:cubicBezTo>
                    <a:pt x="50261" y="174"/>
                    <a:pt x="49637" y="202"/>
                    <a:pt x="49203" y="283"/>
                  </a:cubicBezTo>
                  <a:lnTo>
                    <a:pt x="48959" y="283"/>
                  </a:lnTo>
                  <a:cubicBezTo>
                    <a:pt x="48145" y="419"/>
                    <a:pt x="47684" y="500"/>
                    <a:pt x="47223" y="608"/>
                  </a:cubicBezTo>
                  <a:cubicBezTo>
                    <a:pt x="46572" y="717"/>
                    <a:pt x="46247" y="798"/>
                    <a:pt x="45894" y="880"/>
                  </a:cubicBezTo>
                  <a:cubicBezTo>
                    <a:pt x="45541" y="934"/>
                    <a:pt x="45162" y="1042"/>
                    <a:pt x="44456" y="1205"/>
                  </a:cubicBezTo>
                  <a:cubicBezTo>
                    <a:pt x="42639" y="1666"/>
                    <a:pt x="40768" y="2263"/>
                    <a:pt x="38977" y="2887"/>
                  </a:cubicBezTo>
                  <a:cubicBezTo>
                    <a:pt x="38543" y="3050"/>
                    <a:pt x="37893" y="3267"/>
                    <a:pt x="37214" y="3538"/>
                  </a:cubicBezTo>
                  <a:cubicBezTo>
                    <a:pt x="36536" y="3782"/>
                    <a:pt x="35804" y="4107"/>
                    <a:pt x="35153" y="4352"/>
                  </a:cubicBezTo>
                  <a:cubicBezTo>
                    <a:pt x="35158" y="4351"/>
                    <a:pt x="35161" y="4350"/>
                    <a:pt x="35164" y="4350"/>
                  </a:cubicBezTo>
                  <a:cubicBezTo>
                    <a:pt x="35256" y="4350"/>
                    <a:pt x="34236" y="4795"/>
                    <a:pt x="33471" y="5111"/>
                  </a:cubicBezTo>
                  <a:cubicBezTo>
                    <a:pt x="32495" y="5572"/>
                    <a:pt x="31491" y="6006"/>
                    <a:pt x="30569" y="6467"/>
                  </a:cubicBezTo>
                  <a:cubicBezTo>
                    <a:pt x="29159" y="7145"/>
                    <a:pt x="28236" y="7661"/>
                    <a:pt x="27396" y="8149"/>
                  </a:cubicBezTo>
                  <a:lnTo>
                    <a:pt x="27423" y="8122"/>
                  </a:lnTo>
                  <a:lnTo>
                    <a:pt x="26690" y="8529"/>
                  </a:lnTo>
                  <a:lnTo>
                    <a:pt x="26745" y="8501"/>
                  </a:lnTo>
                  <a:lnTo>
                    <a:pt x="26745" y="8501"/>
                  </a:lnTo>
                  <a:lnTo>
                    <a:pt x="24114" y="9993"/>
                  </a:lnTo>
                  <a:cubicBezTo>
                    <a:pt x="22459" y="10916"/>
                    <a:pt x="20750" y="12000"/>
                    <a:pt x="19041" y="13167"/>
                  </a:cubicBezTo>
                  <a:lnTo>
                    <a:pt x="17387" y="14333"/>
                  </a:lnTo>
                  <a:cubicBezTo>
                    <a:pt x="15461" y="15662"/>
                    <a:pt x="14457" y="16449"/>
                    <a:pt x="13590" y="17154"/>
                  </a:cubicBezTo>
                  <a:lnTo>
                    <a:pt x="13617" y="17127"/>
                  </a:lnTo>
                  <a:lnTo>
                    <a:pt x="13617" y="17127"/>
                  </a:lnTo>
                  <a:cubicBezTo>
                    <a:pt x="13454" y="17235"/>
                    <a:pt x="13698" y="16991"/>
                    <a:pt x="12423" y="17941"/>
                  </a:cubicBezTo>
                  <a:cubicBezTo>
                    <a:pt x="11745" y="18483"/>
                    <a:pt x="10958" y="19107"/>
                    <a:pt x="10145" y="19812"/>
                  </a:cubicBezTo>
                  <a:lnTo>
                    <a:pt x="10823" y="19297"/>
                  </a:lnTo>
                  <a:lnTo>
                    <a:pt x="10823" y="19297"/>
                  </a:lnTo>
                  <a:cubicBezTo>
                    <a:pt x="9792" y="20165"/>
                    <a:pt x="8517" y="21250"/>
                    <a:pt x="7270" y="22470"/>
                  </a:cubicBezTo>
                  <a:lnTo>
                    <a:pt x="7297" y="22443"/>
                  </a:lnTo>
                  <a:lnTo>
                    <a:pt x="6700" y="23040"/>
                  </a:lnTo>
                  <a:lnTo>
                    <a:pt x="6754" y="23013"/>
                  </a:lnTo>
                  <a:lnTo>
                    <a:pt x="6754" y="23013"/>
                  </a:lnTo>
                  <a:cubicBezTo>
                    <a:pt x="5127" y="24613"/>
                    <a:pt x="3744" y="26430"/>
                    <a:pt x="2659" y="28410"/>
                  </a:cubicBezTo>
                  <a:lnTo>
                    <a:pt x="2740" y="28248"/>
                  </a:lnTo>
                  <a:lnTo>
                    <a:pt x="2659" y="28356"/>
                  </a:lnTo>
                  <a:cubicBezTo>
                    <a:pt x="2279" y="29143"/>
                    <a:pt x="1926" y="29929"/>
                    <a:pt x="1628" y="30743"/>
                  </a:cubicBezTo>
                  <a:cubicBezTo>
                    <a:pt x="1465" y="31177"/>
                    <a:pt x="1330" y="31530"/>
                    <a:pt x="1248" y="31801"/>
                  </a:cubicBezTo>
                  <a:cubicBezTo>
                    <a:pt x="1140" y="32072"/>
                    <a:pt x="1113" y="32289"/>
                    <a:pt x="1058" y="32452"/>
                  </a:cubicBezTo>
                  <a:cubicBezTo>
                    <a:pt x="950" y="32777"/>
                    <a:pt x="923" y="32994"/>
                    <a:pt x="841" y="33347"/>
                  </a:cubicBezTo>
                  <a:lnTo>
                    <a:pt x="868" y="33347"/>
                  </a:lnTo>
                  <a:lnTo>
                    <a:pt x="868" y="33401"/>
                  </a:lnTo>
                  <a:lnTo>
                    <a:pt x="1085" y="32642"/>
                  </a:lnTo>
                  <a:lnTo>
                    <a:pt x="1085" y="32669"/>
                  </a:lnTo>
                  <a:lnTo>
                    <a:pt x="1113" y="32669"/>
                  </a:lnTo>
                  <a:cubicBezTo>
                    <a:pt x="1113" y="32662"/>
                    <a:pt x="1114" y="32662"/>
                    <a:pt x="1118" y="32662"/>
                  </a:cubicBezTo>
                  <a:lnTo>
                    <a:pt x="1118" y="32662"/>
                  </a:lnTo>
                  <a:cubicBezTo>
                    <a:pt x="1129" y="32662"/>
                    <a:pt x="1160" y="32662"/>
                    <a:pt x="1221" y="32479"/>
                  </a:cubicBezTo>
                  <a:cubicBezTo>
                    <a:pt x="1330" y="32262"/>
                    <a:pt x="1465" y="31692"/>
                    <a:pt x="2008" y="30390"/>
                  </a:cubicBezTo>
                  <a:cubicBezTo>
                    <a:pt x="2116" y="30146"/>
                    <a:pt x="2252" y="29902"/>
                    <a:pt x="2360" y="29685"/>
                  </a:cubicBezTo>
                  <a:cubicBezTo>
                    <a:pt x="2523" y="29305"/>
                    <a:pt x="2686" y="29007"/>
                    <a:pt x="2821" y="28736"/>
                  </a:cubicBezTo>
                  <a:cubicBezTo>
                    <a:pt x="2984" y="28437"/>
                    <a:pt x="3120" y="28166"/>
                    <a:pt x="3282" y="27895"/>
                  </a:cubicBezTo>
                  <a:cubicBezTo>
                    <a:pt x="3499" y="27515"/>
                    <a:pt x="3798" y="27081"/>
                    <a:pt x="4069" y="26674"/>
                  </a:cubicBezTo>
                  <a:lnTo>
                    <a:pt x="4096" y="26647"/>
                  </a:lnTo>
                  <a:lnTo>
                    <a:pt x="4096" y="26647"/>
                  </a:lnTo>
                  <a:cubicBezTo>
                    <a:pt x="3337" y="27759"/>
                    <a:pt x="2713" y="28926"/>
                    <a:pt x="2170" y="30173"/>
                  </a:cubicBezTo>
                  <a:cubicBezTo>
                    <a:pt x="1655" y="31448"/>
                    <a:pt x="1248" y="32750"/>
                    <a:pt x="950" y="34079"/>
                  </a:cubicBezTo>
                  <a:lnTo>
                    <a:pt x="1085" y="33727"/>
                  </a:lnTo>
                  <a:lnTo>
                    <a:pt x="1085" y="33727"/>
                  </a:lnTo>
                  <a:cubicBezTo>
                    <a:pt x="760" y="35083"/>
                    <a:pt x="543" y="36439"/>
                    <a:pt x="407" y="37822"/>
                  </a:cubicBezTo>
                  <a:lnTo>
                    <a:pt x="407" y="37795"/>
                  </a:lnTo>
                  <a:cubicBezTo>
                    <a:pt x="353" y="38365"/>
                    <a:pt x="299" y="38989"/>
                    <a:pt x="190" y="40101"/>
                  </a:cubicBezTo>
                  <a:lnTo>
                    <a:pt x="190" y="40046"/>
                  </a:lnTo>
                  <a:cubicBezTo>
                    <a:pt x="109" y="41321"/>
                    <a:pt x="55" y="42569"/>
                    <a:pt x="0" y="43952"/>
                  </a:cubicBezTo>
                  <a:cubicBezTo>
                    <a:pt x="82" y="42677"/>
                    <a:pt x="163" y="41647"/>
                    <a:pt x="272" y="40426"/>
                  </a:cubicBezTo>
                  <a:lnTo>
                    <a:pt x="272" y="40426"/>
                  </a:lnTo>
                  <a:cubicBezTo>
                    <a:pt x="272" y="40609"/>
                    <a:pt x="247" y="41067"/>
                    <a:pt x="245" y="41536"/>
                  </a:cubicBezTo>
                  <a:lnTo>
                    <a:pt x="245" y="41536"/>
                  </a:lnTo>
                  <a:cubicBezTo>
                    <a:pt x="299" y="40560"/>
                    <a:pt x="380" y="39612"/>
                    <a:pt x="489" y="38555"/>
                  </a:cubicBezTo>
                  <a:cubicBezTo>
                    <a:pt x="597" y="37524"/>
                    <a:pt x="706" y="36792"/>
                    <a:pt x="814" y="36141"/>
                  </a:cubicBezTo>
                  <a:cubicBezTo>
                    <a:pt x="896" y="35517"/>
                    <a:pt x="1004" y="34947"/>
                    <a:pt x="1140" y="34242"/>
                  </a:cubicBezTo>
                  <a:lnTo>
                    <a:pt x="1140" y="34188"/>
                  </a:lnTo>
                  <a:cubicBezTo>
                    <a:pt x="1031" y="34676"/>
                    <a:pt x="923" y="35164"/>
                    <a:pt x="841" y="35652"/>
                  </a:cubicBezTo>
                  <a:lnTo>
                    <a:pt x="841" y="35625"/>
                  </a:lnTo>
                  <a:lnTo>
                    <a:pt x="819" y="35625"/>
                  </a:lnTo>
                  <a:cubicBezTo>
                    <a:pt x="952" y="34830"/>
                    <a:pt x="1032" y="34428"/>
                    <a:pt x="1113" y="34079"/>
                  </a:cubicBezTo>
                  <a:cubicBezTo>
                    <a:pt x="1194" y="33700"/>
                    <a:pt x="1302" y="33401"/>
                    <a:pt x="1492" y="32750"/>
                  </a:cubicBezTo>
                  <a:lnTo>
                    <a:pt x="1492" y="32804"/>
                  </a:lnTo>
                  <a:cubicBezTo>
                    <a:pt x="1872" y="31475"/>
                    <a:pt x="2360" y="30201"/>
                    <a:pt x="3011" y="28980"/>
                  </a:cubicBezTo>
                  <a:cubicBezTo>
                    <a:pt x="3635" y="27814"/>
                    <a:pt x="4367" y="26702"/>
                    <a:pt x="5208" y="25644"/>
                  </a:cubicBezTo>
                  <a:lnTo>
                    <a:pt x="5235" y="25617"/>
                  </a:lnTo>
                  <a:lnTo>
                    <a:pt x="5235" y="25617"/>
                  </a:lnTo>
                  <a:cubicBezTo>
                    <a:pt x="4422" y="26647"/>
                    <a:pt x="3716" y="27732"/>
                    <a:pt x="3147" y="28899"/>
                  </a:cubicBezTo>
                  <a:cubicBezTo>
                    <a:pt x="3608" y="28058"/>
                    <a:pt x="4150" y="27244"/>
                    <a:pt x="4747" y="26485"/>
                  </a:cubicBezTo>
                  <a:cubicBezTo>
                    <a:pt x="5127" y="25942"/>
                    <a:pt x="5425" y="25535"/>
                    <a:pt x="5751" y="25156"/>
                  </a:cubicBezTo>
                  <a:lnTo>
                    <a:pt x="5751" y="25156"/>
                  </a:lnTo>
                  <a:lnTo>
                    <a:pt x="5724" y="25183"/>
                  </a:lnTo>
                  <a:cubicBezTo>
                    <a:pt x="5886" y="24966"/>
                    <a:pt x="6076" y="24776"/>
                    <a:pt x="6239" y="24586"/>
                  </a:cubicBezTo>
                  <a:cubicBezTo>
                    <a:pt x="6402" y="24396"/>
                    <a:pt x="6564" y="24206"/>
                    <a:pt x="6754" y="24017"/>
                  </a:cubicBezTo>
                  <a:lnTo>
                    <a:pt x="6754" y="24017"/>
                  </a:lnTo>
                  <a:lnTo>
                    <a:pt x="6727" y="24043"/>
                  </a:lnTo>
                  <a:lnTo>
                    <a:pt x="7243" y="23474"/>
                  </a:lnTo>
                  <a:lnTo>
                    <a:pt x="7188" y="23501"/>
                  </a:lnTo>
                  <a:cubicBezTo>
                    <a:pt x="7915" y="22794"/>
                    <a:pt x="8210" y="22544"/>
                    <a:pt x="8245" y="22544"/>
                  </a:cubicBezTo>
                  <a:cubicBezTo>
                    <a:pt x="8260" y="22544"/>
                    <a:pt x="8229" y="22588"/>
                    <a:pt x="8165" y="22660"/>
                  </a:cubicBezTo>
                  <a:cubicBezTo>
                    <a:pt x="7921" y="22904"/>
                    <a:pt x="7785" y="23094"/>
                    <a:pt x="7649" y="23257"/>
                  </a:cubicBezTo>
                  <a:cubicBezTo>
                    <a:pt x="8327" y="22606"/>
                    <a:pt x="8951" y="22091"/>
                    <a:pt x="9494" y="21629"/>
                  </a:cubicBezTo>
                  <a:cubicBezTo>
                    <a:pt x="10389" y="20897"/>
                    <a:pt x="11637" y="19866"/>
                    <a:pt x="13183" y="18673"/>
                  </a:cubicBezTo>
                  <a:cubicBezTo>
                    <a:pt x="14376" y="17778"/>
                    <a:pt x="15597" y="16856"/>
                    <a:pt x="16763" y="16015"/>
                  </a:cubicBezTo>
                  <a:cubicBezTo>
                    <a:pt x="22106" y="12109"/>
                    <a:pt x="27857" y="8746"/>
                    <a:pt x="33878" y="6006"/>
                  </a:cubicBezTo>
                  <a:lnTo>
                    <a:pt x="33878" y="6006"/>
                  </a:lnTo>
                  <a:lnTo>
                    <a:pt x="33851" y="6033"/>
                  </a:lnTo>
                  <a:cubicBezTo>
                    <a:pt x="37459" y="4379"/>
                    <a:pt x="41229" y="3050"/>
                    <a:pt x="45080" y="2046"/>
                  </a:cubicBezTo>
                  <a:cubicBezTo>
                    <a:pt x="45758" y="1883"/>
                    <a:pt x="46464" y="1748"/>
                    <a:pt x="47196" y="1585"/>
                  </a:cubicBezTo>
                  <a:cubicBezTo>
                    <a:pt x="48823" y="1287"/>
                    <a:pt x="50505" y="1097"/>
                    <a:pt x="52187" y="1042"/>
                  </a:cubicBezTo>
                  <a:cubicBezTo>
                    <a:pt x="52463" y="1033"/>
                    <a:pt x="52739" y="1029"/>
                    <a:pt x="53016" y="1029"/>
                  </a:cubicBezTo>
                  <a:cubicBezTo>
                    <a:pt x="54401" y="1029"/>
                    <a:pt x="55799" y="1142"/>
                    <a:pt x="57178" y="1368"/>
                  </a:cubicBezTo>
                  <a:cubicBezTo>
                    <a:pt x="57584" y="1422"/>
                    <a:pt x="57937" y="1531"/>
                    <a:pt x="58344" y="1612"/>
                  </a:cubicBezTo>
                  <a:cubicBezTo>
                    <a:pt x="58724" y="1693"/>
                    <a:pt x="59103" y="1802"/>
                    <a:pt x="59483" y="1910"/>
                  </a:cubicBezTo>
                  <a:cubicBezTo>
                    <a:pt x="60215" y="2100"/>
                    <a:pt x="60948" y="2372"/>
                    <a:pt x="61680" y="2697"/>
                  </a:cubicBezTo>
                  <a:cubicBezTo>
                    <a:pt x="63091" y="3294"/>
                    <a:pt x="64365" y="4162"/>
                    <a:pt x="65423" y="5274"/>
                  </a:cubicBezTo>
                  <a:cubicBezTo>
                    <a:pt x="66291" y="6142"/>
                    <a:pt x="66888" y="7227"/>
                    <a:pt x="67241" y="8420"/>
                  </a:cubicBezTo>
                  <a:cubicBezTo>
                    <a:pt x="67566" y="9559"/>
                    <a:pt x="67566" y="10780"/>
                    <a:pt x="67213" y="11919"/>
                  </a:cubicBezTo>
                  <a:cubicBezTo>
                    <a:pt x="67078" y="12353"/>
                    <a:pt x="66861" y="12787"/>
                    <a:pt x="66590" y="13167"/>
                  </a:cubicBezTo>
                  <a:cubicBezTo>
                    <a:pt x="66318" y="13601"/>
                    <a:pt x="65966" y="14008"/>
                    <a:pt x="65559" y="14333"/>
                  </a:cubicBezTo>
                  <a:cubicBezTo>
                    <a:pt x="65152" y="14686"/>
                    <a:pt x="64691" y="14984"/>
                    <a:pt x="64230" y="15228"/>
                  </a:cubicBezTo>
                  <a:cubicBezTo>
                    <a:pt x="63742" y="15472"/>
                    <a:pt x="63226" y="15689"/>
                    <a:pt x="62684" y="15879"/>
                  </a:cubicBezTo>
                  <a:cubicBezTo>
                    <a:pt x="62114" y="16069"/>
                    <a:pt x="61572" y="16232"/>
                    <a:pt x="60975" y="16340"/>
                  </a:cubicBezTo>
                  <a:lnTo>
                    <a:pt x="61002" y="16340"/>
                  </a:lnTo>
                  <a:cubicBezTo>
                    <a:pt x="60243" y="16530"/>
                    <a:pt x="59456" y="16666"/>
                    <a:pt x="58642" y="16774"/>
                  </a:cubicBezTo>
                  <a:cubicBezTo>
                    <a:pt x="54953" y="17344"/>
                    <a:pt x="51237" y="17751"/>
                    <a:pt x="47521" y="18320"/>
                  </a:cubicBezTo>
                  <a:cubicBezTo>
                    <a:pt x="45813" y="18592"/>
                    <a:pt x="43887" y="18917"/>
                    <a:pt x="42476" y="19243"/>
                  </a:cubicBezTo>
                  <a:cubicBezTo>
                    <a:pt x="41581" y="19378"/>
                    <a:pt x="39954" y="19785"/>
                    <a:pt x="38815" y="20056"/>
                  </a:cubicBezTo>
                  <a:cubicBezTo>
                    <a:pt x="38796" y="20066"/>
                    <a:pt x="38777" y="20075"/>
                    <a:pt x="38756" y="20084"/>
                  </a:cubicBezTo>
                  <a:lnTo>
                    <a:pt x="38756" y="20084"/>
                  </a:lnTo>
                  <a:lnTo>
                    <a:pt x="37567" y="20382"/>
                  </a:lnTo>
                  <a:cubicBezTo>
                    <a:pt x="37133" y="20517"/>
                    <a:pt x="36672" y="20653"/>
                    <a:pt x="36211" y="20816"/>
                  </a:cubicBezTo>
                  <a:cubicBezTo>
                    <a:pt x="35234" y="21168"/>
                    <a:pt x="34177" y="21521"/>
                    <a:pt x="33173" y="21955"/>
                  </a:cubicBezTo>
                  <a:cubicBezTo>
                    <a:pt x="32956" y="21982"/>
                    <a:pt x="32956" y="21982"/>
                    <a:pt x="31871" y="22416"/>
                  </a:cubicBezTo>
                  <a:cubicBezTo>
                    <a:pt x="31871" y="22470"/>
                    <a:pt x="31681" y="22552"/>
                    <a:pt x="31139" y="22823"/>
                  </a:cubicBezTo>
                  <a:lnTo>
                    <a:pt x="30027" y="23392"/>
                  </a:lnTo>
                  <a:lnTo>
                    <a:pt x="29213" y="23826"/>
                  </a:lnTo>
                  <a:cubicBezTo>
                    <a:pt x="28915" y="23989"/>
                    <a:pt x="28589" y="24179"/>
                    <a:pt x="28236" y="24396"/>
                  </a:cubicBezTo>
                  <a:lnTo>
                    <a:pt x="27450" y="24857"/>
                  </a:lnTo>
                  <a:cubicBezTo>
                    <a:pt x="27179" y="25020"/>
                    <a:pt x="26934" y="25210"/>
                    <a:pt x="26663" y="25372"/>
                  </a:cubicBezTo>
                  <a:cubicBezTo>
                    <a:pt x="26419" y="25535"/>
                    <a:pt x="26148" y="25725"/>
                    <a:pt x="25904" y="25888"/>
                  </a:cubicBezTo>
                  <a:lnTo>
                    <a:pt x="25171" y="26430"/>
                  </a:lnTo>
                  <a:lnTo>
                    <a:pt x="25199" y="26430"/>
                  </a:lnTo>
                  <a:cubicBezTo>
                    <a:pt x="24683" y="26810"/>
                    <a:pt x="24249" y="27190"/>
                    <a:pt x="23734" y="27651"/>
                  </a:cubicBezTo>
                  <a:cubicBezTo>
                    <a:pt x="22323" y="28871"/>
                    <a:pt x="21049" y="30228"/>
                    <a:pt x="19909" y="31692"/>
                  </a:cubicBezTo>
                  <a:lnTo>
                    <a:pt x="19421" y="32370"/>
                  </a:lnTo>
                  <a:cubicBezTo>
                    <a:pt x="19258" y="32642"/>
                    <a:pt x="19096" y="32940"/>
                    <a:pt x="18879" y="33266"/>
                  </a:cubicBezTo>
                  <a:lnTo>
                    <a:pt x="18553" y="33808"/>
                  </a:lnTo>
                  <a:cubicBezTo>
                    <a:pt x="18445" y="33971"/>
                    <a:pt x="18336" y="34188"/>
                    <a:pt x="18228" y="34378"/>
                  </a:cubicBezTo>
                  <a:cubicBezTo>
                    <a:pt x="17984" y="34812"/>
                    <a:pt x="17767" y="35246"/>
                    <a:pt x="17577" y="35707"/>
                  </a:cubicBezTo>
                  <a:lnTo>
                    <a:pt x="17197" y="36602"/>
                  </a:lnTo>
                  <a:cubicBezTo>
                    <a:pt x="17088" y="36900"/>
                    <a:pt x="16980" y="37198"/>
                    <a:pt x="16872" y="37497"/>
                  </a:cubicBezTo>
                  <a:cubicBezTo>
                    <a:pt x="16627" y="38121"/>
                    <a:pt x="16465" y="38772"/>
                    <a:pt x="16356" y="39450"/>
                  </a:cubicBezTo>
                  <a:cubicBezTo>
                    <a:pt x="16166" y="40806"/>
                    <a:pt x="16329" y="42189"/>
                    <a:pt x="16899" y="43437"/>
                  </a:cubicBezTo>
                  <a:cubicBezTo>
                    <a:pt x="17197" y="44115"/>
                    <a:pt x="17739" y="44685"/>
                    <a:pt x="18390" y="45064"/>
                  </a:cubicBezTo>
                  <a:cubicBezTo>
                    <a:pt x="18847" y="45302"/>
                    <a:pt x="19352" y="45416"/>
                    <a:pt x="19865" y="45416"/>
                  </a:cubicBezTo>
                  <a:cubicBezTo>
                    <a:pt x="20114" y="45416"/>
                    <a:pt x="20366" y="45389"/>
                    <a:pt x="20615" y="45336"/>
                  </a:cubicBezTo>
                  <a:cubicBezTo>
                    <a:pt x="21266" y="45173"/>
                    <a:pt x="21917" y="44875"/>
                    <a:pt x="22486" y="44495"/>
                  </a:cubicBezTo>
                  <a:cubicBezTo>
                    <a:pt x="23056" y="44142"/>
                    <a:pt x="23544" y="43762"/>
                    <a:pt x="24086" y="43410"/>
                  </a:cubicBezTo>
                  <a:cubicBezTo>
                    <a:pt x="25226" y="42623"/>
                    <a:pt x="26148" y="41972"/>
                    <a:pt x="27124" y="41348"/>
                  </a:cubicBezTo>
                  <a:cubicBezTo>
                    <a:pt x="27638" y="41022"/>
                    <a:pt x="28091" y="40695"/>
                    <a:pt x="28328" y="40507"/>
                  </a:cubicBezTo>
                  <a:lnTo>
                    <a:pt x="28328" y="40507"/>
                  </a:lnTo>
                  <a:lnTo>
                    <a:pt x="28019" y="40725"/>
                  </a:lnTo>
                  <a:lnTo>
                    <a:pt x="28481" y="40372"/>
                  </a:lnTo>
                  <a:lnTo>
                    <a:pt x="28399" y="40426"/>
                  </a:lnTo>
                  <a:lnTo>
                    <a:pt x="29104" y="39938"/>
                  </a:lnTo>
                  <a:lnTo>
                    <a:pt x="29104" y="39938"/>
                  </a:lnTo>
                  <a:lnTo>
                    <a:pt x="29077" y="39965"/>
                  </a:lnTo>
                  <a:lnTo>
                    <a:pt x="30461" y="39043"/>
                  </a:lnTo>
                  <a:lnTo>
                    <a:pt x="31112" y="38555"/>
                  </a:lnTo>
                  <a:cubicBezTo>
                    <a:pt x="33037" y="37198"/>
                    <a:pt x="35099" y="35761"/>
                    <a:pt x="37160" y="34432"/>
                  </a:cubicBezTo>
                  <a:cubicBezTo>
                    <a:pt x="38571" y="33564"/>
                    <a:pt x="40849" y="32126"/>
                    <a:pt x="42856" y="31258"/>
                  </a:cubicBezTo>
                  <a:cubicBezTo>
                    <a:pt x="43477" y="30980"/>
                    <a:pt x="43692" y="30888"/>
                    <a:pt x="43649" y="30888"/>
                  </a:cubicBezTo>
                  <a:cubicBezTo>
                    <a:pt x="43645" y="30888"/>
                    <a:pt x="43640" y="30888"/>
                    <a:pt x="43634" y="30889"/>
                  </a:cubicBezTo>
                  <a:lnTo>
                    <a:pt x="43634" y="30889"/>
                  </a:lnTo>
                  <a:cubicBezTo>
                    <a:pt x="44122" y="30677"/>
                    <a:pt x="44625" y="30480"/>
                    <a:pt x="45142" y="30307"/>
                  </a:cubicBezTo>
                  <a:lnTo>
                    <a:pt x="45142" y="30307"/>
                  </a:lnTo>
                  <a:cubicBezTo>
                    <a:pt x="45121" y="30316"/>
                    <a:pt x="45101" y="30326"/>
                    <a:pt x="45080" y="30336"/>
                  </a:cubicBezTo>
                  <a:cubicBezTo>
                    <a:pt x="45127" y="30316"/>
                    <a:pt x="45175" y="30297"/>
                    <a:pt x="45222" y="30280"/>
                  </a:cubicBezTo>
                  <a:lnTo>
                    <a:pt x="45222" y="30280"/>
                  </a:lnTo>
                  <a:cubicBezTo>
                    <a:pt x="45195" y="30289"/>
                    <a:pt x="45168" y="30298"/>
                    <a:pt x="45142" y="30307"/>
                  </a:cubicBezTo>
                  <a:lnTo>
                    <a:pt x="45142" y="30307"/>
                  </a:lnTo>
                  <a:cubicBezTo>
                    <a:pt x="45284" y="30241"/>
                    <a:pt x="45430" y="30194"/>
                    <a:pt x="45596" y="30146"/>
                  </a:cubicBezTo>
                  <a:cubicBezTo>
                    <a:pt x="47265" y="29628"/>
                    <a:pt x="48990" y="29353"/>
                    <a:pt x="50740" y="29353"/>
                  </a:cubicBezTo>
                  <a:cubicBezTo>
                    <a:pt x="51095" y="29353"/>
                    <a:pt x="51450" y="29364"/>
                    <a:pt x="51807" y="29387"/>
                  </a:cubicBezTo>
                  <a:cubicBezTo>
                    <a:pt x="53028" y="29441"/>
                    <a:pt x="54248" y="29712"/>
                    <a:pt x="55415" y="30146"/>
                  </a:cubicBezTo>
                  <a:cubicBezTo>
                    <a:pt x="56581" y="30580"/>
                    <a:pt x="57639" y="31231"/>
                    <a:pt x="58561" y="32072"/>
                  </a:cubicBezTo>
                  <a:cubicBezTo>
                    <a:pt x="58968" y="32425"/>
                    <a:pt x="59347" y="32859"/>
                    <a:pt x="59673" y="33293"/>
                  </a:cubicBezTo>
                  <a:cubicBezTo>
                    <a:pt x="60161" y="33944"/>
                    <a:pt x="60568" y="34649"/>
                    <a:pt x="60894" y="35408"/>
                  </a:cubicBezTo>
                  <a:cubicBezTo>
                    <a:pt x="61219" y="36168"/>
                    <a:pt x="61463" y="36981"/>
                    <a:pt x="61545" y="37795"/>
                  </a:cubicBezTo>
                  <a:cubicBezTo>
                    <a:pt x="61707" y="39124"/>
                    <a:pt x="61490" y="40453"/>
                    <a:pt x="60894" y="41647"/>
                  </a:cubicBezTo>
                  <a:cubicBezTo>
                    <a:pt x="60812" y="41810"/>
                    <a:pt x="60731" y="41999"/>
                    <a:pt x="60622" y="42162"/>
                  </a:cubicBezTo>
                  <a:cubicBezTo>
                    <a:pt x="60541" y="42325"/>
                    <a:pt x="60432" y="42460"/>
                    <a:pt x="60324" y="42596"/>
                  </a:cubicBezTo>
                  <a:lnTo>
                    <a:pt x="60161" y="42840"/>
                  </a:lnTo>
                  <a:lnTo>
                    <a:pt x="59971" y="43030"/>
                  </a:lnTo>
                  <a:cubicBezTo>
                    <a:pt x="59844" y="43158"/>
                    <a:pt x="59740" y="43310"/>
                    <a:pt x="59615" y="43440"/>
                  </a:cubicBezTo>
                  <a:lnTo>
                    <a:pt x="59615" y="43440"/>
                  </a:lnTo>
                  <a:lnTo>
                    <a:pt x="59239" y="43762"/>
                  </a:lnTo>
                  <a:cubicBezTo>
                    <a:pt x="59158" y="43844"/>
                    <a:pt x="59076" y="43925"/>
                    <a:pt x="58968" y="44007"/>
                  </a:cubicBezTo>
                  <a:lnTo>
                    <a:pt x="58615" y="44278"/>
                  </a:lnTo>
                  <a:cubicBezTo>
                    <a:pt x="58100" y="44685"/>
                    <a:pt x="57530" y="45010"/>
                    <a:pt x="56961" y="45308"/>
                  </a:cubicBezTo>
                  <a:cubicBezTo>
                    <a:pt x="55198" y="46068"/>
                    <a:pt x="53299" y="46529"/>
                    <a:pt x="51400" y="46610"/>
                  </a:cubicBezTo>
                  <a:cubicBezTo>
                    <a:pt x="50997" y="46628"/>
                    <a:pt x="50593" y="46637"/>
                    <a:pt x="50189" y="46637"/>
                  </a:cubicBezTo>
                  <a:cubicBezTo>
                    <a:pt x="49318" y="46637"/>
                    <a:pt x="48447" y="46595"/>
                    <a:pt x="47576" y="46502"/>
                  </a:cubicBezTo>
                  <a:cubicBezTo>
                    <a:pt x="46301" y="46393"/>
                    <a:pt x="45026" y="46231"/>
                    <a:pt x="43724" y="46095"/>
                  </a:cubicBezTo>
                  <a:cubicBezTo>
                    <a:pt x="42328" y="45948"/>
                    <a:pt x="40908" y="45825"/>
                    <a:pt x="39486" y="45825"/>
                  </a:cubicBezTo>
                  <a:cubicBezTo>
                    <a:pt x="38283" y="45825"/>
                    <a:pt x="37079" y="45913"/>
                    <a:pt x="35885" y="46149"/>
                  </a:cubicBezTo>
                  <a:cubicBezTo>
                    <a:pt x="35560" y="46204"/>
                    <a:pt x="35261" y="46258"/>
                    <a:pt x="34963" y="46339"/>
                  </a:cubicBezTo>
                  <a:cubicBezTo>
                    <a:pt x="34665" y="46421"/>
                    <a:pt x="34339" y="46529"/>
                    <a:pt x="34041" y="46638"/>
                  </a:cubicBezTo>
                  <a:cubicBezTo>
                    <a:pt x="33444" y="46855"/>
                    <a:pt x="32875" y="47126"/>
                    <a:pt x="32332" y="47478"/>
                  </a:cubicBezTo>
                  <a:cubicBezTo>
                    <a:pt x="31220" y="48129"/>
                    <a:pt x="30244" y="48970"/>
                    <a:pt x="29430" y="49974"/>
                  </a:cubicBezTo>
                  <a:cubicBezTo>
                    <a:pt x="28589" y="50977"/>
                    <a:pt x="28019" y="52144"/>
                    <a:pt x="27694" y="53419"/>
                  </a:cubicBezTo>
                  <a:cubicBezTo>
                    <a:pt x="27558" y="54042"/>
                    <a:pt x="27504" y="54693"/>
                    <a:pt x="27585" y="55371"/>
                  </a:cubicBezTo>
                  <a:cubicBezTo>
                    <a:pt x="27613" y="55697"/>
                    <a:pt x="27667" y="56022"/>
                    <a:pt x="27748" y="56321"/>
                  </a:cubicBezTo>
                  <a:lnTo>
                    <a:pt x="27802" y="56565"/>
                  </a:lnTo>
                  <a:lnTo>
                    <a:pt x="27911" y="56836"/>
                  </a:lnTo>
                  <a:cubicBezTo>
                    <a:pt x="27992" y="57080"/>
                    <a:pt x="28101" y="57270"/>
                    <a:pt x="28209" y="57514"/>
                  </a:cubicBezTo>
                  <a:cubicBezTo>
                    <a:pt x="28236" y="57596"/>
                    <a:pt x="28264" y="57677"/>
                    <a:pt x="28318" y="57758"/>
                  </a:cubicBezTo>
                  <a:cubicBezTo>
                    <a:pt x="28399" y="57758"/>
                    <a:pt x="28508" y="57704"/>
                    <a:pt x="28589" y="57704"/>
                  </a:cubicBezTo>
                  <a:lnTo>
                    <a:pt x="29159" y="57514"/>
                  </a:lnTo>
                  <a:lnTo>
                    <a:pt x="29728" y="57351"/>
                  </a:lnTo>
                  <a:cubicBezTo>
                    <a:pt x="29918" y="57297"/>
                    <a:pt x="30081" y="57243"/>
                    <a:pt x="30244" y="57189"/>
                  </a:cubicBezTo>
                  <a:cubicBezTo>
                    <a:pt x="30596" y="57107"/>
                    <a:pt x="30922" y="56999"/>
                    <a:pt x="31274" y="56917"/>
                  </a:cubicBezTo>
                  <a:cubicBezTo>
                    <a:pt x="31952" y="56728"/>
                    <a:pt x="32630" y="56565"/>
                    <a:pt x="33336" y="56402"/>
                  </a:cubicBezTo>
                  <a:cubicBezTo>
                    <a:pt x="34692" y="56077"/>
                    <a:pt x="36102" y="55805"/>
                    <a:pt x="37486" y="55616"/>
                  </a:cubicBezTo>
                  <a:cubicBezTo>
                    <a:pt x="39764" y="55263"/>
                    <a:pt x="42070" y="55046"/>
                    <a:pt x="44375" y="54992"/>
                  </a:cubicBezTo>
                  <a:lnTo>
                    <a:pt x="45569" y="54965"/>
                  </a:lnTo>
                  <a:lnTo>
                    <a:pt x="46871" y="54965"/>
                  </a:lnTo>
                  <a:lnTo>
                    <a:pt x="47521" y="54992"/>
                  </a:lnTo>
                  <a:cubicBezTo>
                    <a:pt x="49393" y="55019"/>
                    <a:pt x="51237" y="55317"/>
                    <a:pt x="53001" y="55914"/>
                  </a:cubicBezTo>
                  <a:cubicBezTo>
                    <a:pt x="53868" y="56212"/>
                    <a:pt x="54682" y="56619"/>
                    <a:pt x="55442" y="57134"/>
                  </a:cubicBezTo>
                  <a:cubicBezTo>
                    <a:pt x="56174" y="57623"/>
                    <a:pt x="56798" y="58274"/>
                    <a:pt x="57232" y="59033"/>
                  </a:cubicBezTo>
                  <a:cubicBezTo>
                    <a:pt x="57530" y="59576"/>
                    <a:pt x="57720" y="60172"/>
                    <a:pt x="57801" y="60796"/>
                  </a:cubicBezTo>
                  <a:cubicBezTo>
                    <a:pt x="57856" y="61393"/>
                    <a:pt x="57774" y="62017"/>
                    <a:pt x="57612" y="62613"/>
                  </a:cubicBezTo>
                  <a:cubicBezTo>
                    <a:pt x="57422" y="63210"/>
                    <a:pt x="57123" y="63780"/>
                    <a:pt x="56744" y="64268"/>
                  </a:cubicBezTo>
                  <a:cubicBezTo>
                    <a:pt x="56364" y="64783"/>
                    <a:pt x="55930" y="65244"/>
                    <a:pt x="55442" y="65624"/>
                  </a:cubicBezTo>
                  <a:cubicBezTo>
                    <a:pt x="54628" y="66275"/>
                    <a:pt x="53706" y="66791"/>
                    <a:pt x="52729" y="67116"/>
                  </a:cubicBezTo>
                  <a:cubicBezTo>
                    <a:pt x="51726" y="67414"/>
                    <a:pt x="50695" y="67631"/>
                    <a:pt x="49664" y="67713"/>
                  </a:cubicBezTo>
                  <a:cubicBezTo>
                    <a:pt x="48968" y="67767"/>
                    <a:pt x="48266" y="67785"/>
                    <a:pt x="47559" y="67785"/>
                  </a:cubicBezTo>
                  <a:cubicBezTo>
                    <a:pt x="46144" y="67785"/>
                    <a:pt x="44710" y="67713"/>
                    <a:pt x="43263" y="67713"/>
                  </a:cubicBezTo>
                  <a:cubicBezTo>
                    <a:pt x="43139" y="67710"/>
                    <a:pt x="43015" y="67709"/>
                    <a:pt x="42891" y="67709"/>
                  </a:cubicBezTo>
                  <a:cubicBezTo>
                    <a:pt x="41527" y="67709"/>
                    <a:pt x="40187" y="67846"/>
                    <a:pt x="38869" y="68120"/>
                  </a:cubicBezTo>
                  <a:cubicBezTo>
                    <a:pt x="37431" y="68418"/>
                    <a:pt x="36048" y="68988"/>
                    <a:pt x="34882" y="69856"/>
                  </a:cubicBezTo>
                  <a:cubicBezTo>
                    <a:pt x="33661" y="70723"/>
                    <a:pt x="32766" y="71944"/>
                    <a:pt x="32278" y="73354"/>
                  </a:cubicBezTo>
                  <a:cubicBezTo>
                    <a:pt x="31763" y="74765"/>
                    <a:pt x="31627" y="76311"/>
                    <a:pt x="31871" y="77803"/>
                  </a:cubicBezTo>
                  <a:cubicBezTo>
                    <a:pt x="31871" y="77911"/>
                    <a:pt x="31925" y="78020"/>
                    <a:pt x="31925" y="78128"/>
                  </a:cubicBezTo>
                  <a:cubicBezTo>
                    <a:pt x="31979" y="78345"/>
                    <a:pt x="32034" y="78562"/>
                    <a:pt x="32088" y="78752"/>
                  </a:cubicBezTo>
                  <a:cubicBezTo>
                    <a:pt x="32115" y="78969"/>
                    <a:pt x="32169" y="79186"/>
                    <a:pt x="32251" y="79376"/>
                  </a:cubicBezTo>
                  <a:lnTo>
                    <a:pt x="32468" y="80000"/>
                  </a:lnTo>
                  <a:lnTo>
                    <a:pt x="32712" y="80569"/>
                  </a:lnTo>
                  <a:cubicBezTo>
                    <a:pt x="32793" y="80786"/>
                    <a:pt x="32902" y="80976"/>
                    <a:pt x="33010" y="81166"/>
                  </a:cubicBezTo>
                  <a:cubicBezTo>
                    <a:pt x="33092" y="81356"/>
                    <a:pt x="33200" y="81546"/>
                    <a:pt x="33309" y="81736"/>
                  </a:cubicBezTo>
                  <a:cubicBezTo>
                    <a:pt x="34204" y="83173"/>
                    <a:pt x="35451" y="84367"/>
                    <a:pt x="36943" y="85208"/>
                  </a:cubicBezTo>
                  <a:cubicBezTo>
                    <a:pt x="37920" y="85777"/>
                    <a:pt x="38950" y="86211"/>
                    <a:pt x="40035" y="86510"/>
                  </a:cubicBezTo>
                  <a:cubicBezTo>
                    <a:pt x="41450" y="86894"/>
                    <a:pt x="42911" y="87097"/>
                    <a:pt x="44383" y="87097"/>
                  </a:cubicBezTo>
                  <a:cubicBezTo>
                    <a:pt x="44886" y="87097"/>
                    <a:pt x="45390" y="87073"/>
                    <a:pt x="45894" y="87025"/>
                  </a:cubicBezTo>
                  <a:cubicBezTo>
                    <a:pt x="46165" y="87025"/>
                    <a:pt x="46382" y="86998"/>
                    <a:pt x="46545" y="86971"/>
                  </a:cubicBezTo>
                  <a:cubicBezTo>
                    <a:pt x="46823" y="86931"/>
                    <a:pt x="46912" y="86906"/>
                    <a:pt x="46855" y="86906"/>
                  </a:cubicBezTo>
                  <a:cubicBezTo>
                    <a:pt x="46834" y="86906"/>
                    <a:pt x="46793" y="86909"/>
                    <a:pt x="46735" y="86916"/>
                  </a:cubicBezTo>
                  <a:cubicBezTo>
                    <a:pt x="46491" y="86916"/>
                    <a:pt x="45948" y="86971"/>
                    <a:pt x="45189" y="86971"/>
                  </a:cubicBezTo>
                  <a:cubicBezTo>
                    <a:pt x="44983" y="86978"/>
                    <a:pt x="44779" y="86982"/>
                    <a:pt x="44574" y="86982"/>
                  </a:cubicBezTo>
                  <a:cubicBezTo>
                    <a:pt x="43349" y="86982"/>
                    <a:pt x="42143" y="86843"/>
                    <a:pt x="40958" y="86564"/>
                  </a:cubicBezTo>
                  <a:cubicBezTo>
                    <a:pt x="40252" y="86401"/>
                    <a:pt x="39574" y="86184"/>
                    <a:pt x="38923" y="85940"/>
                  </a:cubicBezTo>
                  <a:cubicBezTo>
                    <a:pt x="38293" y="85688"/>
                    <a:pt x="37687" y="85389"/>
                    <a:pt x="37125" y="85043"/>
                  </a:cubicBezTo>
                  <a:lnTo>
                    <a:pt x="37125" y="85043"/>
                  </a:lnTo>
                  <a:cubicBezTo>
                    <a:pt x="38018" y="85508"/>
                    <a:pt x="38960" y="85898"/>
                    <a:pt x="39927" y="86211"/>
                  </a:cubicBezTo>
                  <a:cubicBezTo>
                    <a:pt x="40849" y="86482"/>
                    <a:pt x="41798" y="86672"/>
                    <a:pt x="42775" y="86754"/>
                  </a:cubicBezTo>
                  <a:cubicBezTo>
                    <a:pt x="43408" y="86816"/>
                    <a:pt x="44042" y="86849"/>
                    <a:pt x="44676" y="86849"/>
                  </a:cubicBezTo>
                  <a:cubicBezTo>
                    <a:pt x="45425" y="86849"/>
                    <a:pt x="46175" y="86802"/>
                    <a:pt x="46925" y="86699"/>
                  </a:cubicBezTo>
                  <a:cubicBezTo>
                    <a:pt x="47494" y="86645"/>
                    <a:pt x="48037" y="86564"/>
                    <a:pt x="48579" y="86401"/>
                  </a:cubicBezTo>
                  <a:cubicBezTo>
                    <a:pt x="48634" y="86374"/>
                    <a:pt x="48579" y="86374"/>
                    <a:pt x="48579" y="86347"/>
                  </a:cubicBezTo>
                  <a:cubicBezTo>
                    <a:pt x="47576" y="86537"/>
                    <a:pt x="46545" y="86645"/>
                    <a:pt x="45514" y="86672"/>
                  </a:cubicBezTo>
                  <a:cubicBezTo>
                    <a:pt x="44646" y="86672"/>
                    <a:pt x="43778" y="86645"/>
                    <a:pt x="42910" y="86537"/>
                  </a:cubicBezTo>
                  <a:cubicBezTo>
                    <a:pt x="42015" y="86428"/>
                    <a:pt x="41120" y="86238"/>
                    <a:pt x="40252" y="85994"/>
                  </a:cubicBezTo>
                  <a:cubicBezTo>
                    <a:pt x="38408" y="85479"/>
                    <a:pt x="36699" y="84529"/>
                    <a:pt x="35316" y="83255"/>
                  </a:cubicBezTo>
                  <a:cubicBezTo>
                    <a:pt x="34692" y="82658"/>
                    <a:pt x="34149" y="81953"/>
                    <a:pt x="33715" y="81220"/>
                  </a:cubicBezTo>
                  <a:cubicBezTo>
                    <a:pt x="33281" y="80461"/>
                    <a:pt x="32956" y="79674"/>
                    <a:pt x="32739" y="78834"/>
                  </a:cubicBezTo>
                  <a:cubicBezTo>
                    <a:pt x="32386" y="77532"/>
                    <a:pt x="32332" y="76175"/>
                    <a:pt x="32549" y="74873"/>
                  </a:cubicBezTo>
                  <a:cubicBezTo>
                    <a:pt x="32739" y="73571"/>
                    <a:pt x="33309" y="72351"/>
                    <a:pt x="34177" y="71374"/>
                  </a:cubicBezTo>
                  <a:cubicBezTo>
                    <a:pt x="34421" y="71049"/>
                    <a:pt x="34719" y="70778"/>
                    <a:pt x="35044" y="70534"/>
                  </a:cubicBezTo>
                  <a:cubicBezTo>
                    <a:pt x="35560" y="70127"/>
                    <a:pt x="36102" y="69801"/>
                    <a:pt x="36699" y="69530"/>
                  </a:cubicBezTo>
                  <a:lnTo>
                    <a:pt x="36699" y="69530"/>
                  </a:lnTo>
                  <a:cubicBezTo>
                    <a:pt x="35885" y="69910"/>
                    <a:pt x="35126" y="70425"/>
                    <a:pt x="34475" y="71049"/>
                  </a:cubicBezTo>
                  <a:cubicBezTo>
                    <a:pt x="33797" y="71781"/>
                    <a:pt x="33281" y="72622"/>
                    <a:pt x="32929" y="73544"/>
                  </a:cubicBezTo>
                  <a:cubicBezTo>
                    <a:pt x="32576" y="74602"/>
                    <a:pt x="32413" y="75687"/>
                    <a:pt x="32468" y="76799"/>
                  </a:cubicBezTo>
                  <a:cubicBezTo>
                    <a:pt x="32495" y="77233"/>
                    <a:pt x="32549" y="77640"/>
                    <a:pt x="32630" y="78074"/>
                  </a:cubicBezTo>
                  <a:cubicBezTo>
                    <a:pt x="32712" y="78508"/>
                    <a:pt x="32820" y="78915"/>
                    <a:pt x="32956" y="79349"/>
                  </a:cubicBezTo>
                  <a:cubicBezTo>
                    <a:pt x="33092" y="79756"/>
                    <a:pt x="33254" y="80135"/>
                    <a:pt x="33444" y="80542"/>
                  </a:cubicBezTo>
                  <a:cubicBezTo>
                    <a:pt x="33634" y="80922"/>
                    <a:pt x="33851" y="81275"/>
                    <a:pt x="34068" y="81654"/>
                  </a:cubicBezTo>
                  <a:cubicBezTo>
                    <a:pt x="34502" y="82278"/>
                    <a:pt x="34990" y="82875"/>
                    <a:pt x="35560" y="83390"/>
                  </a:cubicBezTo>
                  <a:cubicBezTo>
                    <a:pt x="35831" y="83634"/>
                    <a:pt x="36129" y="83851"/>
                    <a:pt x="36455" y="84096"/>
                  </a:cubicBezTo>
                  <a:cubicBezTo>
                    <a:pt x="36591" y="84177"/>
                    <a:pt x="36753" y="84313"/>
                    <a:pt x="36916" y="84394"/>
                  </a:cubicBezTo>
                  <a:lnTo>
                    <a:pt x="37377" y="84692"/>
                  </a:lnTo>
                  <a:cubicBezTo>
                    <a:pt x="38679" y="85425"/>
                    <a:pt x="40117" y="85940"/>
                    <a:pt x="41581" y="86184"/>
                  </a:cubicBezTo>
                  <a:cubicBezTo>
                    <a:pt x="42247" y="86313"/>
                    <a:pt x="43065" y="86391"/>
                    <a:pt x="43216" y="86391"/>
                  </a:cubicBezTo>
                  <a:cubicBezTo>
                    <a:pt x="43256" y="86391"/>
                    <a:pt x="43250" y="86385"/>
                    <a:pt x="43182" y="86374"/>
                  </a:cubicBezTo>
                  <a:cubicBezTo>
                    <a:pt x="42856" y="86320"/>
                    <a:pt x="41690" y="86184"/>
                    <a:pt x="40822" y="85940"/>
                  </a:cubicBezTo>
                  <a:lnTo>
                    <a:pt x="40008" y="85723"/>
                  </a:lnTo>
                  <a:cubicBezTo>
                    <a:pt x="39737" y="85642"/>
                    <a:pt x="39493" y="85533"/>
                    <a:pt x="39222" y="85452"/>
                  </a:cubicBezTo>
                  <a:cubicBezTo>
                    <a:pt x="38326" y="85099"/>
                    <a:pt x="37486" y="84665"/>
                    <a:pt x="36699" y="84123"/>
                  </a:cubicBezTo>
                  <a:cubicBezTo>
                    <a:pt x="36509" y="83987"/>
                    <a:pt x="36319" y="83851"/>
                    <a:pt x="36129" y="83716"/>
                  </a:cubicBezTo>
                  <a:lnTo>
                    <a:pt x="35587" y="83255"/>
                  </a:lnTo>
                  <a:cubicBezTo>
                    <a:pt x="35234" y="82929"/>
                    <a:pt x="34936" y="82577"/>
                    <a:pt x="34638" y="82224"/>
                  </a:cubicBezTo>
                  <a:cubicBezTo>
                    <a:pt x="34041" y="81465"/>
                    <a:pt x="33580" y="80651"/>
                    <a:pt x="33227" y="79756"/>
                  </a:cubicBezTo>
                  <a:cubicBezTo>
                    <a:pt x="32902" y="78861"/>
                    <a:pt x="32685" y="77938"/>
                    <a:pt x="32630" y="76989"/>
                  </a:cubicBezTo>
                  <a:cubicBezTo>
                    <a:pt x="32549" y="76094"/>
                    <a:pt x="32630" y="75226"/>
                    <a:pt x="32847" y="74358"/>
                  </a:cubicBezTo>
                  <a:cubicBezTo>
                    <a:pt x="33037" y="73490"/>
                    <a:pt x="33390" y="72704"/>
                    <a:pt x="33905" y="71971"/>
                  </a:cubicBezTo>
                  <a:cubicBezTo>
                    <a:pt x="34936" y="70561"/>
                    <a:pt x="36509" y="69639"/>
                    <a:pt x="38218" y="69150"/>
                  </a:cubicBezTo>
                  <a:cubicBezTo>
                    <a:pt x="39439" y="68798"/>
                    <a:pt x="40686" y="68608"/>
                    <a:pt x="41934" y="68581"/>
                  </a:cubicBezTo>
                  <a:cubicBezTo>
                    <a:pt x="42329" y="68564"/>
                    <a:pt x="42727" y="68557"/>
                    <a:pt x="43126" y="68557"/>
                  </a:cubicBezTo>
                  <a:cubicBezTo>
                    <a:pt x="44014" y="68557"/>
                    <a:pt x="44906" y="68589"/>
                    <a:pt x="45786" y="68608"/>
                  </a:cubicBezTo>
                  <a:cubicBezTo>
                    <a:pt x="46314" y="68623"/>
                    <a:pt x="46846" y="68634"/>
                    <a:pt x="47380" y="68634"/>
                  </a:cubicBezTo>
                  <a:cubicBezTo>
                    <a:pt x="48793" y="68634"/>
                    <a:pt x="50220" y="68558"/>
                    <a:pt x="51617" y="68282"/>
                  </a:cubicBezTo>
                  <a:cubicBezTo>
                    <a:pt x="53624" y="67930"/>
                    <a:pt x="55442" y="66953"/>
                    <a:pt x="56852" y="65516"/>
                  </a:cubicBezTo>
                  <a:cubicBezTo>
                    <a:pt x="57232" y="65109"/>
                    <a:pt x="57584" y="64648"/>
                    <a:pt x="57856" y="64160"/>
                  </a:cubicBezTo>
                  <a:cubicBezTo>
                    <a:pt x="58154" y="63671"/>
                    <a:pt x="58371" y="63129"/>
                    <a:pt x="58534" y="62559"/>
                  </a:cubicBezTo>
                  <a:cubicBezTo>
                    <a:pt x="58561" y="62424"/>
                    <a:pt x="58588" y="62288"/>
                    <a:pt x="58615" y="62125"/>
                  </a:cubicBezTo>
                  <a:cubicBezTo>
                    <a:pt x="58642" y="61990"/>
                    <a:pt x="58669" y="61854"/>
                    <a:pt x="58669" y="61718"/>
                  </a:cubicBezTo>
                  <a:lnTo>
                    <a:pt x="58697" y="61284"/>
                  </a:lnTo>
                  <a:lnTo>
                    <a:pt x="58697" y="60878"/>
                  </a:lnTo>
                  <a:cubicBezTo>
                    <a:pt x="58669" y="60606"/>
                    <a:pt x="58642" y="60335"/>
                    <a:pt x="58561" y="60091"/>
                  </a:cubicBezTo>
                  <a:cubicBezTo>
                    <a:pt x="58534" y="59847"/>
                    <a:pt x="58452" y="59603"/>
                    <a:pt x="58344" y="59359"/>
                  </a:cubicBezTo>
                  <a:cubicBezTo>
                    <a:pt x="57910" y="58192"/>
                    <a:pt x="57123" y="57189"/>
                    <a:pt x="56093" y="56511"/>
                  </a:cubicBezTo>
                  <a:cubicBezTo>
                    <a:pt x="55089" y="55805"/>
                    <a:pt x="54004" y="55290"/>
                    <a:pt x="52865" y="54937"/>
                  </a:cubicBezTo>
                  <a:cubicBezTo>
                    <a:pt x="51726" y="54612"/>
                    <a:pt x="50559" y="54368"/>
                    <a:pt x="49366" y="54232"/>
                  </a:cubicBezTo>
                  <a:cubicBezTo>
                    <a:pt x="49068" y="54205"/>
                    <a:pt x="48796" y="54178"/>
                    <a:pt x="48498" y="54178"/>
                  </a:cubicBezTo>
                  <a:cubicBezTo>
                    <a:pt x="48200" y="54151"/>
                    <a:pt x="47901" y="54151"/>
                    <a:pt x="47603" y="54124"/>
                  </a:cubicBezTo>
                  <a:cubicBezTo>
                    <a:pt x="47223" y="54124"/>
                    <a:pt x="46831" y="54112"/>
                    <a:pt x="46444" y="54112"/>
                  </a:cubicBezTo>
                  <a:cubicBezTo>
                    <a:pt x="46250" y="54112"/>
                    <a:pt x="46057" y="54115"/>
                    <a:pt x="45867" y="54124"/>
                  </a:cubicBezTo>
                  <a:cubicBezTo>
                    <a:pt x="42015" y="54124"/>
                    <a:pt x="38191" y="54531"/>
                    <a:pt x="34421" y="55290"/>
                  </a:cubicBezTo>
                  <a:cubicBezTo>
                    <a:pt x="33498" y="55480"/>
                    <a:pt x="32576" y="55697"/>
                    <a:pt x="31708" y="55914"/>
                  </a:cubicBezTo>
                  <a:cubicBezTo>
                    <a:pt x="31247" y="56050"/>
                    <a:pt x="30786" y="56158"/>
                    <a:pt x="30352" y="56294"/>
                  </a:cubicBezTo>
                  <a:lnTo>
                    <a:pt x="29674" y="56483"/>
                  </a:lnTo>
                  <a:lnTo>
                    <a:pt x="29050" y="56673"/>
                  </a:lnTo>
                  <a:lnTo>
                    <a:pt x="28806" y="56755"/>
                  </a:lnTo>
                  <a:cubicBezTo>
                    <a:pt x="28752" y="56673"/>
                    <a:pt x="28725" y="56592"/>
                    <a:pt x="28698" y="56511"/>
                  </a:cubicBezTo>
                  <a:lnTo>
                    <a:pt x="28643" y="56375"/>
                  </a:lnTo>
                  <a:cubicBezTo>
                    <a:pt x="28616" y="56294"/>
                    <a:pt x="28589" y="56212"/>
                    <a:pt x="28589" y="56131"/>
                  </a:cubicBezTo>
                  <a:cubicBezTo>
                    <a:pt x="28535" y="55995"/>
                    <a:pt x="28508" y="55833"/>
                    <a:pt x="28481" y="55670"/>
                  </a:cubicBezTo>
                  <a:cubicBezTo>
                    <a:pt x="28291" y="54503"/>
                    <a:pt x="28508" y="53310"/>
                    <a:pt x="29023" y="52225"/>
                  </a:cubicBezTo>
                  <a:lnTo>
                    <a:pt x="29023" y="52279"/>
                  </a:lnTo>
                  <a:cubicBezTo>
                    <a:pt x="29294" y="51601"/>
                    <a:pt x="29674" y="51004"/>
                    <a:pt x="30135" y="50462"/>
                  </a:cubicBezTo>
                  <a:cubicBezTo>
                    <a:pt x="30976" y="49458"/>
                    <a:pt x="31952" y="48645"/>
                    <a:pt x="33092" y="48021"/>
                  </a:cubicBezTo>
                  <a:cubicBezTo>
                    <a:pt x="33688" y="47695"/>
                    <a:pt x="34285" y="47424"/>
                    <a:pt x="34936" y="47234"/>
                  </a:cubicBezTo>
                  <a:cubicBezTo>
                    <a:pt x="35587" y="47072"/>
                    <a:pt x="36238" y="46909"/>
                    <a:pt x="36916" y="46827"/>
                  </a:cubicBezTo>
                  <a:cubicBezTo>
                    <a:pt x="37786" y="46723"/>
                    <a:pt x="38655" y="46674"/>
                    <a:pt x="39532" y="46674"/>
                  </a:cubicBezTo>
                  <a:cubicBezTo>
                    <a:pt x="40022" y="46674"/>
                    <a:pt x="40515" y="46690"/>
                    <a:pt x="41012" y="46719"/>
                  </a:cubicBezTo>
                  <a:cubicBezTo>
                    <a:pt x="43751" y="46882"/>
                    <a:pt x="46518" y="47343"/>
                    <a:pt x="49339" y="47478"/>
                  </a:cubicBezTo>
                  <a:cubicBezTo>
                    <a:pt x="49650" y="47499"/>
                    <a:pt x="49960" y="47508"/>
                    <a:pt x="50271" y="47508"/>
                  </a:cubicBezTo>
                  <a:cubicBezTo>
                    <a:pt x="50774" y="47508"/>
                    <a:pt x="51277" y="47485"/>
                    <a:pt x="51780" y="47451"/>
                  </a:cubicBezTo>
                  <a:cubicBezTo>
                    <a:pt x="52187" y="47424"/>
                    <a:pt x="52567" y="47370"/>
                    <a:pt x="52919" y="47343"/>
                  </a:cubicBezTo>
                  <a:lnTo>
                    <a:pt x="53868" y="47180"/>
                  </a:lnTo>
                  <a:cubicBezTo>
                    <a:pt x="55496" y="46882"/>
                    <a:pt x="57069" y="46285"/>
                    <a:pt x="58480" y="45471"/>
                  </a:cubicBezTo>
                  <a:cubicBezTo>
                    <a:pt x="60351" y="44413"/>
                    <a:pt x="61707" y="42650"/>
                    <a:pt x="62250" y="40589"/>
                  </a:cubicBezTo>
                  <a:cubicBezTo>
                    <a:pt x="62494" y="39640"/>
                    <a:pt x="62548" y="38636"/>
                    <a:pt x="62440" y="37660"/>
                  </a:cubicBezTo>
                  <a:cubicBezTo>
                    <a:pt x="62304" y="36710"/>
                    <a:pt x="62060" y="35761"/>
                    <a:pt x="61653" y="34866"/>
                  </a:cubicBezTo>
                  <a:cubicBezTo>
                    <a:pt x="61300" y="34052"/>
                    <a:pt x="60812" y="33266"/>
                    <a:pt x="60270" y="32560"/>
                  </a:cubicBezTo>
                  <a:cubicBezTo>
                    <a:pt x="59727" y="31909"/>
                    <a:pt x="59103" y="31313"/>
                    <a:pt x="58425" y="30797"/>
                  </a:cubicBezTo>
                  <a:cubicBezTo>
                    <a:pt x="56933" y="29712"/>
                    <a:pt x="55198" y="29007"/>
                    <a:pt x="53380" y="28682"/>
                  </a:cubicBezTo>
                  <a:cubicBezTo>
                    <a:pt x="52485" y="28532"/>
                    <a:pt x="51576" y="28458"/>
                    <a:pt x="50664" y="28458"/>
                  </a:cubicBezTo>
                  <a:cubicBezTo>
                    <a:pt x="49752" y="28458"/>
                    <a:pt x="48837" y="28532"/>
                    <a:pt x="47928" y="28682"/>
                  </a:cubicBezTo>
                  <a:cubicBezTo>
                    <a:pt x="46545" y="28926"/>
                    <a:pt x="45189" y="29278"/>
                    <a:pt x="43887" y="29767"/>
                  </a:cubicBezTo>
                  <a:cubicBezTo>
                    <a:pt x="43209" y="30038"/>
                    <a:pt x="42504" y="30363"/>
                    <a:pt x="41798" y="30716"/>
                  </a:cubicBezTo>
                  <a:lnTo>
                    <a:pt x="41853" y="30689"/>
                  </a:lnTo>
                  <a:lnTo>
                    <a:pt x="41853" y="30689"/>
                  </a:lnTo>
                  <a:cubicBezTo>
                    <a:pt x="40307" y="31448"/>
                    <a:pt x="38815" y="32289"/>
                    <a:pt x="37377" y="33211"/>
                  </a:cubicBezTo>
                  <a:cubicBezTo>
                    <a:pt x="35858" y="34188"/>
                    <a:pt x="34529" y="35083"/>
                    <a:pt x="32929" y="36222"/>
                  </a:cubicBezTo>
                  <a:cubicBezTo>
                    <a:pt x="31844" y="36981"/>
                    <a:pt x="30244" y="38066"/>
                    <a:pt x="28942" y="38934"/>
                  </a:cubicBezTo>
                  <a:lnTo>
                    <a:pt x="26392" y="40697"/>
                  </a:lnTo>
                  <a:lnTo>
                    <a:pt x="22432" y="43437"/>
                  </a:lnTo>
                  <a:cubicBezTo>
                    <a:pt x="21808" y="43898"/>
                    <a:pt x="21103" y="44224"/>
                    <a:pt x="20370" y="44441"/>
                  </a:cubicBezTo>
                  <a:cubicBezTo>
                    <a:pt x="20200" y="44478"/>
                    <a:pt x="20028" y="44497"/>
                    <a:pt x="19858" y="44497"/>
                  </a:cubicBezTo>
                  <a:cubicBezTo>
                    <a:pt x="19296" y="44497"/>
                    <a:pt x="18752" y="44293"/>
                    <a:pt x="18336" y="43898"/>
                  </a:cubicBezTo>
                  <a:cubicBezTo>
                    <a:pt x="18038" y="43627"/>
                    <a:pt x="17794" y="43301"/>
                    <a:pt x="17658" y="42922"/>
                  </a:cubicBezTo>
                  <a:cubicBezTo>
                    <a:pt x="17550" y="42732"/>
                    <a:pt x="17495" y="42542"/>
                    <a:pt x="17441" y="42352"/>
                  </a:cubicBezTo>
                  <a:cubicBezTo>
                    <a:pt x="17387" y="42135"/>
                    <a:pt x="17333" y="41945"/>
                    <a:pt x="17305" y="41728"/>
                  </a:cubicBezTo>
                  <a:cubicBezTo>
                    <a:pt x="17143" y="40887"/>
                    <a:pt x="17170" y="40046"/>
                    <a:pt x="17305" y="39206"/>
                  </a:cubicBezTo>
                  <a:cubicBezTo>
                    <a:pt x="17387" y="38772"/>
                    <a:pt x="17495" y="38365"/>
                    <a:pt x="17658" y="37958"/>
                  </a:cubicBezTo>
                  <a:lnTo>
                    <a:pt x="17875" y="37334"/>
                  </a:lnTo>
                  <a:lnTo>
                    <a:pt x="17984" y="37009"/>
                  </a:lnTo>
                  <a:cubicBezTo>
                    <a:pt x="18011" y="36900"/>
                    <a:pt x="18065" y="36792"/>
                    <a:pt x="18119" y="36710"/>
                  </a:cubicBezTo>
                  <a:cubicBezTo>
                    <a:pt x="18309" y="36303"/>
                    <a:pt x="18445" y="35869"/>
                    <a:pt x="18662" y="35490"/>
                  </a:cubicBezTo>
                  <a:lnTo>
                    <a:pt x="19313" y="34296"/>
                  </a:lnTo>
                  <a:cubicBezTo>
                    <a:pt x="19448" y="34052"/>
                    <a:pt x="19638" y="33754"/>
                    <a:pt x="19828" y="33455"/>
                  </a:cubicBezTo>
                  <a:cubicBezTo>
                    <a:pt x="19936" y="33293"/>
                    <a:pt x="20018" y="33130"/>
                    <a:pt x="20126" y="32994"/>
                  </a:cubicBezTo>
                  <a:lnTo>
                    <a:pt x="20452" y="32533"/>
                  </a:lnTo>
                  <a:lnTo>
                    <a:pt x="20994" y="31774"/>
                  </a:lnTo>
                  <a:lnTo>
                    <a:pt x="21591" y="31068"/>
                  </a:lnTo>
                  <a:cubicBezTo>
                    <a:pt x="21990" y="30563"/>
                    <a:pt x="22441" y="30084"/>
                    <a:pt x="22893" y="29631"/>
                  </a:cubicBezTo>
                  <a:lnTo>
                    <a:pt x="22893" y="29631"/>
                  </a:lnTo>
                  <a:lnTo>
                    <a:pt x="22947" y="29604"/>
                  </a:lnTo>
                  <a:cubicBezTo>
                    <a:pt x="24168" y="28410"/>
                    <a:pt x="25497" y="27325"/>
                    <a:pt x="26907" y="26349"/>
                  </a:cubicBezTo>
                  <a:lnTo>
                    <a:pt x="26907" y="26349"/>
                  </a:lnTo>
                  <a:lnTo>
                    <a:pt x="26880" y="26376"/>
                  </a:lnTo>
                  <a:lnTo>
                    <a:pt x="27558" y="25915"/>
                  </a:lnTo>
                  <a:lnTo>
                    <a:pt x="27504" y="25942"/>
                  </a:lnTo>
                  <a:cubicBezTo>
                    <a:pt x="27721" y="25806"/>
                    <a:pt x="27965" y="25644"/>
                    <a:pt x="28182" y="25508"/>
                  </a:cubicBezTo>
                  <a:lnTo>
                    <a:pt x="28182" y="25508"/>
                  </a:lnTo>
                  <a:lnTo>
                    <a:pt x="28128" y="25535"/>
                  </a:lnTo>
                  <a:lnTo>
                    <a:pt x="28779" y="25128"/>
                  </a:lnTo>
                  <a:lnTo>
                    <a:pt x="28752" y="25156"/>
                  </a:lnTo>
                  <a:cubicBezTo>
                    <a:pt x="29131" y="24911"/>
                    <a:pt x="29538" y="24694"/>
                    <a:pt x="29945" y="24450"/>
                  </a:cubicBezTo>
                  <a:cubicBezTo>
                    <a:pt x="30840" y="23989"/>
                    <a:pt x="32332" y="23284"/>
                    <a:pt x="33444" y="22823"/>
                  </a:cubicBezTo>
                  <a:lnTo>
                    <a:pt x="33444" y="22823"/>
                  </a:lnTo>
                  <a:lnTo>
                    <a:pt x="33390" y="22850"/>
                  </a:lnTo>
                  <a:cubicBezTo>
                    <a:pt x="34041" y="22579"/>
                    <a:pt x="34665" y="22335"/>
                    <a:pt x="35316" y="22118"/>
                  </a:cubicBezTo>
                  <a:cubicBezTo>
                    <a:pt x="35777" y="21982"/>
                    <a:pt x="36129" y="21874"/>
                    <a:pt x="36753" y="21684"/>
                  </a:cubicBezTo>
                  <a:cubicBezTo>
                    <a:pt x="38462" y="21087"/>
                    <a:pt x="40225" y="20626"/>
                    <a:pt x="41988" y="20273"/>
                  </a:cubicBezTo>
                  <a:lnTo>
                    <a:pt x="41961" y="20273"/>
                  </a:lnTo>
                  <a:cubicBezTo>
                    <a:pt x="43372" y="20002"/>
                    <a:pt x="44673" y="19758"/>
                    <a:pt x="46138" y="19487"/>
                  </a:cubicBezTo>
                  <a:cubicBezTo>
                    <a:pt x="47304" y="19297"/>
                    <a:pt x="48742" y="19080"/>
                    <a:pt x="50044" y="18890"/>
                  </a:cubicBezTo>
                  <a:lnTo>
                    <a:pt x="50121" y="18877"/>
                  </a:lnTo>
                  <a:lnTo>
                    <a:pt x="50121" y="18877"/>
                  </a:lnTo>
                  <a:lnTo>
                    <a:pt x="51102" y="18781"/>
                  </a:lnTo>
                  <a:cubicBezTo>
                    <a:pt x="52133" y="18646"/>
                    <a:pt x="53462" y="18456"/>
                    <a:pt x="53814" y="18402"/>
                  </a:cubicBezTo>
                  <a:cubicBezTo>
                    <a:pt x="55849" y="18185"/>
                    <a:pt x="57774" y="17859"/>
                    <a:pt x="59727" y="17561"/>
                  </a:cubicBezTo>
                  <a:lnTo>
                    <a:pt x="59998" y="17561"/>
                  </a:lnTo>
                  <a:cubicBezTo>
                    <a:pt x="60859" y="17434"/>
                    <a:pt x="61720" y="17213"/>
                    <a:pt x="62537" y="16919"/>
                  </a:cubicBezTo>
                  <a:lnTo>
                    <a:pt x="62537" y="16919"/>
                  </a:lnTo>
                  <a:lnTo>
                    <a:pt x="62684" y="16883"/>
                  </a:lnTo>
                  <a:lnTo>
                    <a:pt x="63308" y="16693"/>
                  </a:lnTo>
                  <a:lnTo>
                    <a:pt x="63714" y="16530"/>
                  </a:lnTo>
                  <a:cubicBezTo>
                    <a:pt x="63959" y="16449"/>
                    <a:pt x="63742" y="16557"/>
                    <a:pt x="64148" y="16395"/>
                  </a:cubicBezTo>
                  <a:cubicBezTo>
                    <a:pt x="64664" y="16178"/>
                    <a:pt x="65179" y="15906"/>
                    <a:pt x="65640" y="15635"/>
                  </a:cubicBezTo>
                  <a:cubicBezTo>
                    <a:pt x="65855" y="15485"/>
                    <a:pt x="65951" y="15436"/>
                    <a:pt x="65995" y="15436"/>
                  </a:cubicBezTo>
                  <a:cubicBezTo>
                    <a:pt x="66006" y="15436"/>
                    <a:pt x="66014" y="15440"/>
                    <a:pt x="66020" y="15445"/>
                  </a:cubicBezTo>
                  <a:cubicBezTo>
                    <a:pt x="66590" y="14984"/>
                    <a:pt x="67078" y="14442"/>
                    <a:pt x="67512" y="13845"/>
                  </a:cubicBezTo>
                  <a:lnTo>
                    <a:pt x="67729" y="13465"/>
                  </a:lnTo>
                  <a:cubicBezTo>
                    <a:pt x="67810" y="13357"/>
                    <a:pt x="67837" y="13248"/>
                    <a:pt x="67892" y="13140"/>
                  </a:cubicBezTo>
                  <a:cubicBezTo>
                    <a:pt x="67946" y="13004"/>
                    <a:pt x="68000" y="12868"/>
                    <a:pt x="68027" y="12760"/>
                  </a:cubicBezTo>
                  <a:lnTo>
                    <a:pt x="68027" y="12706"/>
                  </a:lnTo>
                  <a:cubicBezTo>
                    <a:pt x="67892" y="13031"/>
                    <a:pt x="67702" y="13357"/>
                    <a:pt x="67512" y="13628"/>
                  </a:cubicBezTo>
                  <a:lnTo>
                    <a:pt x="67322" y="13899"/>
                  </a:lnTo>
                  <a:lnTo>
                    <a:pt x="67186" y="14062"/>
                  </a:lnTo>
                  <a:cubicBezTo>
                    <a:pt x="67129" y="14119"/>
                    <a:pt x="67101" y="14142"/>
                    <a:pt x="67093" y="14142"/>
                  </a:cubicBezTo>
                  <a:cubicBezTo>
                    <a:pt x="67083" y="14142"/>
                    <a:pt x="67112" y="14098"/>
                    <a:pt x="67159" y="14035"/>
                  </a:cubicBezTo>
                  <a:cubicBezTo>
                    <a:pt x="67512" y="13574"/>
                    <a:pt x="67783" y="13058"/>
                    <a:pt x="68000" y="12543"/>
                  </a:cubicBezTo>
                  <a:cubicBezTo>
                    <a:pt x="68163" y="12136"/>
                    <a:pt x="68271" y="11702"/>
                    <a:pt x="68325" y="11268"/>
                  </a:cubicBezTo>
                  <a:cubicBezTo>
                    <a:pt x="68431" y="10743"/>
                    <a:pt x="68459" y="10192"/>
                    <a:pt x="68461" y="9640"/>
                  </a:cubicBezTo>
                  <a:lnTo>
                    <a:pt x="68461" y="9640"/>
                  </a:lnTo>
                  <a:cubicBezTo>
                    <a:pt x="68461" y="9640"/>
                    <a:pt x="68461" y="9640"/>
                    <a:pt x="68461" y="9641"/>
                  </a:cubicBezTo>
                  <a:lnTo>
                    <a:pt x="68461" y="9586"/>
                  </a:lnTo>
                  <a:cubicBezTo>
                    <a:pt x="68461" y="9604"/>
                    <a:pt x="68461" y="9622"/>
                    <a:pt x="68461" y="9640"/>
                  </a:cubicBezTo>
                  <a:lnTo>
                    <a:pt x="68461" y="9640"/>
                  </a:lnTo>
                  <a:cubicBezTo>
                    <a:pt x="68407" y="9206"/>
                    <a:pt x="68325" y="8800"/>
                    <a:pt x="68190" y="8366"/>
                  </a:cubicBezTo>
                  <a:cubicBezTo>
                    <a:pt x="67973" y="7525"/>
                    <a:pt x="67647" y="6738"/>
                    <a:pt x="67186" y="6006"/>
                  </a:cubicBezTo>
                  <a:cubicBezTo>
                    <a:pt x="66698" y="5220"/>
                    <a:pt x="66074" y="4541"/>
                    <a:pt x="65396" y="3918"/>
                  </a:cubicBezTo>
                  <a:cubicBezTo>
                    <a:pt x="65071" y="3619"/>
                    <a:pt x="64718" y="3294"/>
                    <a:pt x="64365" y="3022"/>
                  </a:cubicBezTo>
                  <a:cubicBezTo>
                    <a:pt x="63702" y="2606"/>
                    <a:pt x="63499" y="2483"/>
                    <a:pt x="63486" y="2483"/>
                  </a:cubicBezTo>
                  <a:lnTo>
                    <a:pt x="63486" y="2483"/>
                  </a:lnTo>
                  <a:cubicBezTo>
                    <a:pt x="63469" y="2483"/>
                    <a:pt x="63835" y="2730"/>
                    <a:pt x="63815" y="2730"/>
                  </a:cubicBezTo>
                  <a:cubicBezTo>
                    <a:pt x="63809" y="2730"/>
                    <a:pt x="63765" y="2706"/>
                    <a:pt x="63660" y="2643"/>
                  </a:cubicBezTo>
                  <a:cubicBezTo>
                    <a:pt x="62856" y="2160"/>
                    <a:pt x="62024" y="1757"/>
                    <a:pt x="61140" y="1433"/>
                  </a:cubicBezTo>
                  <a:lnTo>
                    <a:pt x="61140" y="1433"/>
                  </a:lnTo>
                  <a:lnTo>
                    <a:pt x="61002" y="1341"/>
                  </a:lnTo>
                  <a:cubicBezTo>
                    <a:pt x="60487" y="1151"/>
                    <a:pt x="59944" y="1015"/>
                    <a:pt x="59429" y="907"/>
                  </a:cubicBezTo>
                  <a:cubicBezTo>
                    <a:pt x="59212" y="853"/>
                    <a:pt x="58941" y="771"/>
                    <a:pt x="58534" y="690"/>
                  </a:cubicBezTo>
                  <a:cubicBezTo>
                    <a:pt x="58154" y="608"/>
                    <a:pt x="57639" y="473"/>
                    <a:pt x="56879" y="364"/>
                  </a:cubicBezTo>
                  <a:lnTo>
                    <a:pt x="56879" y="364"/>
                  </a:lnTo>
                  <a:lnTo>
                    <a:pt x="57639" y="473"/>
                  </a:lnTo>
                  <a:lnTo>
                    <a:pt x="58154" y="581"/>
                  </a:lnTo>
                  <a:cubicBezTo>
                    <a:pt x="58452" y="636"/>
                    <a:pt x="58642" y="690"/>
                    <a:pt x="58751" y="690"/>
                  </a:cubicBezTo>
                  <a:cubicBezTo>
                    <a:pt x="58791" y="703"/>
                    <a:pt x="58832" y="710"/>
                    <a:pt x="58873" y="710"/>
                  </a:cubicBezTo>
                  <a:cubicBezTo>
                    <a:pt x="58914" y="710"/>
                    <a:pt x="58954" y="703"/>
                    <a:pt x="58995" y="690"/>
                  </a:cubicBezTo>
                  <a:lnTo>
                    <a:pt x="59049" y="690"/>
                  </a:lnTo>
                  <a:cubicBezTo>
                    <a:pt x="58751" y="608"/>
                    <a:pt x="58344" y="554"/>
                    <a:pt x="58154" y="527"/>
                  </a:cubicBezTo>
                  <a:cubicBezTo>
                    <a:pt x="57883" y="473"/>
                    <a:pt x="57720" y="446"/>
                    <a:pt x="57503" y="419"/>
                  </a:cubicBezTo>
                  <a:lnTo>
                    <a:pt x="57557" y="419"/>
                  </a:lnTo>
                  <a:cubicBezTo>
                    <a:pt x="56933" y="337"/>
                    <a:pt x="56337" y="229"/>
                    <a:pt x="55713" y="174"/>
                  </a:cubicBezTo>
                  <a:cubicBezTo>
                    <a:pt x="55415" y="147"/>
                    <a:pt x="55116" y="120"/>
                    <a:pt x="54791" y="93"/>
                  </a:cubicBezTo>
                  <a:lnTo>
                    <a:pt x="53841" y="39"/>
                  </a:lnTo>
                  <a:cubicBezTo>
                    <a:pt x="53485" y="13"/>
                    <a:pt x="53128" y="1"/>
                    <a:pt x="527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Imagen 2"/>
            <p:cNvPicPr>
              <a:picLocks noChangeAspect="1"/>
            </p:cNvPicPr>
            <p:nvPr/>
          </p:nvPicPr>
          <p:blipFill>
            <a:blip r:embed="rId5"/>
            <a:stretch>
              <a:fillRect/>
            </a:stretch>
          </p:blipFill>
          <p:spPr>
            <a:xfrm>
              <a:off x="7250225" y="2816994"/>
              <a:ext cx="3601401" cy="2400934"/>
            </a:xfrm>
            <a:prstGeom prst="round2DiagRect">
              <a:avLst/>
            </a:prstGeom>
          </p:spPr>
        </p:pic>
      </p:grpSp>
      <p:grpSp>
        <p:nvGrpSpPr>
          <p:cNvPr id="2" name="Grupo 1"/>
          <p:cNvGrpSpPr/>
          <p:nvPr/>
        </p:nvGrpSpPr>
        <p:grpSpPr>
          <a:xfrm>
            <a:off x="748187" y="658105"/>
            <a:ext cx="5347813" cy="1315741"/>
            <a:chOff x="1635370" y="428822"/>
            <a:chExt cx="5347813" cy="1315741"/>
          </a:xfrm>
        </p:grpSpPr>
        <p:sp>
          <p:nvSpPr>
            <p:cNvPr id="15" name="Google Shape;931;p56"/>
            <p:cNvSpPr/>
            <p:nvPr/>
          </p:nvSpPr>
          <p:spPr>
            <a:xfrm rot="16681812">
              <a:off x="3745360" y="-1493259"/>
              <a:ext cx="1315741" cy="5159904"/>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lvl="0">
                <a:spcBef>
                  <a:spcPts val="100"/>
                </a:spcBef>
              </a:pPr>
              <a:endParaRPr lang="es-ES" b="1" spc="-5" dirty="0">
                <a:solidFill>
                  <a:schemeClr val="tx2"/>
                </a:solidFill>
                <a:latin typeface="Arial Rounded MT Bold" panose="020F0704030504030204" pitchFamily="34" charset="0"/>
                <a:cs typeface="Bahnschrift"/>
              </a:endParaRPr>
            </a:p>
          </p:txBody>
        </p:sp>
        <p:sp>
          <p:nvSpPr>
            <p:cNvPr id="11" name="object 2"/>
            <p:cNvSpPr txBox="1">
              <a:spLocks/>
            </p:cNvSpPr>
            <p:nvPr/>
          </p:nvSpPr>
          <p:spPr>
            <a:xfrm>
              <a:off x="1635370" y="538288"/>
              <a:ext cx="4905012" cy="1034514"/>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gn="ctr">
                <a:spcBef>
                  <a:spcPts val="100"/>
                </a:spcBef>
                <a:defRPr/>
              </a:pPr>
              <a:r>
                <a:rPr lang="es-ES" sz="1800" b="1" spc="-5" dirty="0">
                  <a:solidFill>
                    <a:schemeClr val="bg1"/>
                  </a:solidFill>
                  <a:latin typeface="Arial Rounded MT Bold" panose="020F0704030504030204" pitchFamily="34" charset="0"/>
                  <a:cs typeface="Bahnschrift"/>
                </a:rPr>
                <a:t>¿Y LA CALIDAD DE VIDA EN CORREGIDORA?</a:t>
              </a:r>
              <a:br>
                <a:rPr lang="es-ES" sz="1800" b="1" spc="-5" dirty="0">
                  <a:solidFill>
                    <a:schemeClr val="bg1"/>
                  </a:solidFill>
                  <a:latin typeface="Arial Rounded MT Bold" panose="020F0704030504030204" pitchFamily="34" charset="0"/>
                  <a:cs typeface="Bahnschrift"/>
                </a:rPr>
              </a:br>
              <a:endParaRPr kumimoji="0" lang="es-ES" sz="1800" b="1" i="0" u="none" strike="noStrike" kern="1200" cap="none" spc="-5" normalizeH="0" baseline="0" noProof="0" dirty="0">
                <a:ln>
                  <a:noFill/>
                </a:ln>
                <a:solidFill>
                  <a:schemeClr val="bg1"/>
                </a:solidFill>
                <a:effectLst/>
                <a:uLnTx/>
                <a:uFillTx/>
                <a:latin typeface="Arial Rounded MT Bold" panose="020F0704030504030204" pitchFamily="34" charset="0"/>
                <a:cs typeface="Bahnschrift"/>
              </a:endParaRPr>
            </a:p>
          </p:txBody>
        </p:sp>
      </p:grpSp>
    </p:spTree>
    <p:extLst>
      <p:ext uri="{BB962C8B-B14F-4D97-AF65-F5344CB8AC3E}">
        <p14:creationId xmlns:p14="http://schemas.microsoft.com/office/powerpoint/2010/main" val="3987073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2"/>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2"/>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851626" y="443917"/>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19</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grpSp>
      <p:sp>
        <p:nvSpPr>
          <p:cNvPr id="14" name="Título 1"/>
          <p:cNvSpPr txBox="1">
            <a:spLocks/>
          </p:cNvSpPr>
          <p:nvPr/>
        </p:nvSpPr>
        <p:spPr>
          <a:xfrm>
            <a:off x="722462" y="1602496"/>
            <a:ext cx="4859596" cy="27307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400" spc="-5" dirty="0">
                <a:solidFill>
                  <a:schemeClr val="tx2"/>
                </a:solidFill>
                <a:latin typeface="Arial Rounded MT Bold" panose="020F0704030504030204" pitchFamily="34" charset="0"/>
                <a:ea typeface="+mn-ea"/>
                <a:cs typeface="Bahnschrift"/>
              </a:rPr>
              <a:t>El Municipio de Corregidora se mantiene entre los mejor calificados por la firma </a:t>
            </a:r>
            <a:r>
              <a:rPr lang="es-ES" sz="1400" spc="-5" dirty="0">
                <a:solidFill>
                  <a:schemeClr val="accent2"/>
                </a:solidFill>
                <a:latin typeface="Arial Rounded MT Bold" panose="020F0704030504030204" pitchFamily="34" charset="0"/>
                <a:ea typeface="+mn-ea"/>
                <a:cs typeface="Bahnschrift"/>
              </a:rPr>
              <a:t>Moody’s Local México</a:t>
            </a:r>
            <a:r>
              <a:rPr lang="es-ES" sz="1400" spc="-5" dirty="0">
                <a:solidFill>
                  <a:schemeClr val="tx2"/>
                </a:solidFill>
                <a:latin typeface="Arial Rounded MT Bold" panose="020F0704030504030204" pitchFamily="34" charset="0"/>
                <a:ea typeface="+mn-ea"/>
                <a:cs typeface="Bahnschrift"/>
              </a:rPr>
              <a:t>, al haber cambiado su calificación de estable a positiva </a:t>
            </a:r>
            <a:r>
              <a:rPr lang="es-ES" sz="1400" spc="-5" dirty="0">
                <a:solidFill>
                  <a:schemeClr val="accent2"/>
                </a:solidFill>
                <a:latin typeface="Arial Rounded MT Bold" panose="020F0704030504030204" pitchFamily="34" charset="0"/>
                <a:ea typeface="+mn-ea"/>
                <a:cs typeface="Bahnschrift"/>
              </a:rPr>
              <a:t>AA+.mx</a:t>
            </a:r>
            <a:r>
              <a:rPr lang="es-ES" sz="1400" spc="-5" dirty="0">
                <a:solidFill>
                  <a:schemeClr val="tx2"/>
                </a:solidFill>
                <a:latin typeface="Arial Rounded MT Bold" panose="020F0704030504030204" pitchFamily="34" charset="0"/>
                <a:ea typeface="+mn-ea"/>
                <a:cs typeface="Bahnschrift"/>
              </a:rPr>
              <a:t>, lo cual deriva del buen desempeño de las finanzas públicas que le permite mantener una fuerte posición de liquidez y bajos niveles de endeudamiento</a:t>
            </a:r>
            <a:r>
              <a:rPr lang="es-ES" sz="1400" spc="-5" dirty="0" smtClean="0">
                <a:solidFill>
                  <a:schemeClr val="tx2"/>
                </a:solidFill>
                <a:latin typeface="Arial Rounded MT Bold" panose="020F0704030504030204" pitchFamily="34" charset="0"/>
                <a:ea typeface="+mn-ea"/>
                <a:cs typeface="Bahnschrift"/>
              </a:rPr>
              <a:t>.</a:t>
            </a:r>
          </a:p>
          <a:p>
            <a:pPr algn="just"/>
            <a:endParaRPr lang="es-ES" sz="1400" spc="-5" dirty="0" smtClean="0">
              <a:solidFill>
                <a:schemeClr val="tx2"/>
              </a:solidFill>
              <a:latin typeface="Arial Rounded MT Bold" panose="020F0704030504030204" pitchFamily="34" charset="0"/>
              <a:ea typeface="+mn-ea"/>
              <a:cs typeface="Bahnschrift"/>
            </a:endParaRPr>
          </a:p>
          <a:p>
            <a:pPr algn="just"/>
            <a:r>
              <a:rPr lang="es-ES" sz="1400" spc="-5" dirty="0" smtClean="0">
                <a:solidFill>
                  <a:schemeClr val="tx2"/>
                </a:solidFill>
                <a:latin typeface="Arial Rounded MT Bold" panose="020F0704030504030204" pitchFamily="34" charset="0"/>
                <a:ea typeface="+mn-ea"/>
                <a:cs typeface="Bahnschrift"/>
              </a:rPr>
              <a:t>Esto reitera que el Municipio cuenta con finanzas sólidas, capaces de atender las necesidades de la ciudadanía, una perspectiva optimista en las Participaciones Federales.</a:t>
            </a:r>
          </a:p>
          <a:p>
            <a:pPr algn="just"/>
            <a:endParaRPr lang="es-ES" sz="1400" spc="-5" dirty="0" smtClean="0">
              <a:solidFill>
                <a:schemeClr val="tx2"/>
              </a:solidFill>
              <a:latin typeface="Arial Rounded MT Bold" panose="020F0704030504030204" pitchFamily="34" charset="0"/>
              <a:ea typeface="+mn-ea"/>
              <a:cs typeface="Bahnschrift"/>
            </a:endParaRPr>
          </a:p>
          <a:p>
            <a:pPr algn="just"/>
            <a:endParaRPr lang="es-ES" sz="1400" spc="-5" dirty="0">
              <a:solidFill>
                <a:schemeClr val="tx2"/>
              </a:solidFill>
              <a:latin typeface="Arial Rounded MT Bold" panose="020F0704030504030204" pitchFamily="34" charset="0"/>
              <a:ea typeface="+mn-ea"/>
              <a:cs typeface="Bahnschrift"/>
            </a:endParaRPr>
          </a:p>
        </p:txBody>
      </p:sp>
      <p:sp>
        <p:nvSpPr>
          <p:cNvPr id="15" name="object 2"/>
          <p:cNvSpPr txBox="1">
            <a:spLocks/>
          </p:cNvSpPr>
          <p:nvPr/>
        </p:nvSpPr>
        <p:spPr>
          <a:xfrm>
            <a:off x="1544266" y="443917"/>
            <a:ext cx="8152554" cy="674415"/>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gn="ctr">
              <a:spcBef>
                <a:spcPts val="100"/>
              </a:spcBef>
              <a:defRPr/>
            </a:pPr>
            <a:r>
              <a:rPr lang="es-ES" sz="2400" b="1" spc="-5" dirty="0">
                <a:solidFill>
                  <a:srgbClr val="17406D"/>
                </a:solidFill>
                <a:latin typeface="Arial Rounded MT Bold" panose="020F0704030504030204" pitchFamily="34" charset="0"/>
                <a:cs typeface="Bahnschrift"/>
              </a:rPr>
              <a:t>ADEMÁS</a:t>
            </a:r>
            <a:r>
              <a:rPr lang="es-ES" sz="2800" b="1" spc="-5" dirty="0">
                <a:solidFill>
                  <a:srgbClr val="17406D"/>
                </a:solidFill>
                <a:latin typeface="Arial Rounded MT Bold" panose="020F0704030504030204" pitchFamily="34" charset="0"/>
                <a:cs typeface="Bahnschrift"/>
              </a:rPr>
              <a:t>…..</a:t>
            </a:r>
          </a:p>
        </p:txBody>
      </p:sp>
      <p:sp>
        <p:nvSpPr>
          <p:cNvPr id="17" name="Título 1"/>
          <p:cNvSpPr txBox="1">
            <a:spLocks/>
          </p:cNvSpPr>
          <p:nvPr/>
        </p:nvSpPr>
        <p:spPr>
          <a:xfrm>
            <a:off x="733944" y="4425788"/>
            <a:ext cx="4859596" cy="22802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400" spc="-5" dirty="0" smtClean="0">
                <a:solidFill>
                  <a:schemeClr val="tx2"/>
                </a:solidFill>
                <a:latin typeface="Arial Rounded MT Bold" panose="020F0704030504030204" pitchFamily="34" charset="0"/>
                <a:ea typeface="+mn-ea"/>
                <a:cs typeface="Bahnschrift"/>
              </a:rPr>
              <a:t>El Municipio de Corregidora participó en la convocatoria del concurso latinoamericano con la presentación de tres programas municipales de impacto y beneficio social: Movivan, Calentadores Solares y el Programa VIC.</a:t>
            </a:r>
          </a:p>
          <a:p>
            <a:pPr algn="just"/>
            <a:endParaRPr lang="es-ES" sz="1400" spc="-5" dirty="0" smtClean="0">
              <a:solidFill>
                <a:schemeClr val="tx2"/>
              </a:solidFill>
              <a:latin typeface="Arial Rounded MT Bold" panose="020F0704030504030204" pitchFamily="34" charset="0"/>
              <a:ea typeface="+mn-ea"/>
              <a:cs typeface="Bahnschrift"/>
            </a:endParaRPr>
          </a:p>
          <a:p>
            <a:pPr algn="just"/>
            <a:r>
              <a:rPr lang="es-ES" sz="1400" spc="-5" dirty="0" smtClean="0">
                <a:solidFill>
                  <a:schemeClr val="tx2"/>
                </a:solidFill>
                <a:latin typeface="Arial Rounded MT Bold" panose="020F0704030504030204" pitchFamily="34" charset="0"/>
                <a:ea typeface="+mn-ea"/>
                <a:cs typeface="Bahnschrift"/>
              </a:rPr>
              <a:t>Del cual el municipio recibe premio en reconocimiento al </a:t>
            </a:r>
            <a:r>
              <a:rPr lang="es-ES" sz="1400" spc="-5" dirty="0" smtClean="0">
                <a:solidFill>
                  <a:schemeClr val="accent2"/>
                </a:solidFill>
                <a:latin typeface="Arial Rounded MT Bold" panose="020F0704030504030204" pitchFamily="34" charset="0"/>
                <a:ea typeface="+mn-ea"/>
                <a:cs typeface="Bahnschrift"/>
              </a:rPr>
              <a:t>Programa VIC (Valores, Influencia y Compañerismo)</a:t>
            </a:r>
            <a:r>
              <a:rPr lang="es-ES" sz="1400" dirty="0" smtClean="0">
                <a:solidFill>
                  <a:srgbClr val="384554"/>
                </a:solidFill>
                <a:latin typeface="Source Sans Pro"/>
              </a:rPr>
              <a:t>, </a:t>
            </a:r>
            <a:r>
              <a:rPr lang="es-ES" sz="1400" spc="-5" dirty="0" smtClean="0">
                <a:solidFill>
                  <a:schemeClr val="tx2"/>
                </a:solidFill>
                <a:latin typeface="Arial Rounded MT Bold" panose="020F0704030504030204" pitchFamily="34" charset="0"/>
                <a:ea typeface="+mn-ea"/>
                <a:cs typeface="Bahnschrift"/>
              </a:rPr>
              <a:t>mejor programa de atención y prevención de conductas nocivas en jóvenes y adolescentes.</a:t>
            </a:r>
            <a:endParaRPr lang="es-ES" sz="1400" spc="-5" dirty="0">
              <a:solidFill>
                <a:schemeClr val="tx2"/>
              </a:solidFill>
              <a:latin typeface="Arial Rounded MT Bold" panose="020F0704030504030204" pitchFamily="34" charset="0"/>
              <a:ea typeface="+mn-ea"/>
              <a:cs typeface="Bahnschrift"/>
            </a:endParaRPr>
          </a:p>
        </p:txBody>
      </p:sp>
      <p:pic>
        <p:nvPicPr>
          <p:cNvPr id="6" name="Imagen 5"/>
          <p:cNvPicPr>
            <a:picLocks noChangeAspect="1"/>
          </p:cNvPicPr>
          <p:nvPr/>
        </p:nvPicPr>
        <p:blipFill>
          <a:blip r:embed="rId5"/>
          <a:stretch>
            <a:fillRect/>
          </a:stretch>
        </p:blipFill>
        <p:spPr>
          <a:xfrm>
            <a:off x="7160231" y="4519722"/>
            <a:ext cx="2536589" cy="1811284"/>
          </a:xfrm>
          <a:prstGeom prst="round2DiagRect">
            <a:avLst/>
          </a:prstGeom>
        </p:spPr>
      </p:pic>
      <p:grpSp>
        <p:nvGrpSpPr>
          <p:cNvPr id="3" name="Grupo 2"/>
          <p:cNvGrpSpPr/>
          <p:nvPr/>
        </p:nvGrpSpPr>
        <p:grpSpPr>
          <a:xfrm>
            <a:off x="5910819" y="1703917"/>
            <a:ext cx="5452680" cy="1999010"/>
            <a:chOff x="756177" y="3706889"/>
            <a:chExt cx="6355000" cy="2420019"/>
          </a:xfrm>
        </p:grpSpPr>
        <p:pic>
          <p:nvPicPr>
            <p:cNvPr id="2" name="Imagen 1"/>
            <p:cNvPicPr>
              <a:picLocks noChangeAspect="1"/>
            </p:cNvPicPr>
            <p:nvPr/>
          </p:nvPicPr>
          <p:blipFill>
            <a:blip r:embed="rId6"/>
            <a:stretch>
              <a:fillRect/>
            </a:stretch>
          </p:blipFill>
          <p:spPr>
            <a:xfrm>
              <a:off x="3951706" y="4022653"/>
              <a:ext cx="3159471" cy="2104255"/>
            </a:xfrm>
            <a:prstGeom prst="round2DiagRect">
              <a:avLst/>
            </a:prstGeom>
          </p:spPr>
        </p:pic>
        <p:pic>
          <p:nvPicPr>
            <p:cNvPr id="12" name="Imagen 11"/>
            <p:cNvPicPr>
              <a:picLocks noChangeAspect="1"/>
            </p:cNvPicPr>
            <p:nvPr/>
          </p:nvPicPr>
          <p:blipFill>
            <a:blip r:embed="rId7"/>
            <a:stretch>
              <a:fillRect/>
            </a:stretch>
          </p:blipFill>
          <p:spPr>
            <a:xfrm>
              <a:off x="756177" y="3706889"/>
              <a:ext cx="3118409" cy="2076909"/>
            </a:xfrm>
            <a:prstGeom prst="round2DiagRect">
              <a:avLst/>
            </a:prstGeom>
          </p:spPr>
        </p:pic>
      </p:grpSp>
      <p:sp>
        <p:nvSpPr>
          <p:cNvPr id="23" name="Pentágono 22"/>
          <p:cNvSpPr/>
          <p:nvPr/>
        </p:nvSpPr>
        <p:spPr>
          <a:xfrm>
            <a:off x="470662" y="1643034"/>
            <a:ext cx="263282" cy="247450"/>
          </a:xfrm>
          <a:prstGeom prst="homePlate">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28" name="Pentágono 27"/>
          <p:cNvSpPr/>
          <p:nvPr/>
        </p:nvSpPr>
        <p:spPr>
          <a:xfrm>
            <a:off x="465992" y="4425788"/>
            <a:ext cx="256470" cy="247450"/>
          </a:xfrm>
          <a:prstGeom prst="homePlate">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223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2"/>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2"/>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rotWithShape="1">
          <a:blip r:embed="rId5">
            <a:extLst>
              <a:ext uri="{BEBA8EAE-BF5A-486C-A8C5-ECC9F3942E4B}">
                <a14:imgProps xmlns:a14="http://schemas.microsoft.com/office/drawing/2010/main">
                  <a14:imgLayer r:embed="rId6">
                    <a14:imgEffect>
                      <a14:backgroundRemoval t="9903" b="99188" l="10000" r="90000">
                        <a14:foregroundMark x1="36875" y1="38799" x2="31125" y2="48377"/>
                        <a14:foregroundMark x1="62375" y1="59740" x2="62125" y2="62987"/>
                        <a14:foregroundMark x1="62875" y1="59091" x2="63875" y2="58442"/>
                        <a14:foregroundMark x1="69750" y1="86526" x2="69750" y2="86526"/>
                        <a14:backgroundMark x1="82250" y1="38799" x2="78875" y2="76786"/>
                        <a14:backgroundMark x1="71000" y1="76948" x2="74500" y2="85714"/>
                        <a14:backgroundMark x1="70375" y1="77273" x2="70250" y2="89935"/>
                        <a14:backgroundMark x1="42250" y1="81981" x2="62500" y2="90909"/>
                        <a14:backgroundMark x1="41125" y1="93994" x2="64625" y2="93831"/>
                        <a14:backgroundMark x1="41375" y1="80682" x2="39875" y2="93182"/>
                      </a14:backgroundRemoval>
                    </a14:imgEffect>
                    <a14:imgEffect>
                      <a14:colorTemperature colorTemp="5900"/>
                    </a14:imgEffect>
                  </a14:imgLayer>
                </a14:imgProps>
              </a:ext>
            </a:extLst>
          </a:blip>
          <a:srcRect l="10000" t="8802" r="30111"/>
          <a:stretch/>
        </p:blipFill>
        <p:spPr>
          <a:xfrm>
            <a:off x="614118" y="2429760"/>
            <a:ext cx="3136482" cy="3976727"/>
          </a:xfrm>
          <a:prstGeom prst="rect">
            <a:avLst/>
          </a:prstGeom>
        </p:spPr>
      </p:pic>
      <p:grpSp>
        <p:nvGrpSpPr>
          <p:cNvPr id="160" name="Grupo 159"/>
          <p:cNvGrpSpPr/>
          <p:nvPr/>
        </p:nvGrpSpPr>
        <p:grpSpPr>
          <a:xfrm>
            <a:off x="10691682" y="6331006"/>
            <a:ext cx="1403337" cy="473827"/>
            <a:chOff x="10691682" y="6331006"/>
            <a:chExt cx="1403337" cy="473827"/>
          </a:xfrm>
          <a:solidFill>
            <a:srgbClr val="C59EE2"/>
          </a:solidFill>
        </p:grpSpPr>
        <p:sp>
          <p:nvSpPr>
            <p:cNvPr id="157" name="Triángulo isósceles 156"/>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8" name="Triángulo isósceles 157"/>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9" name="Triángulo isósceles 158"/>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ln w="10160">
                    <a:solidFill>
                      <a:schemeClr val="bg1"/>
                    </a:solidFill>
                    <a:prstDash val="solid"/>
                  </a:ln>
                  <a:solidFill>
                    <a:srgbClr val="FFFFFF"/>
                  </a:solidFill>
                  <a:effectLst>
                    <a:outerShdw blurRad="38100" dist="22860" dir="5400000" algn="tl" rotWithShape="0">
                      <a:srgbClr val="000000">
                        <a:alpha val="30000"/>
                      </a:srgbClr>
                    </a:outerShdw>
                  </a:effectLst>
                </a:rPr>
                <a:t>2</a:t>
              </a:r>
              <a:endParaRPr lang="es-MX" sz="1400" b="1" dirty="0">
                <a:ln w="10160">
                  <a:solidFill>
                    <a:schemeClr val="bg1"/>
                  </a:solidFill>
                  <a:prstDash val="solid"/>
                </a:ln>
                <a:solidFill>
                  <a:srgbClr val="FFFFFF"/>
                </a:solidFill>
                <a:effectLst>
                  <a:outerShdw blurRad="38100" dist="22860" dir="5400000" algn="tl" rotWithShape="0">
                    <a:srgbClr val="000000">
                      <a:alpha val="30000"/>
                    </a:srgbClr>
                  </a:outerShdw>
                </a:effectLst>
              </a:endParaRPr>
            </a:p>
          </p:txBody>
        </p:sp>
      </p:grpSp>
      <p:grpSp>
        <p:nvGrpSpPr>
          <p:cNvPr id="162" name="Grupo 161"/>
          <p:cNvGrpSpPr/>
          <p:nvPr/>
        </p:nvGrpSpPr>
        <p:grpSpPr>
          <a:xfrm>
            <a:off x="362001" y="470293"/>
            <a:ext cx="2975593" cy="1421070"/>
            <a:chOff x="485160" y="482382"/>
            <a:chExt cx="2975593" cy="1421070"/>
          </a:xfrm>
        </p:grpSpPr>
        <p:sp>
          <p:nvSpPr>
            <p:cNvPr id="161" name="Google Shape;931;p56"/>
            <p:cNvSpPr/>
            <p:nvPr/>
          </p:nvSpPr>
          <p:spPr>
            <a:xfrm rot="-3936222">
              <a:off x="1262422" y="-294880"/>
              <a:ext cx="1421070" cy="2975593"/>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object 2"/>
            <p:cNvSpPr txBox="1">
              <a:spLocks/>
            </p:cNvSpPr>
            <p:nvPr/>
          </p:nvSpPr>
          <p:spPr>
            <a:xfrm>
              <a:off x="927224" y="670778"/>
              <a:ext cx="2091465" cy="591316"/>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spcBef>
                  <a:spcPts val="100"/>
                </a:spcBef>
              </a:pPr>
              <a:r>
                <a:rPr lang="es-ES" sz="2200" b="1" spc="-5" dirty="0">
                  <a:ln>
                    <a:solidFill>
                      <a:schemeClr val="bg1"/>
                    </a:solidFill>
                  </a:ln>
                  <a:solidFill>
                    <a:schemeClr val="bg1"/>
                  </a:solidFill>
                  <a:latin typeface="Arial Rounded MT Bold" panose="020F0704030504030204" pitchFamily="34" charset="0"/>
                  <a:ea typeface="+mn-ea"/>
                  <a:cs typeface="Bahnschrift"/>
                </a:rPr>
                <a:t>ÍNDICE</a:t>
              </a:r>
            </a:p>
          </p:txBody>
        </p:sp>
      </p:grpSp>
      <p:grpSp>
        <p:nvGrpSpPr>
          <p:cNvPr id="12" name="Grupo 11"/>
          <p:cNvGrpSpPr/>
          <p:nvPr/>
        </p:nvGrpSpPr>
        <p:grpSpPr>
          <a:xfrm>
            <a:off x="3621926" y="1683483"/>
            <a:ext cx="5878138" cy="4884435"/>
            <a:chOff x="3621393" y="1665521"/>
            <a:chExt cx="5878138" cy="4884435"/>
          </a:xfrm>
        </p:grpSpPr>
        <p:grpSp>
          <p:nvGrpSpPr>
            <p:cNvPr id="11" name="Grupo 10"/>
            <p:cNvGrpSpPr/>
            <p:nvPr/>
          </p:nvGrpSpPr>
          <p:grpSpPr>
            <a:xfrm>
              <a:off x="3621393" y="1665521"/>
              <a:ext cx="5878138" cy="4884435"/>
              <a:chOff x="3953658" y="1707234"/>
              <a:chExt cx="5878138" cy="4884435"/>
            </a:xfrm>
          </p:grpSpPr>
          <p:grpSp>
            <p:nvGrpSpPr>
              <p:cNvPr id="7" name="Grupo 6"/>
              <p:cNvGrpSpPr/>
              <p:nvPr/>
            </p:nvGrpSpPr>
            <p:grpSpPr>
              <a:xfrm>
                <a:off x="3953658" y="1707234"/>
                <a:ext cx="5878138" cy="4860685"/>
                <a:chOff x="3626450" y="1227629"/>
                <a:chExt cx="6405425" cy="5204902"/>
              </a:xfrm>
            </p:grpSpPr>
            <p:sp>
              <p:nvSpPr>
                <p:cNvPr id="65" name="CuadroTexto 64"/>
                <p:cNvSpPr txBox="1"/>
                <p:nvPr/>
              </p:nvSpPr>
              <p:spPr>
                <a:xfrm>
                  <a:off x="4777668" y="1394818"/>
                  <a:ext cx="5254207" cy="401097"/>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defRPr/>
                  </a:pPr>
                  <a:r>
                    <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¿QUÉ ES EL PRESUPUESTO CIUDADANO?</a:t>
                  </a:r>
                </a:p>
              </p:txBody>
            </p:sp>
            <p:grpSp>
              <p:nvGrpSpPr>
                <p:cNvPr id="3" name="Grupo 2"/>
                <p:cNvGrpSpPr/>
                <p:nvPr/>
              </p:nvGrpSpPr>
              <p:grpSpPr>
                <a:xfrm>
                  <a:off x="3626450" y="1227629"/>
                  <a:ext cx="6405425" cy="5204902"/>
                  <a:chOff x="3626450" y="1227629"/>
                  <a:chExt cx="6405425" cy="5204902"/>
                </a:xfrm>
              </p:grpSpPr>
              <p:grpSp>
                <p:nvGrpSpPr>
                  <p:cNvPr id="154" name="Grupo 153"/>
                  <p:cNvGrpSpPr/>
                  <p:nvPr/>
                </p:nvGrpSpPr>
                <p:grpSpPr>
                  <a:xfrm>
                    <a:off x="3626450" y="1262097"/>
                    <a:ext cx="6405425" cy="5170434"/>
                    <a:chOff x="3801017" y="1286542"/>
                    <a:chExt cx="6405425" cy="5170434"/>
                  </a:xfrm>
                </p:grpSpPr>
                <p:sp>
                  <p:nvSpPr>
                    <p:cNvPr id="19" name="CuadroTexto 18"/>
                    <p:cNvSpPr txBox="1"/>
                    <p:nvPr/>
                  </p:nvSpPr>
                  <p:spPr>
                    <a:xfrm>
                      <a:off x="4923048" y="2781215"/>
                      <a:ext cx="5275892" cy="374571"/>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s-MX"/>
                      </a:defPPr>
                      <a:lvl1pPr>
                        <a:defRPr>
                          <a:ln w="0"/>
                          <a:effectLst>
                            <a:outerShdw blurRad="38100" dist="19050" dir="2700000" algn="tl" rotWithShape="0">
                              <a:schemeClr val="dk1">
                                <a:alpha val="40000"/>
                              </a:schemeClr>
                            </a:outerShdw>
                          </a:effectLst>
                          <a:latin typeface="Arial Rounded MT Bold" panose="020F07040305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sz="1600" dirty="0">
                          <a:solidFill>
                            <a:schemeClr val="tx1"/>
                          </a:solidFill>
                        </a:rPr>
                        <a:t>¿DE DÓNDE SE OBTIENEN LOS INGRESOS?</a:t>
                      </a:r>
                    </a:p>
                  </p:txBody>
                </p:sp>
                <p:sp>
                  <p:nvSpPr>
                    <p:cNvPr id="21" name="CuadroTexto 20"/>
                    <p:cNvSpPr txBox="1"/>
                    <p:nvPr/>
                  </p:nvSpPr>
                  <p:spPr>
                    <a:xfrm>
                      <a:off x="4952235" y="3479130"/>
                      <a:ext cx="5254207" cy="401097"/>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defRPr/>
                      </a:pPr>
                      <a:r>
                        <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¿QUÉ ES EL PRESUPUESTO DE EGRESOS?</a:t>
                      </a:r>
                    </a:p>
                  </p:txBody>
                </p:sp>
                <p:sp>
                  <p:nvSpPr>
                    <p:cNvPr id="23" name="CuadroTexto 22"/>
                    <p:cNvSpPr txBox="1"/>
                    <p:nvPr/>
                  </p:nvSpPr>
                  <p:spPr>
                    <a:xfrm>
                      <a:off x="4987339" y="4136044"/>
                      <a:ext cx="2631095" cy="374571"/>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s-MX"/>
                      </a:defPPr>
                      <a:lvl1pPr>
                        <a:defRPr>
                          <a:ln w="0"/>
                          <a:effectLst>
                            <a:outerShdw blurRad="38100" dist="19050" dir="2700000" algn="tl" rotWithShape="0">
                              <a:schemeClr val="dk1">
                                <a:alpha val="40000"/>
                              </a:schemeClr>
                            </a:outerShdw>
                          </a:effectLst>
                          <a:latin typeface="Arial Rounded MT Bold" panose="020F07040305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sz="1600" dirty="0">
                          <a:solidFill>
                            <a:schemeClr val="tx1"/>
                          </a:solidFill>
                        </a:rPr>
                        <a:t>¿EN QUÉ SE GASTA?</a:t>
                      </a:r>
                    </a:p>
                  </p:txBody>
                </p:sp>
                <p:sp>
                  <p:nvSpPr>
                    <p:cNvPr id="5" name="Rectángulo redondeado 4"/>
                    <p:cNvSpPr/>
                    <p:nvPr/>
                  </p:nvSpPr>
                  <p:spPr>
                    <a:xfrm>
                      <a:off x="4955134" y="4833960"/>
                      <a:ext cx="3021041" cy="374571"/>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¿PARA QUÉ SE GASTA?</a:t>
                      </a:r>
                    </a:p>
                  </p:txBody>
                </p:sp>
                <p:sp>
                  <p:nvSpPr>
                    <p:cNvPr id="6" name="Rectángulo redondeado 5"/>
                    <p:cNvSpPr/>
                    <p:nvPr/>
                  </p:nvSpPr>
                  <p:spPr>
                    <a:xfrm>
                      <a:off x="4952235" y="5568017"/>
                      <a:ext cx="5056641" cy="374571"/>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¿QUÉ PUEDEN HACER LOS CIUDADANOS?</a:t>
                      </a:r>
                    </a:p>
                  </p:txBody>
                </p:sp>
                <p:grpSp>
                  <p:nvGrpSpPr>
                    <p:cNvPr id="108" name="Google Shape;6457;p101"/>
                    <p:cNvGrpSpPr/>
                    <p:nvPr/>
                  </p:nvGrpSpPr>
                  <p:grpSpPr>
                    <a:xfrm>
                      <a:off x="3801017" y="1286542"/>
                      <a:ext cx="732955" cy="5170434"/>
                      <a:chOff x="4948943" y="-700975"/>
                      <a:chExt cx="732955" cy="5877205"/>
                    </a:xfrm>
                  </p:grpSpPr>
                  <p:sp>
                    <p:nvSpPr>
                      <p:cNvPr id="109" name="Google Shape;6458;p101"/>
                      <p:cNvSpPr/>
                      <p:nvPr/>
                    </p:nvSpPr>
                    <p:spPr>
                      <a:xfrm rot="5400000">
                        <a:off x="2432770" y="1927102"/>
                        <a:ext cx="5877205" cy="621051"/>
                      </a:xfrm>
                      <a:custGeom>
                        <a:avLst/>
                        <a:gdLst/>
                        <a:ahLst/>
                        <a:cxnLst/>
                        <a:rect l="l" t="t" r="r" b="b"/>
                        <a:pathLst>
                          <a:path w="195497" h="22234" extrusionOk="0">
                            <a:moveTo>
                              <a:pt x="0" y="2639"/>
                            </a:moveTo>
                            <a:cubicBezTo>
                              <a:pt x="10033" y="1386"/>
                              <a:pt x="20412" y="-1336"/>
                              <a:pt x="30282" y="858"/>
                            </a:cubicBezTo>
                            <a:cubicBezTo>
                              <a:pt x="48336" y="4872"/>
                              <a:pt x="64478" y="16379"/>
                              <a:pt x="82830" y="18671"/>
                            </a:cubicBezTo>
                            <a:cubicBezTo>
                              <a:pt x="98341" y="20608"/>
                              <a:pt x="113957" y="22234"/>
                              <a:pt x="129589" y="22234"/>
                            </a:cubicBezTo>
                            <a:cubicBezTo>
                              <a:pt x="145283" y="22234"/>
                              <a:pt x="161209" y="19283"/>
                              <a:pt x="175903" y="13773"/>
                            </a:cubicBezTo>
                            <a:cubicBezTo>
                              <a:pt x="182621" y="11254"/>
                              <a:pt x="192291" y="11284"/>
                              <a:pt x="195497" y="4866"/>
                            </a:cubicBezTo>
                          </a:path>
                        </a:pathLst>
                      </a:custGeom>
                      <a:noFill/>
                      <a:ln w="38100" cap="flat" cmpd="sng">
                        <a:solidFill>
                          <a:schemeClr val="tx1"/>
                        </a:solidFill>
                        <a:prstDash val="solid"/>
                        <a:round/>
                        <a:headEnd type="none" w="med" len="med"/>
                        <a:tailEnd type="none" w="med" len="med"/>
                      </a:ln>
                    </p:spPr>
                  </p:sp>
                  <p:grpSp>
                    <p:nvGrpSpPr>
                      <p:cNvPr id="110" name="Google Shape;6459;p101"/>
                      <p:cNvGrpSpPr/>
                      <p:nvPr/>
                    </p:nvGrpSpPr>
                    <p:grpSpPr>
                      <a:xfrm rot="4851420">
                        <a:off x="3762876" y="3336023"/>
                        <a:ext cx="2751332" cy="379198"/>
                        <a:chOff x="4335573" y="2384933"/>
                        <a:chExt cx="2751317" cy="379196"/>
                      </a:xfrm>
                    </p:grpSpPr>
                    <p:sp>
                      <p:nvSpPr>
                        <p:cNvPr id="126" name="Google Shape;6460;p101"/>
                        <p:cNvSpPr/>
                        <p:nvPr/>
                      </p:nvSpPr>
                      <p:spPr>
                        <a:xfrm rot="-8789021">
                          <a:off x="6529603" y="2608127"/>
                          <a:ext cx="123942" cy="97822"/>
                        </a:xfrm>
                        <a:custGeom>
                          <a:avLst/>
                          <a:gdLst/>
                          <a:ahLst/>
                          <a:cxnLst/>
                          <a:rect l="l" t="t" r="r" b="b"/>
                          <a:pathLst>
                            <a:path w="9680" h="7640" extrusionOk="0">
                              <a:moveTo>
                                <a:pt x="4775" y="1"/>
                              </a:moveTo>
                              <a:cubicBezTo>
                                <a:pt x="4719" y="1"/>
                                <a:pt x="4663" y="1"/>
                                <a:pt x="4607" y="3"/>
                              </a:cubicBezTo>
                              <a:cubicBezTo>
                                <a:pt x="4588" y="3"/>
                                <a:pt x="4569" y="3"/>
                                <a:pt x="4550" y="3"/>
                              </a:cubicBezTo>
                              <a:cubicBezTo>
                                <a:pt x="1226" y="3"/>
                                <a:pt x="0" y="3975"/>
                                <a:pt x="1991" y="6282"/>
                              </a:cubicBezTo>
                              <a:cubicBezTo>
                                <a:pt x="2754" y="7148"/>
                                <a:pt x="3834" y="7640"/>
                                <a:pt x="4978" y="7640"/>
                              </a:cubicBezTo>
                              <a:cubicBezTo>
                                <a:pt x="5096" y="7640"/>
                                <a:pt x="5215" y="7634"/>
                                <a:pt x="5335" y="7624"/>
                              </a:cubicBezTo>
                              <a:cubicBezTo>
                                <a:pt x="7678" y="7419"/>
                                <a:pt x="9680" y="5440"/>
                                <a:pt x="8974" y="2915"/>
                              </a:cubicBezTo>
                              <a:cubicBezTo>
                                <a:pt x="8838" y="2369"/>
                                <a:pt x="8565" y="1846"/>
                                <a:pt x="8178" y="1414"/>
                              </a:cubicBezTo>
                              <a:cubicBezTo>
                                <a:pt x="7285" y="498"/>
                                <a:pt x="6057" y="1"/>
                                <a:pt x="4775"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27" name="Google Shape;6461;p101"/>
                        <p:cNvSpPr/>
                        <p:nvPr/>
                      </p:nvSpPr>
                      <p:spPr>
                        <a:xfrm rot="7211086">
                          <a:off x="6580967" y="2492659"/>
                          <a:ext cx="98485" cy="79766"/>
                        </a:xfrm>
                        <a:custGeom>
                          <a:avLst/>
                          <a:gdLst/>
                          <a:ahLst/>
                          <a:cxnLst/>
                          <a:rect l="l" t="t" r="r" b="b"/>
                          <a:pathLst>
                            <a:path w="7692" h="6230" extrusionOk="0">
                              <a:moveTo>
                                <a:pt x="3570" y="0"/>
                              </a:moveTo>
                              <a:cubicBezTo>
                                <a:pt x="3443" y="0"/>
                                <a:pt x="3314" y="8"/>
                                <a:pt x="3186" y="22"/>
                              </a:cubicBezTo>
                              <a:cubicBezTo>
                                <a:pt x="1616" y="113"/>
                                <a:pt x="1" y="1660"/>
                                <a:pt x="615" y="3366"/>
                              </a:cubicBezTo>
                              <a:cubicBezTo>
                                <a:pt x="1161" y="4890"/>
                                <a:pt x="1889" y="5687"/>
                                <a:pt x="3504" y="6119"/>
                              </a:cubicBezTo>
                              <a:cubicBezTo>
                                <a:pt x="3793" y="6194"/>
                                <a:pt x="4067" y="6229"/>
                                <a:pt x="4325" y="6229"/>
                              </a:cubicBezTo>
                              <a:cubicBezTo>
                                <a:pt x="6704" y="6229"/>
                                <a:pt x="7691" y="3230"/>
                                <a:pt x="6234" y="1342"/>
                              </a:cubicBezTo>
                              <a:cubicBezTo>
                                <a:pt x="5605" y="490"/>
                                <a:pt x="4616" y="0"/>
                                <a:pt x="3570" y="0"/>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28" name="Google Shape;6462;p101"/>
                        <p:cNvSpPr/>
                        <p:nvPr/>
                      </p:nvSpPr>
                      <p:spPr>
                        <a:xfrm rot="2010979">
                          <a:off x="4335573" y="2384933"/>
                          <a:ext cx="105530" cy="85479"/>
                        </a:xfrm>
                        <a:custGeom>
                          <a:avLst/>
                          <a:gdLst/>
                          <a:ahLst/>
                          <a:cxnLst/>
                          <a:rect l="l" t="t" r="r" b="b"/>
                          <a:pathLst>
                            <a:path w="8242" h="6676" extrusionOk="0">
                              <a:moveTo>
                                <a:pt x="4399" y="1"/>
                              </a:moveTo>
                              <a:cubicBezTo>
                                <a:pt x="3869" y="1"/>
                                <a:pt x="3336" y="133"/>
                                <a:pt x="2850" y="425"/>
                              </a:cubicBezTo>
                              <a:lnTo>
                                <a:pt x="2395" y="721"/>
                              </a:lnTo>
                              <a:cubicBezTo>
                                <a:pt x="0" y="2171"/>
                                <a:pt x="576" y="6675"/>
                                <a:pt x="3630" y="6675"/>
                              </a:cubicBezTo>
                              <a:cubicBezTo>
                                <a:pt x="3738" y="6675"/>
                                <a:pt x="3850" y="6670"/>
                                <a:pt x="3964" y="6658"/>
                              </a:cubicBezTo>
                              <a:lnTo>
                                <a:pt x="4488" y="6590"/>
                              </a:lnTo>
                              <a:cubicBezTo>
                                <a:pt x="6558" y="6362"/>
                                <a:pt x="8241" y="4656"/>
                                <a:pt x="7672" y="2450"/>
                              </a:cubicBezTo>
                              <a:cubicBezTo>
                                <a:pt x="7289" y="999"/>
                                <a:pt x="5855" y="1"/>
                                <a:pt x="4399"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29" name="Google Shape;6463;p101"/>
                        <p:cNvSpPr/>
                        <p:nvPr/>
                      </p:nvSpPr>
                      <p:spPr>
                        <a:xfrm rot="7137147">
                          <a:off x="6970675" y="2559810"/>
                          <a:ext cx="124364" cy="108066"/>
                        </a:xfrm>
                        <a:custGeom>
                          <a:avLst/>
                          <a:gdLst/>
                          <a:ahLst/>
                          <a:cxnLst/>
                          <a:rect l="l" t="t" r="r" b="b"/>
                          <a:pathLst>
                            <a:path w="9714" h="8441" extrusionOk="0">
                              <a:moveTo>
                                <a:pt x="4845" y="1"/>
                              </a:moveTo>
                              <a:cubicBezTo>
                                <a:pt x="2320" y="1"/>
                                <a:pt x="0" y="2639"/>
                                <a:pt x="842" y="5210"/>
                              </a:cubicBezTo>
                              <a:lnTo>
                                <a:pt x="955" y="5506"/>
                              </a:lnTo>
                              <a:cubicBezTo>
                                <a:pt x="1524" y="7462"/>
                                <a:pt x="3190" y="8440"/>
                                <a:pt x="4857" y="8440"/>
                              </a:cubicBezTo>
                              <a:cubicBezTo>
                                <a:pt x="6523" y="8440"/>
                                <a:pt x="8189" y="7462"/>
                                <a:pt x="8758" y="5506"/>
                              </a:cubicBezTo>
                              <a:lnTo>
                                <a:pt x="8872" y="5210"/>
                              </a:lnTo>
                              <a:cubicBezTo>
                                <a:pt x="9713" y="2639"/>
                                <a:pt x="7393" y="1"/>
                                <a:pt x="4845"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30" name="Google Shape;6464;p101"/>
                        <p:cNvSpPr/>
                        <p:nvPr/>
                      </p:nvSpPr>
                      <p:spPr>
                        <a:xfrm rot="7211086">
                          <a:off x="6757952" y="2537160"/>
                          <a:ext cx="66425" cy="58371"/>
                        </a:xfrm>
                        <a:custGeom>
                          <a:avLst/>
                          <a:gdLst/>
                          <a:ahLst/>
                          <a:cxnLst/>
                          <a:rect l="l" t="t" r="r" b="b"/>
                          <a:pathLst>
                            <a:path w="5188" h="4559" extrusionOk="0">
                              <a:moveTo>
                                <a:pt x="2595" y="1"/>
                              </a:moveTo>
                              <a:cubicBezTo>
                                <a:pt x="1679" y="1"/>
                                <a:pt x="763" y="518"/>
                                <a:pt x="513" y="1553"/>
                              </a:cubicBezTo>
                              <a:lnTo>
                                <a:pt x="422" y="1872"/>
                              </a:lnTo>
                              <a:cubicBezTo>
                                <a:pt x="1" y="3660"/>
                                <a:pt x="1308" y="4559"/>
                                <a:pt x="2606" y="4559"/>
                              </a:cubicBezTo>
                              <a:cubicBezTo>
                                <a:pt x="3901" y="4559"/>
                                <a:pt x="5187" y="3666"/>
                                <a:pt x="4744" y="1872"/>
                              </a:cubicBezTo>
                              <a:lnTo>
                                <a:pt x="4676" y="1553"/>
                              </a:lnTo>
                              <a:cubicBezTo>
                                <a:pt x="4426" y="518"/>
                                <a:pt x="3510" y="1"/>
                                <a:pt x="2595"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31" name="Google Shape;6465;p101"/>
                        <p:cNvSpPr/>
                        <p:nvPr/>
                      </p:nvSpPr>
                      <p:spPr>
                        <a:xfrm rot="-3716322">
                          <a:off x="5734850" y="2663399"/>
                          <a:ext cx="111689" cy="89771"/>
                        </a:xfrm>
                        <a:custGeom>
                          <a:avLst/>
                          <a:gdLst/>
                          <a:ahLst/>
                          <a:cxnLst/>
                          <a:rect l="l" t="t" r="r" b="b"/>
                          <a:pathLst>
                            <a:path w="8724" h="7012" extrusionOk="0">
                              <a:moveTo>
                                <a:pt x="5929" y="1"/>
                              </a:moveTo>
                              <a:cubicBezTo>
                                <a:pt x="5713" y="1"/>
                                <a:pt x="5489" y="36"/>
                                <a:pt x="5260" y="112"/>
                              </a:cubicBezTo>
                              <a:cubicBezTo>
                                <a:pt x="3918" y="567"/>
                                <a:pt x="2826" y="1022"/>
                                <a:pt x="1803" y="2068"/>
                              </a:cubicBezTo>
                              <a:cubicBezTo>
                                <a:pt x="1" y="3889"/>
                                <a:pt x="1638" y="7012"/>
                                <a:pt x="3812" y="7012"/>
                              </a:cubicBezTo>
                              <a:cubicBezTo>
                                <a:pt x="4272" y="7012"/>
                                <a:pt x="4757" y="6872"/>
                                <a:pt x="5238" y="6550"/>
                              </a:cubicBezTo>
                              <a:cubicBezTo>
                                <a:pt x="6352" y="5799"/>
                                <a:pt x="7285" y="4753"/>
                                <a:pt x="7899" y="3524"/>
                              </a:cubicBezTo>
                              <a:cubicBezTo>
                                <a:pt x="8724" y="2056"/>
                                <a:pt x="7574" y="1"/>
                                <a:pt x="5929"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32" name="Google Shape;6466;p101"/>
                        <p:cNvSpPr/>
                        <p:nvPr/>
                      </p:nvSpPr>
                      <p:spPr>
                        <a:xfrm rot="2010979">
                          <a:off x="6058193" y="2580592"/>
                          <a:ext cx="89871" cy="71139"/>
                        </a:xfrm>
                        <a:custGeom>
                          <a:avLst/>
                          <a:gdLst/>
                          <a:ahLst/>
                          <a:cxnLst/>
                          <a:rect l="l" t="t" r="r" b="b"/>
                          <a:pathLst>
                            <a:path w="7019" h="5556" extrusionOk="0">
                              <a:moveTo>
                                <a:pt x="3735" y="1"/>
                              </a:moveTo>
                              <a:cubicBezTo>
                                <a:pt x="3211" y="1"/>
                                <a:pt x="2661" y="190"/>
                                <a:pt x="2152" y="637"/>
                              </a:cubicBezTo>
                              <a:cubicBezTo>
                                <a:pt x="1447" y="1274"/>
                                <a:pt x="1197" y="1888"/>
                                <a:pt x="765" y="2684"/>
                              </a:cubicBezTo>
                              <a:cubicBezTo>
                                <a:pt x="1" y="4082"/>
                                <a:pt x="1129" y="5556"/>
                                <a:pt x="2475" y="5556"/>
                              </a:cubicBezTo>
                              <a:cubicBezTo>
                                <a:pt x="2773" y="5556"/>
                                <a:pt x="3080" y="5484"/>
                                <a:pt x="3381" y="5323"/>
                              </a:cubicBezTo>
                              <a:cubicBezTo>
                                <a:pt x="4200" y="4891"/>
                                <a:pt x="4814" y="4641"/>
                                <a:pt x="5451" y="3936"/>
                              </a:cubicBezTo>
                              <a:cubicBezTo>
                                <a:pt x="7018" y="2227"/>
                                <a:pt x="5531" y="1"/>
                                <a:pt x="3735"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33" name="Google Shape;6467;p101"/>
                        <p:cNvSpPr/>
                        <p:nvPr/>
                      </p:nvSpPr>
                      <p:spPr>
                        <a:xfrm rot="2010979">
                          <a:off x="6312711" y="2497542"/>
                          <a:ext cx="107194" cy="83021"/>
                        </a:xfrm>
                        <a:custGeom>
                          <a:avLst/>
                          <a:gdLst/>
                          <a:ahLst/>
                          <a:cxnLst/>
                          <a:rect l="l" t="t" r="r" b="b"/>
                          <a:pathLst>
                            <a:path w="8372" h="6484" extrusionOk="0">
                              <a:moveTo>
                                <a:pt x="4186" y="1"/>
                              </a:moveTo>
                              <a:cubicBezTo>
                                <a:pt x="1" y="1"/>
                                <a:pt x="1" y="6484"/>
                                <a:pt x="4186" y="6484"/>
                              </a:cubicBezTo>
                              <a:cubicBezTo>
                                <a:pt x="8372" y="6484"/>
                                <a:pt x="8372" y="1"/>
                                <a:pt x="4186"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34" name="Google Shape;6468;p101"/>
                        <p:cNvSpPr/>
                        <p:nvPr/>
                      </p:nvSpPr>
                      <p:spPr>
                        <a:xfrm rot="-3716322">
                          <a:off x="5568114" y="2545679"/>
                          <a:ext cx="89413" cy="69031"/>
                        </a:xfrm>
                        <a:custGeom>
                          <a:avLst/>
                          <a:gdLst/>
                          <a:ahLst/>
                          <a:cxnLst/>
                          <a:rect l="l" t="t" r="r" b="b"/>
                          <a:pathLst>
                            <a:path w="6984" h="5392" extrusionOk="0">
                              <a:moveTo>
                                <a:pt x="3503" y="0"/>
                              </a:moveTo>
                              <a:cubicBezTo>
                                <a:pt x="0" y="0"/>
                                <a:pt x="0" y="5392"/>
                                <a:pt x="3503" y="5392"/>
                              </a:cubicBezTo>
                              <a:cubicBezTo>
                                <a:pt x="6984" y="5392"/>
                                <a:pt x="6984" y="0"/>
                                <a:pt x="3503" y="0"/>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35" name="Google Shape;6469;p101"/>
                        <p:cNvSpPr/>
                        <p:nvPr/>
                      </p:nvSpPr>
                      <p:spPr>
                        <a:xfrm rot="-8789021">
                          <a:off x="5462415" y="2409280"/>
                          <a:ext cx="91471" cy="71075"/>
                        </a:xfrm>
                        <a:custGeom>
                          <a:avLst/>
                          <a:gdLst/>
                          <a:ahLst/>
                          <a:cxnLst/>
                          <a:rect l="l" t="t" r="r" b="b"/>
                          <a:pathLst>
                            <a:path w="7144" h="5551" extrusionOk="0">
                              <a:moveTo>
                                <a:pt x="3572" y="0"/>
                              </a:moveTo>
                              <a:cubicBezTo>
                                <a:pt x="1" y="0"/>
                                <a:pt x="1" y="5551"/>
                                <a:pt x="3572" y="5551"/>
                              </a:cubicBezTo>
                              <a:cubicBezTo>
                                <a:pt x="7144" y="5551"/>
                                <a:pt x="7144" y="0"/>
                                <a:pt x="3572" y="0"/>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36" name="Google Shape;6470;p101"/>
                        <p:cNvSpPr/>
                        <p:nvPr/>
                      </p:nvSpPr>
                      <p:spPr>
                        <a:xfrm rot="7410979">
                          <a:off x="4987676" y="2409059"/>
                          <a:ext cx="126260" cy="95748"/>
                        </a:xfrm>
                        <a:custGeom>
                          <a:avLst/>
                          <a:gdLst/>
                          <a:ahLst/>
                          <a:cxnLst/>
                          <a:rect l="l" t="t" r="r" b="b"/>
                          <a:pathLst>
                            <a:path w="9861" h="7478" extrusionOk="0">
                              <a:moveTo>
                                <a:pt x="6107" y="1"/>
                              </a:moveTo>
                              <a:cubicBezTo>
                                <a:pt x="6029" y="1"/>
                                <a:pt x="5951" y="4"/>
                                <a:pt x="5872" y="11"/>
                              </a:cubicBezTo>
                              <a:cubicBezTo>
                                <a:pt x="4689" y="79"/>
                                <a:pt x="3665" y="215"/>
                                <a:pt x="2778" y="1102"/>
                              </a:cubicBezTo>
                              <a:cubicBezTo>
                                <a:pt x="2164" y="1717"/>
                                <a:pt x="1936" y="2445"/>
                                <a:pt x="1595" y="3195"/>
                              </a:cubicBezTo>
                              <a:cubicBezTo>
                                <a:pt x="1" y="4790"/>
                                <a:pt x="1099" y="7477"/>
                                <a:pt x="3079" y="7477"/>
                              </a:cubicBezTo>
                              <a:cubicBezTo>
                                <a:pt x="3472" y="7477"/>
                                <a:pt x="3899" y="7371"/>
                                <a:pt x="4348" y="7131"/>
                              </a:cubicBezTo>
                              <a:lnTo>
                                <a:pt x="4348" y="7131"/>
                              </a:lnTo>
                              <a:cubicBezTo>
                                <a:pt x="4283" y="7171"/>
                                <a:pt x="4476" y="7185"/>
                                <a:pt x="4761" y="7185"/>
                              </a:cubicBezTo>
                              <a:cubicBezTo>
                                <a:pt x="5280" y="7185"/>
                                <a:pt x="6103" y="7137"/>
                                <a:pt x="6236" y="7108"/>
                              </a:cubicBezTo>
                              <a:cubicBezTo>
                                <a:pt x="7441" y="6789"/>
                                <a:pt x="8124" y="5948"/>
                                <a:pt x="8715" y="4924"/>
                              </a:cubicBezTo>
                              <a:cubicBezTo>
                                <a:pt x="9860" y="2964"/>
                                <a:pt x="8468" y="1"/>
                                <a:pt x="6107"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37" name="Google Shape;6471;p101"/>
                        <p:cNvSpPr/>
                        <p:nvPr/>
                      </p:nvSpPr>
                      <p:spPr>
                        <a:xfrm rot="7410979">
                          <a:off x="5372557" y="2558400"/>
                          <a:ext cx="109819" cy="115530"/>
                        </a:xfrm>
                        <a:custGeom>
                          <a:avLst/>
                          <a:gdLst/>
                          <a:ahLst/>
                          <a:cxnLst/>
                          <a:rect l="l" t="t" r="r" b="b"/>
                          <a:pathLst>
                            <a:path w="8577" h="9023" extrusionOk="0">
                              <a:moveTo>
                                <a:pt x="4479" y="0"/>
                              </a:moveTo>
                              <a:cubicBezTo>
                                <a:pt x="4181" y="0"/>
                                <a:pt x="3883" y="43"/>
                                <a:pt x="3594" y="133"/>
                              </a:cubicBezTo>
                              <a:lnTo>
                                <a:pt x="3253" y="247"/>
                              </a:lnTo>
                              <a:cubicBezTo>
                                <a:pt x="1911" y="656"/>
                                <a:pt x="614" y="1703"/>
                                <a:pt x="341" y="3159"/>
                              </a:cubicBezTo>
                              <a:cubicBezTo>
                                <a:pt x="0" y="4592"/>
                                <a:pt x="182" y="6116"/>
                                <a:pt x="819" y="7435"/>
                              </a:cubicBezTo>
                              <a:cubicBezTo>
                                <a:pt x="1339" y="8563"/>
                                <a:pt x="2439" y="9023"/>
                                <a:pt x="3559" y="9023"/>
                              </a:cubicBezTo>
                              <a:cubicBezTo>
                                <a:pt x="4155" y="9023"/>
                                <a:pt x="4756" y="8893"/>
                                <a:pt x="5278" y="8663"/>
                              </a:cubicBezTo>
                              <a:cubicBezTo>
                                <a:pt x="6438" y="8163"/>
                                <a:pt x="7211" y="7276"/>
                                <a:pt x="7871" y="6229"/>
                              </a:cubicBezTo>
                              <a:cubicBezTo>
                                <a:pt x="8576" y="4978"/>
                                <a:pt x="8576" y="3432"/>
                                <a:pt x="7871" y="2180"/>
                              </a:cubicBezTo>
                              <a:lnTo>
                                <a:pt x="7666" y="1862"/>
                              </a:lnTo>
                              <a:cubicBezTo>
                                <a:pt x="7039" y="774"/>
                                <a:pt x="5755" y="0"/>
                                <a:pt x="4479" y="0"/>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38" name="Google Shape;6472;p101"/>
                        <p:cNvSpPr/>
                        <p:nvPr/>
                      </p:nvSpPr>
                      <p:spPr>
                        <a:xfrm rot="7410979">
                          <a:off x="4971921" y="2585616"/>
                          <a:ext cx="180971" cy="102137"/>
                        </a:xfrm>
                        <a:custGeom>
                          <a:avLst/>
                          <a:gdLst/>
                          <a:ahLst/>
                          <a:cxnLst/>
                          <a:rect l="l" t="t" r="r" b="b"/>
                          <a:pathLst>
                            <a:path w="14134" h="7977" extrusionOk="0">
                              <a:moveTo>
                                <a:pt x="7050" y="0"/>
                              </a:moveTo>
                              <a:cubicBezTo>
                                <a:pt x="6033" y="0"/>
                                <a:pt x="5004" y="189"/>
                                <a:pt x="3988" y="518"/>
                              </a:cubicBezTo>
                              <a:cubicBezTo>
                                <a:pt x="3880" y="506"/>
                                <a:pt x="3774" y="501"/>
                                <a:pt x="3670" y="501"/>
                              </a:cubicBezTo>
                              <a:cubicBezTo>
                                <a:pt x="953" y="501"/>
                                <a:pt x="0" y="4398"/>
                                <a:pt x="2805" y="5341"/>
                              </a:cubicBezTo>
                              <a:cubicBezTo>
                                <a:pt x="4303" y="6922"/>
                                <a:pt x="6348" y="7976"/>
                                <a:pt x="8523" y="7976"/>
                              </a:cubicBezTo>
                              <a:cubicBezTo>
                                <a:pt x="8694" y="7976"/>
                                <a:pt x="8866" y="7970"/>
                                <a:pt x="9038" y="7956"/>
                              </a:cubicBezTo>
                              <a:cubicBezTo>
                                <a:pt x="12632" y="7683"/>
                                <a:pt x="14134" y="3066"/>
                                <a:pt x="10858" y="1041"/>
                              </a:cubicBezTo>
                              <a:cubicBezTo>
                                <a:pt x="9643" y="312"/>
                                <a:pt x="8356" y="0"/>
                                <a:pt x="7050" y="0"/>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39" name="Google Shape;6473;p101"/>
                        <p:cNvSpPr/>
                        <p:nvPr/>
                      </p:nvSpPr>
                      <p:spPr>
                        <a:xfrm rot="7410979">
                          <a:off x="5210411" y="2608472"/>
                          <a:ext cx="75735" cy="58552"/>
                        </a:xfrm>
                        <a:custGeom>
                          <a:avLst/>
                          <a:gdLst/>
                          <a:ahLst/>
                          <a:cxnLst/>
                          <a:rect l="l" t="t" r="r" b="b"/>
                          <a:pathLst>
                            <a:path w="5915" h="4573" extrusionOk="0">
                              <a:moveTo>
                                <a:pt x="2957" y="1"/>
                              </a:moveTo>
                              <a:cubicBezTo>
                                <a:pt x="0" y="1"/>
                                <a:pt x="0" y="4573"/>
                                <a:pt x="2957" y="4573"/>
                              </a:cubicBezTo>
                              <a:cubicBezTo>
                                <a:pt x="5892" y="4573"/>
                                <a:pt x="5914" y="1"/>
                                <a:pt x="2957"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40" name="Google Shape;6474;p101"/>
                        <p:cNvSpPr/>
                        <p:nvPr/>
                      </p:nvSpPr>
                      <p:spPr>
                        <a:xfrm rot="17883678">
                          <a:off x="4669106" y="2445035"/>
                          <a:ext cx="139214" cy="108053"/>
                        </a:xfrm>
                        <a:custGeom>
                          <a:avLst/>
                          <a:gdLst/>
                          <a:ahLst/>
                          <a:cxnLst/>
                          <a:rect l="l" t="t" r="r" b="b"/>
                          <a:pathLst>
                            <a:path w="10874" h="8440" extrusionOk="0">
                              <a:moveTo>
                                <a:pt x="5437" y="0"/>
                              </a:moveTo>
                              <a:cubicBezTo>
                                <a:pt x="1" y="0"/>
                                <a:pt x="1" y="8440"/>
                                <a:pt x="5437" y="8440"/>
                              </a:cubicBezTo>
                              <a:cubicBezTo>
                                <a:pt x="10874" y="8440"/>
                                <a:pt x="10874" y="0"/>
                                <a:pt x="5437" y="0"/>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41" name="Google Shape;6475;p101"/>
                        <p:cNvSpPr/>
                        <p:nvPr/>
                      </p:nvSpPr>
                      <p:spPr>
                        <a:xfrm rot="7137147">
                          <a:off x="6885399" y="2422350"/>
                          <a:ext cx="122634" cy="76437"/>
                        </a:xfrm>
                        <a:custGeom>
                          <a:avLst/>
                          <a:gdLst/>
                          <a:ahLst/>
                          <a:cxnLst/>
                          <a:rect l="l" t="t" r="r" b="b"/>
                          <a:pathLst>
                            <a:path w="9191" h="7098" extrusionOk="0">
                              <a:moveTo>
                                <a:pt x="4595" y="0"/>
                              </a:moveTo>
                              <a:cubicBezTo>
                                <a:pt x="0" y="0"/>
                                <a:pt x="0" y="7098"/>
                                <a:pt x="4595" y="7098"/>
                              </a:cubicBezTo>
                              <a:cubicBezTo>
                                <a:pt x="9190" y="7098"/>
                                <a:pt x="9167" y="0"/>
                                <a:pt x="4595" y="0"/>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42" name="Google Shape;6476;p101"/>
                        <p:cNvSpPr/>
                        <p:nvPr/>
                      </p:nvSpPr>
                      <p:spPr>
                        <a:xfrm rot="2010979">
                          <a:off x="6242910" y="2668175"/>
                          <a:ext cx="94083" cy="73110"/>
                        </a:xfrm>
                        <a:custGeom>
                          <a:avLst/>
                          <a:gdLst/>
                          <a:ahLst/>
                          <a:cxnLst/>
                          <a:rect l="l" t="t" r="r" b="b"/>
                          <a:pathLst>
                            <a:path w="7348" h="5710" extrusionOk="0">
                              <a:moveTo>
                                <a:pt x="3685" y="0"/>
                              </a:moveTo>
                              <a:cubicBezTo>
                                <a:pt x="0" y="0"/>
                                <a:pt x="0" y="5710"/>
                                <a:pt x="3685" y="5710"/>
                              </a:cubicBezTo>
                              <a:cubicBezTo>
                                <a:pt x="7348" y="5710"/>
                                <a:pt x="7348" y="0"/>
                                <a:pt x="3685" y="0"/>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11" name="Google Shape;6477;p101"/>
                      <p:cNvGrpSpPr/>
                      <p:nvPr/>
                    </p:nvGrpSpPr>
                    <p:grpSpPr>
                      <a:xfrm rot="6214415">
                        <a:off x="4240686" y="1116986"/>
                        <a:ext cx="2337517" cy="327520"/>
                        <a:chOff x="2174896" y="2399842"/>
                        <a:chExt cx="2255761" cy="327509"/>
                      </a:xfrm>
                    </p:grpSpPr>
                    <p:sp>
                      <p:nvSpPr>
                        <p:cNvPr id="112" name="Google Shape;6478;p101"/>
                        <p:cNvSpPr/>
                        <p:nvPr/>
                      </p:nvSpPr>
                      <p:spPr>
                        <a:xfrm rot="11887416">
                          <a:off x="2553747" y="2557843"/>
                          <a:ext cx="93781" cy="115992"/>
                        </a:xfrm>
                        <a:custGeom>
                          <a:avLst/>
                          <a:gdLst/>
                          <a:ahLst/>
                          <a:cxnLst/>
                          <a:rect l="l" t="t" r="r" b="b"/>
                          <a:pathLst>
                            <a:path w="7325" h="9060" extrusionOk="0">
                              <a:moveTo>
                                <a:pt x="3299" y="1"/>
                              </a:moveTo>
                              <a:cubicBezTo>
                                <a:pt x="2841" y="1"/>
                                <a:pt x="2390" y="173"/>
                                <a:pt x="2047" y="502"/>
                              </a:cubicBezTo>
                              <a:cubicBezTo>
                                <a:pt x="1753" y="835"/>
                                <a:pt x="1510" y="1203"/>
                                <a:pt x="1317" y="1604"/>
                              </a:cubicBezTo>
                              <a:lnTo>
                                <a:pt x="1317" y="1604"/>
                              </a:lnTo>
                              <a:cubicBezTo>
                                <a:pt x="1359" y="1507"/>
                                <a:pt x="1373" y="1467"/>
                                <a:pt x="1366" y="1467"/>
                              </a:cubicBezTo>
                              <a:cubicBezTo>
                                <a:pt x="1336" y="1467"/>
                                <a:pt x="865" y="2344"/>
                                <a:pt x="796" y="2481"/>
                              </a:cubicBezTo>
                              <a:cubicBezTo>
                                <a:pt x="0" y="3937"/>
                                <a:pt x="137" y="5234"/>
                                <a:pt x="728" y="6689"/>
                              </a:cubicBezTo>
                              <a:cubicBezTo>
                                <a:pt x="1345" y="8277"/>
                                <a:pt x="2705" y="9059"/>
                                <a:pt x="4024" y="9059"/>
                              </a:cubicBezTo>
                              <a:cubicBezTo>
                                <a:pt x="5577" y="9059"/>
                                <a:pt x="7074" y="7976"/>
                                <a:pt x="7234" y="5848"/>
                              </a:cubicBezTo>
                              <a:cubicBezTo>
                                <a:pt x="7325" y="4255"/>
                                <a:pt x="7097" y="2982"/>
                                <a:pt x="5960" y="1776"/>
                              </a:cubicBezTo>
                              <a:cubicBezTo>
                                <a:pt x="5664" y="1503"/>
                                <a:pt x="5346" y="1230"/>
                                <a:pt x="5027" y="980"/>
                              </a:cubicBezTo>
                              <a:cubicBezTo>
                                <a:pt x="4777" y="684"/>
                                <a:pt x="4504" y="434"/>
                                <a:pt x="4186" y="229"/>
                              </a:cubicBezTo>
                              <a:cubicBezTo>
                                <a:pt x="3906" y="76"/>
                                <a:pt x="3601" y="1"/>
                                <a:pt x="3299"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13" name="Google Shape;6479;p101"/>
                        <p:cNvSpPr/>
                        <p:nvPr/>
                      </p:nvSpPr>
                      <p:spPr>
                        <a:xfrm rot="11887416">
                          <a:off x="2707686" y="2399842"/>
                          <a:ext cx="145298" cy="95175"/>
                        </a:xfrm>
                        <a:custGeom>
                          <a:avLst/>
                          <a:gdLst/>
                          <a:ahLst/>
                          <a:cxnLst/>
                          <a:rect l="l" t="t" r="r" b="b"/>
                          <a:pathLst>
                            <a:path w="11349" h="7434" extrusionOk="0">
                              <a:moveTo>
                                <a:pt x="6546" y="1"/>
                              </a:moveTo>
                              <a:cubicBezTo>
                                <a:pt x="6377" y="1"/>
                                <a:pt x="6205" y="13"/>
                                <a:pt x="6031" y="39"/>
                              </a:cubicBezTo>
                              <a:cubicBezTo>
                                <a:pt x="4030" y="334"/>
                                <a:pt x="2392" y="2040"/>
                                <a:pt x="1163" y="3542"/>
                              </a:cubicBezTo>
                              <a:cubicBezTo>
                                <a:pt x="1" y="4928"/>
                                <a:pt x="618" y="7434"/>
                                <a:pt x="2647" y="7434"/>
                              </a:cubicBezTo>
                              <a:cubicBezTo>
                                <a:pt x="2683" y="7434"/>
                                <a:pt x="2719" y="7433"/>
                                <a:pt x="2756" y="7432"/>
                              </a:cubicBezTo>
                              <a:cubicBezTo>
                                <a:pt x="5008" y="7318"/>
                                <a:pt x="7419" y="7022"/>
                                <a:pt x="9080" y="5361"/>
                              </a:cubicBezTo>
                              <a:cubicBezTo>
                                <a:pt x="11348" y="3114"/>
                                <a:pt x="9247" y="1"/>
                                <a:pt x="6546"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 name="Google Shape;6480;p101"/>
                        <p:cNvSpPr/>
                        <p:nvPr/>
                      </p:nvSpPr>
                      <p:spPr>
                        <a:xfrm rot="11887416">
                          <a:off x="2174896" y="2427281"/>
                          <a:ext cx="135888" cy="113086"/>
                        </a:xfrm>
                        <a:custGeom>
                          <a:avLst/>
                          <a:gdLst/>
                          <a:ahLst/>
                          <a:cxnLst/>
                          <a:rect l="l" t="t" r="r" b="b"/>
                          <a:pathLst>
                            <a:path w="10614" h="8833" extrusionOk="0">
                              <a:moveTo>
                                <a:pt x="5747" y="0"/>
                              </a:moveTo>
                              <a:cubicBezTo>
                                <a:pt x="5142" y="0"/>
                                <a:pt x="4503" y="134"/>
                                <a:pt x="3858" y="430"/>
                              </a:cubicBezTo>
                              <a:cubicBezTo>
                                <a:pt x="2493" y="1067"/>
                                <a:pt x="1765" y="2045"/>
                                <a:pt x="1219" y="3387"/>
                              </a:cubicBezTo>
                              <a:cubicBezTo>
                                <a:pt x="0" y="6257"/>
                                <a:pt x="1858" y="8832"/>
                                <a:pt x="4511" y="8832"/>
                              </a:cubicBezTo>
                              <a:cubicBezTo>
                                <a:pt x="5076" y="8832"/>
                                <a:pt x="5677" y="8716"/>
                                <a:pt x="6292" y="8460"/>
                              </a:cubicBezTo>
                              <a:cubicBezTo>
                                <a:pt x="7634" y="7891"/>
                                <a:pt x="8612" y="7164"/>
                                <a:pt x="9249" y="5821"/>
                              </a:cubicBezTo>
                              <a:cubicBezTo>
                                <a:pt x="10614" y="2849"/>
                                <a:pt x="8538" y="0"/>
                                <a:pt x="5747" y="0"/>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 name="Google Shape;6481;p101"/>
                        <p:cNvSpPr/>
                        <p:nvPr/>
                      </p:nvSpPr>
                      <p:spPr>
                        <a:xfrm rot="-8789021">
                          <a:off x="3216555" y="2481580"/>
                          <a:ext cx="101369" cy="78629"/>
                        </a:xfrm>
                        <a:custGeom>
                          <a:avLst/>
                          <a:gdLst/>
                          <a:ahLst/>
                          <a:cxnLst/>
                          <a:rect l="l" t="t" r="r" b="b"/>
                          <a:pathLst>
                            <a:path w="7917" h="6141" extrusionOk="0">
                              <a:moveTo>
                                <a:pt x="3454" y="1"/>
                              </a:moveTo>
                              <a:cubicBezTo>
                                <a:pt x="3076" y="1"/>
                                <a:pt x="2699" y="30"/>
                                <a:pt x="2321" y="85"/>
                              </a:cubicBezTo>
                              <a:cubicBezTo>
                                <a:pt x="728" y="313"/>
                                <a:pt x="0" y="2474"/>
                                <a:pt x="774" y="3725"/>
                              </a:cubicBezTo>
                              <a:cubicBezTo>
                                <a:pt x="1138" y="4339"/>
                                <a:pt x="1616" y="4862"/>
                                <a:pt x="2184" y="5294"/>
                              </a:cubicBezTo>
                              <a:cubicBezTo>
                                <a:pt x="2853" y="5842"/>
                                <a:pt x="3672" y="6141"/>
                                <a:pt x="4466" y="6141"/>
                              </a:cubicBezTo>
                              <a:cubicBezTo>
                                <a:pt x="5454" y="6141"/>
                                <a:pt x="6404" y="5679"/>
                                <a:pt x="6984" y="4657"/>
                              </a:cubicBezTo>
                              <a:cubicBezTo>
                                <a:pt x="7917" y="3020"/>
                                <a:pt x="7052" y="586"/>
                                <a:pt x="5119" y="199"/>
                              </a:cubicBezTo>
                              <a:cubicBezTo>
                                <a:pt x="4564" y="64"/>
                                <a:pt x="4009" y="1"/>
                                <a:pt x="3454"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16" name="Google Shape;6482;p101"/>
                        <p:cNvSpPr/>
                        <p:nvPr/>
                      </p:nvSpPr>
                      <p:spPr>
                        <a:xfrm rot="-8789021">
                          <a:off x="3049227" y="2623655"/>
                          <a:ext cx="100524" cy="101343"/>
                        </a:xfrm>
                        <a:custGeom>
                          <a:avLst/>
                          <a:gdLst/>
                          <a:ahLst/>
                          <a:cxnLst/>
                          <a:rect l="l" t="t" r="r" b="b"/>
                          <a:pathLst>
                            <a:path w="7851" h="7915" extrusionOk="0">
                              <a:moveTo>
                                <a:pt x="4513" y="0"/>
                              </a:moveTo>
                              <a:cubicBezTo>
                                <a:pt x="3580" y="0"/>
                                <a:pt x="2631" y="393"/>
                                <a:pt x="2042" y="1273"/>
                              </a:cubicBezTo>
                              <a:cubicBezTo>
                                <a:pt x="1382" y="2205"/>
                                <a:pt x="1314" y="3115"/>
                                <a:pt x="905" y="4116"/>
                              </a:cubicBezTo>
                              <a:cubicBezTo>
                                <a:pt x="0" y="6112"/>
                                <a:pt x="1639" y="7915"/>
                                <a:pt x="3287" y="7915"/>
                              </a:cubicBezTo>
                              <a:cubicBezTo>
                                <a:pt x="4044" y="7915"/>
                                <a:pt x="4802" y="7535"/>
                                <a:pt x="5318" y="6618"/>
                              </a:cubicBezTo>
                              <a:cubicBezTo>
                                <a:pt x="5977" y="5458"/>
                                <a:pt x="6705" y="4662"/>
                                <a:pt x="7160" y="3343"/>
                              </a:cubicBezTo>
                              <a:cubicBezTo>
                                <a:pt x="7850" y="1302"/>
                                <a:pt x="6209" y="0"/>
                                <a:pt x="4513" y="0"/>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17" name="Google Shape;6483;p101"/>
                        <p:cNvSpPr/>
                        <p:nvPr/>
                      </p:nvSpPr>
                      <p:spPr>
                        <a:xfrm rot="9052942">
                          <a:off x="3784649" y="2586723"/>
                          <a:ext cx="147875" cy="140628"/>
                        </a:xfrm>
                        <a:custGeom>
                          <a:avLst/>
                          <a:gdLst/>
                          <a:ahLst/>
                          <a:cxnLst/>
                          <a:rect l="l" t="t" r="r" b="b"/>
                          <a:pathLst>
                            <a:path w="11550" h="10984" extrusionOk="0">
                              <a:moveTo>
                                <a:pt x="2898" y="0"/>
                              </a:moveTo>
                              <a:cubicBezTo>
                                <a:pt x="1277" y="0"/>
                                <a:pt x="0" y="2136"/>
                                <a:pt x="788" y="3711"/>
                              </a:cubicBezTo>
                              <a:cubicBezTo>
                                <a:pt x="1402" y="4917"/>
                                <a:pt x="1834" y="6168"/>
                                <a:pt x="2403" y="7374"/>
                              </a:cubicBezTo>
                              <a:cubicBezTo>
                                <a:pt x="3131" y="8852"/>
                                <a:pt x="4245" y="9785"/>
                                <a:pt x="5633" y="10604"/>
                              </a:cubicBezTo>
                              <a:cubicBezTo>
                                <a:pt x="6092" y="10865"/>
                                <a:pt x="6611" y="10984"/>
                                <a:pt x="7138" y="10984"/>
                              </a:cubicBezTo>
                              <a:cubicBezTo>
                                <a:pt x="9272" y="10984"/>
                                <a:pt x="11549" y="9040"/>
                                <a:pt x="10637" y="6759"/>
                              </a:cubicBezTo>
                              <a:cubicBezTo>
                                <a:pt x="9932" y="5008"/>
                                <a:pt x="9250" y="3689"/>
                                <a:pt x="7612" y="2619"/>
                              </a:cubicBezTo>
                              <a:cubicBezTo>
                                <a:pt x="6452" y="1846"/>
                                <a:pt x="5246" y="1209"/>
                                <a:pt x="4109" y="413"/>
                              </a:cubicBezTo>
                              <a:cubicBezTo>
                                <a:pt x="3701" y="125"/>
                                <a:pt x="3289" y="0"/>
                                <a:pt x="2898" y="0"/>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18" name="Google Shape;6484;p101"/>
                        <p:cNvSpPr/>
                        <p:nvPr/>
                      </p:nvSpPr>
                      <p:spPr>
                        <a:xfrm rot="-8789021">
                          <a:off x="2896498" y="2480598"/>
                          <a:ext cx="120139" cy="80601"/>
                        </a:xfrm>
                        <a:custGeom>
                          <a:avLst/>
                          <a:gdLst/>
                          <a:ahLst/>
                          <a:cxnLst/>
                          <a:rect l="l" t="t" r="r" b="b"/>
                          <a:pathLst>
                            <a:path w="9383" h="6295" extrusionOk="0">
                              <a:moveTo>
                                <a:pt x="5571" y="1"/>
                              </a:moveTo>
                              <a:cubicBezTo>
                                <a:pt x="3880" y="1"/>
                                <a:pt x="3007" y="894"/>
                                <a:pt x="1853" y="2004"/>
                              </a:cubicBezTo>
                              <a:cubicBezTo>
                                <a:pt x="1" y="3771"/>
                                <a:pt x="1695" y="6295"/>
                                <a:pt x="3840" y="6295"/>
                              </a:cubicBezTo>
                              <a:cubicBezTo>
                                <a:pt x="3987" y="6295"/>
                                <a:pt x="4136" y="6283"/>
                                <a:pt x="4287" y="6258"/>
                              </a:cubicBezTo>
                              <a:cubicBezTo>
                                <a:pt x="6084" y="5985"/>
                                <a:pt x="7017" y="5689"/>
                                <a:pt x="8108" y="4142"/>
                              </a:cubicBezTo>
                              <a:cubicBezTo>
                                <a:pt x="9382" y="2368"/>
                                <a:pt x="7608" y="71"/>
                                <a:pt x="5697" y="2"/>
                              </a:cubicBezTo>
                              <a:cubicBezTo>
                                <a:pt x="5655" y="1"/>
                                <a:pt x="5612" y="1"/>
                                <a:pt x="5571"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19" name="Google Shape;6485;p101"/>
                        <p:cNvSpPr/>
                        <p:nvPr/>
                      </p:nvSpPr>
                      <p:spPr>
                        <a:xfrm rot="-8789021">
                          <a:off x="2300910" y="2556199"/>
                          <a:ext cx="113315" cy="115299"/>
                        </a:xfrm>
                        <a:custGeom>
                          <a:avLst/>
                          <a:gdLst/>
                          <a:ahLst/>
                          <a:cxnLst/>
                          <a:rect l="l" t="t" r="r" b="b"/>
                          <a:pathLst>
                            <a:path w="8850" h="9005" extrusionOk="0">
                              <a:moveTo>
                                <a:pt x="4832" y="1"/>
                              </a:moveTo>
                              <a:cubicBezTo>
                                <a:pt x="3906" y="1"/>
                                <a:pt x="2946" y="324"/>
                                <a:pt x="2161" y="952"/>
                              </a:cubicBezTo>
                              <a:cubicBezTo>
                                <a:pt x="0" y="2704"/>
                                <a:pt x="23" y="4888"/>
                                <a:pt x="979" y="7253"/>
                              </a:cubicBezTo>
                              <a:cubicBezTo>
                                <a:pt x="1449" y="8423"/>
                                <a:pt x="2772" y="9004"/>
                                <a:pt x="4032" y="9004"/>
                              </a:cubicBezTo>
                              <a:cubicBezTo>
                                <a:pt x="4660" y="9004"/>
                                <a:pt x="5272" y="8860"/>
                                <a:pt x="5755" y="8573"/>
                              </a:cubicBezTo>
                              <a:cubicBezTo>
                                <a:pt x="8053" y="7208"/>
                                <a:pt x="8849" y="5161"/>
                                <a:pt x="8189" y="2590"/>
                              </a:cubicBezTo>
                              <a:cubicBezTo>
                                <a:pt x="7727" y="837"/>
                                <a:pt x="6321" y="1"/>
                                <a:pt x="4832"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20" name="Google Shape;6486;p101"/>
                        <p:cNvSpPr/>
                        <p:nvPr/>
                      </p:nvSpPr>
                      <p:spPr>
                        <a:xfrm rot="-8789021">
                          <a:off x="3054467" y="2418606"/>
                          <a:ext cx="91753" cy="71369"/>
                        </a:xfrm>
                        <a:custGeom>
                          <a:avLst/>
                          <a:gdLst/>
                          <a:ahLst/>
                          <a:cxnLst/>
                          <a:rect l="l" t="t" r="r" b="b"/>
                          <a:pathLst>
                            <a:path w="7166" h="5574" extrusionOk="0">
                              <a:moveTo>
                                <a:pt x="3594" y="0"/>
                              </a:moveTo>
                              <a:cubicBezTo>
                                <a:pt x="0" y="0"/>
                                <a:pt x="0" y="5574"/>
                                <a:pt x="3594" y="5574"/>
                              </a:cubicBezTo>
                              <a:cubicBezTo>
                                <a:pt x="7166" y="5574"/>
                                <a:pt x="7166" y="0"/>
                                <a:pt x="3594" y="0"/>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21" name="Google Shape;6487;p101"/>
                        <p:cNvSpPr/>
                        <p:nvPr/>
                      </p:nvSpPr>
                      <p:spPr>
                        <a:xfrm rot="-3976357">
                          <a:off x="3577446" y="2521935"/>
                          <a:ext cx="128471" cy="99635"/>
                        </a:xfrm>
                        <a:custGeom>
                          <a:avLst/>
                          <a:gdLst/>
                          <a:ahLst/>
                          <a:cxnLst/>
                          <a:rect l="l" t="t" r="r" b="b"/>
                          <a:pathLst>
                            <a:path w="10033" h="7781" extrusionOk="0">
                              <a:moveTo>
                                <a:pt x="5005" y="1"/>
                              </a:moveTo>
                              <a:cubicBezTo>
                                <a:pt x="1" y="1"/>
                                <a:pt x="1" y="7780"/>
                                <a:pt x="5005" y="7780"/>
                              </a:cubicBezTo>
                              <a:cubicBezTo>
                                <a:pt x="10032" y="7780"/>
                                <a:pt x="10032" y="1"/>
                                <a:pt x="5005"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22" name="Google Shape;6488;p101"/>
                        <p:cNvSpPr/>
                        <p:nvPr/>
                      </p:nvSpPr>
                      <p:spPr>
                        <a:xfrm rot="-3976357">
                          <a:off x="3363226" y="2582810"/>
                          <a:ext cx="95550" cy="168218"/>
                        </a:xfrm>
                        <a:custGeom>
                          <a:avLst/>
                          <a:gdLst/>
                          <a:ahLst/>
                          <a:cxnLst/>
                          <a:rect l="l" t="t" r="r" b="b"/>
                          <a:pathLst>
                            <a:path w="7462" h="13137" extrusionOk="0">
                              <a:moveTo>
                                <a:pt x="3292" y="0"/>
                              </a:moveTo>
                              <a:cubicBezTo>
                                <a:pt x="2290" y="0"/>
                                <a:pt x="1320" y="655"/>
                                <a:pt x="1343" y="1980"/>
                              </a:cubicBezTo>
                              <a:cubicBezTo>
                                <a:pt x="1388" y="3663"/>
                                <a:pt x="1388" y="4891"/>
                                <a:pt x="751" y="6438"/>
                              </a:cubicBezTo>
                              <a:cubicBezTo>
                                <a:pt x="1" y="8121"/>
                                <a:pt x="137" y="10078"/>
                                <a:pt x="1138" y="11624"/>
                              </a:cubicBezTo>
                              <a:cubicBezTo>
                                <a:pt x="1716" y="12591"/>
                                <a:pt x="2825" y="13136"/>
                                <a:pt x="3906" y="13136"/>
                              </a:cubicBezTo>
                              <a:cubicBezTo>
                                <a:pt x="4910" y="13136"/>
                                <a:pt x="5889" y="12665"/>
                                <a:pt x="6393" y="11624"/>
                              </a:cubicBezTo>
                              <a:cubicBezTo>
                                <a:pt x="7234" y="9918"/>
                                <a:pt x="7462" y="8190"/>
                                <a:pt x="6598" y="6438"/>
                              </a:cubicBezTo>
                              <a:cubicBezTo>
                                <a:pt x="6347" y="5892"/>
                                <a:pt x="5915" y="5414"/>
                                <a:pt x="5733" y="4846"/>
                              </a:cubicBezTo>
                              <a:cubicBezTo>
                                <a:pt x="5437" y="3959"/>
                                <a:pt x="5506" y="2889"/>
                                <a:pt x="5437" y="1980"/>
                              </a:cubicBezTo>
                              <a:cubicBezTo>
                                <a:pt x="5346" y="666"/>
                                <a:pt x="4302" y="0"/>
                                <a:pt x="3292" y="0"/>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23" name="Google Shape;6489;p101"/>
                        <p:cNvSpPr/>
                        <p:nvPr/>
                      </p:nvSpPr>
                      <p:spPr>
                        <a:xfrm rot="17623643">
                          <a:off x="4312801" y="2498029"/>
                          <a:ext cx="139253" cy="96459"/>
                        </a:xfrm>
                        <a:custGeom>
                          <a:avLst/>
                          <a:gdLst/>
                          <a:ahLst/>
                          <a:cxnLst/>
                          <a:rect l="l" t="t" r="r" b="b"/>
                          <a:pathLst>
                            <a:path w="10875" h="7533" extrusionOk="0">
                              <a:moveTo>
                                <a:pt x="5448" y="1"/>
                              </a:moveTo>
                              <a:cubicBezTo>
                                <a:pt x="4353" y="1"/>
                                <a:pt x="3268" y="334"/>
                                <a:pt x="2457" y="1058"/>
                              </a:cubicBezTo>
                              <a:cubicBezTo>
                                <a:pt x="410" y="1649"/>
                                <a:pt x="1" y="4834"/>
                                <a:pt x="1980" y="5744"/>
                              </a:cubicBezTo>
                              <a:cubicBezTo>
                                <a:pt x="2860" y="6900"/>
                                <a:pt x="4341" y="7532"/>
                                <a:pt x="5800" y="7532"/>
                              </a:cubicBezTo>
                              <a:cubicBezTo>
                                <a:pt x="6264" y="7532"/>
                                <a:pt x="6727" y="7468"/>
                                <a:pt x="7166" y="7336"/>
                              </a:cubicBezTo>
                              <a:cubicBezTo>
                                <a:pt x="10146" y="6449"/>
                                <a:pt x="10874" y="2263"/>
                                <a:pt x="8031" y="648"/>
                              </a:cubicBezTo>
                              <a:cubicBezTo>
                                <a:pt x="7260" y="227"/>
                                <a:pt x="6350" y="1"/>
                                <a:pt x="5448"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24" name="Google Shape;6490;p101"/>
                        <p:cNvSpPr/>
                        <p:nvPr/>
                      </p:nvSpPr>
                      <p:spPr>
                        <a:xfrm rot="17623643">
                          <a:off x="3792214" y="2466533"/>
                          <a:ext cx="124336" cy="92925"/>
                        </a:xfrm>
                        <a:custGeom>
                          <a:avLst/>
                          <a:gdLst/>
                          <a:ahLst/>
                          <a:cxnLst/>
                          <a:rect l="l" t="t" r="r" b="b"/>
                          <a:pathLst>
                            <a:path w="9710" h="7257" extrusionOk="0">
                              <a:moveTo>
                                <a:pt x="5615" y="0"/>
                              </a:moveTo>
                              <a:cubicBezTo>
                                <a:pt x="5329" y="0"/>
                                <a:pt x="5025" y="35"/>
                                <a:pt x="4706" y="110"/>
                              </a:cubicBezTo>
                              <a:cubicBezTo>
                                <a:pt x="3068" y="474"/>
                                <a:pt x="2249" y="1407"/>
                                <a:pt x="1293" y="2726"/>
                              </a:cubicBezTo>
                              <a:cubicBezTo>
                                <a:pt x="0" y="4532"/>
                                <a:pt x="1723" y="7256"/>
                                <a:pt x="3806" y="7256"/>
                              </a:cubicBezTo>
                              <a:cubicBezTo>
                                <a:pt x="3848" y="7256"/>
                                <a:pt x="3890" y="7255"/>
                                <a:pt x="3932" y="7253"/>
                              </a:cubicBezTo>
                              <a:cubicBezTo>
                                <a:pt x="5570" y="7184"/>
                                <a:pt x="6707" y="6889"/>
                                <a:pt x="7913" y="5729"/>
                              </a:cubicBezTo>
                              <a:lnTo>
                                <a:pt x="7845" y="5638"/>
                              </a:lnTo>
                              <a:cubicBezTo>
                                <a:pt x="9710" y="3669"/>
                                <a:pt x="8554" y="0"/>
                                <a:pt x="5615" y="0"/>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125" name="Google Shape;6491;p101"/>
                        <p:cNvSpPr/>
                        <p:nvPr/>
                      </p:nvSpPr>
                      <p:spPr>
                        <a:xfrm rot="17623643">
                          <a:off x="3489037" y="2433577"/>
                          <a:ext cx="114489" cy="95999"/>
                        </a:xfrm>
                        <a:custGeom>
                          <a:avLst/>
                          <a:gdLst/>
                          <a:ahLst/>
                          <a:cxnLst/>
                          <a:rect l="l" t="t" r="r" b="b"/>
                          <a:pathLst>
                            <a:path w="8941" h="7497" extrusionOk="0">
                              <a:moveTo>
                                <a:pt x="5085" y="1"/>
                              </a:moveTo>
                              <a:cubicBezTo>
                                <a:pt x="4214" y="1"/>
                                <a:pt x="3344" y="325"/>
                                <a:pt x="2662" y="973"/>
                              </a:cubicBezTo>
                              <a:cubicBezTo>
                                <a:pt x="1092" y="2452"/>
                                <a:pt x="1" y="6342"/>
                                <a:pt x="2798" y="7252"/>
                              </a:cubicBezTo>
                              <a:cubicBezTo>
                                <a:pt x="3263" y="7417"/>
                                <a:pt x="3740" y="7496"/>
                                <a:pt x="4211" y="7496"/>
                              </a:cubicBezTo>
                              <a:cubicBezTo>
                                <a:pt x="5493" y="7496"/>
                                <a:pt x="6725" y="6906"/>
                                <a:pt x="7507" y="5841"/>
                              </a:cubicBezTo>
                              <a:cubicBezTo>
                                <a:pt x="8622" y="4363"/>
                                <a:pt x="8940" y="2406"/>
                                <a:pt x="7507" y="973"/>
                              </a:cubicBezTo>
                              <a:cubicBezTo>
                                <a:pt x="6825" y="325"/>
                                <a:pt x="5955" y="1"/>
                                <a:pt x="5085"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grpSp>
                </p:grpSp>
                <p:sp>
                  <p:nvSpPr>
                    <p:cNvPr id="146" name="Forma libre 145"/>
                    <p:cNvSpPr/>
                    <p:nvPr/>
                  </p:nvSpPr>
                  <p:spPr>
                    <a:xfrm>
                      <a:off x="4356160" y="2188485"/>
                      <a:ext cx="511494" cy="319710"/>
                    </a:xfrm>
                    <a:custGeom>
                      <a:avLst/>
                      <a:gdLst>
                        <a:gd name="connsiteX0" fmla="*/ 0 w 962025"/>
                        <a:gd name="connsiteY0" fmla="*/ 285750 h 285750"/>
                        <a:gd name="connsiteX1" fmla="*/ 447675 w 962025"/>
                        <a:gd name="connsiteY1" fmla="*/ 38100 h 285750"/>
                        <a:gd name="connsiteX2" fmla="*/ 695325 w 962025"/>
                        <a:gd name="connsiteY2" fmla="*/ 238125 h 285750"/>
                        <a:gd name="connsiteX3" fmla="*/ 962025 w 962025"/>
                        <a:gd name="connsiteY3" fmla="*/ 0 h 285750"/>
                        <a:gd name="connsiteX4" fmla="*/ 962025 w 962025"/>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285750">
                          <a:moveTo>
                            <a:pt x="0" y="285750"/>
                          </a:moveTo>
                          <a:cubicBezTo>
                            <a:pt x="165894" y="165893"/>
                            <a:pt x="331788" y="46037"/>
                            <a:pt x="447675" y="38100"/>
                          </a:cubicBezTo>
                          <a:cubicBezTo>
                            <a:pt x="563562" y="30163"/>
                            <a:pt x="609600" y="244475"/>
                            <a:pt x="695325" y="238125"/>
                          </a:cubicBezTo>
                          <a:cubicBezTo>
                            <a:pt x="781050" y="231775"/>
                            <a:pt x="962025" y="0"/>
                            <a:pt x="962025" y="0"/>
                          </a:cubicBezTo>
                          <a:lnTo>
                            <a:pt x="962025"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dirty="0"/>
                    </a:p>
                  </p:txBody>
                </p:sp>
                <p:sp>
                  <p:nvSpPr>
                    <p:cNvPr id="147" name="Forma libre 146"/>
                    <p:cNvSpPr/>
                    <p:nvPr/>
                  </p:nvSpPr>
                  <p:spPr>
                    <a:xfrm>
                      <a:off x="4059948" y="2925859"/>
                      <a:ext cx="802152" cy="339068"/>
                    </a:xfrm>
                    <a:custGeom>
                      <a:avLst/>
                      <a:gdLst>
                        <a:gd name="connsiteX0" fmla="*/ 0 w 962025"/>
                        <a:gd name="connsiteY0" fmla="*/ 285750 h 285750"/>
                        <a:gd name="connsiteX1" fmla="*/ 447675 w 962025"/>
                        <a:gd name="connsiteY1" fmla="*/ 38100 h 285750"/>
                        <a:gd name="connsiteX2" fmla="*/ 695325 w 962025"/>
                        <a:gd name="connsiteY2" fmla="*/ 238125 h 285750"/>
                        <a:gd name="connsiteX3" fmla="*/ 962025 w 962025"/>
                        <a:gd name="connsiteY3" fmla="*/ 0 h 285750"/>
                        <a:gd name="connsiteX4" fmla="*/ 962025 w 962025"/>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285750">
                          <a:moveTo>
                            <a:pt x="0" y="285750"/>
                          </a:moveTo>
                          <a:cubicBezTo>
                            <a:pt x="165894" y="165893"/>
                            <a:pt x="331788" y="46037"/>
                            <a:pt x="447675" y="38100"/>
                          </a:cubicBezTo>
                          <a:cubicBezTo>
                            <a:pt x="563562" y="30163"/>
                            <a:pt x="609600" y="244475"/>
                            <a:pt x="695325" y="238125"/>
                          </a:cubicBezTo>
                          <a:cubicBezTo>
                            <a:pt x="781050" y="231775"/>
                            <a:pt x="962025" y="0"/>
                            <a:pt x="962025" y="0"/>
                          </a:cubicBezTo>
                          <a:lnTo>
                            <a:pt x="962025"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dirty="0"/>
                    </a:p>
                  </p:txBody>
                </p:sp>
                <p:sp>
                  <p:nvSpPr>
                    <p:cNvPr id="148" name="CuadroTexto 147"/>
                    <p:cNvSpPr txBox="1"/>
                    <p:nvPr/>
                  </p:nvSpPr>
                  <p:spPr>
                    <a:xfrm>
                      <a:off x="4923048" y="2060023"/>
                      <a:ext cx="3997115" cy="374571"/>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sz="1600" dirty="0">
                          <a:ln w="0"/>
                          <a:solidFill>
                            <a:schemeClr val="tx1"/>
                          </a:solidFill>
                          <a:effectLst>
                            <a:outerShdw blurRad="38100" dist="19050" dir="2700000" algn="tl" rotWithShape="0">
                              <a:schemeClr val="dk1">
                                <a:alpha val="40000"/>
                              </a:schemeClr>
                            </a:outerShdw>
                          </a:effectLst>
                          <a:latin typeface="Arial Rounded MT Bold" panose="020F0704030504030204" pitchFamily="34" charset="0"/>
                        </a:rPr>
                        <a:t>¿QUÉ ES LA LEY DE INGRESOS?</a:t>
                      </a:r>
                    </a:p>
                  </p:txBody>
                </p:sp>
                <p:sp>
                  <p:nvSpPr>
                    <p:cNvPr id="149" name="Forma libre 148"/>
                    <p:cNvSpPr/>
                    <p:nvPr/>
                  </p:nvSpPr>
                  <p:spPr>
                    <a:xfrm>
                      <a:off x="3965171" y="3631335"/>
                      <a:ext cx="929478" cy="279200"/>
                    </a:xfrm>
                    <a:custGeom>
                      <a:avLst/>
                      <a:gdLst>
                        <a:gd name="connsiteX0" fmla="*/ 0 w 962025"/>
                        <a:gd name="connsiteY0" fmla="*/ 285750 h 285750"/>
                        <a:gd name="connsiteX1" fmla="*/ 447675 w 962025"/>
                        <a:gd name="connsiteY1" fmla="*/ 38100 h 285750"/>
                        <a:gd name="connsiteX2" fmla="*/ 695325 w 962025"/>
                        <a:gd name="connsiteY2" fmla="*/ 238125 h 285750"/>
                        <a:gd name="connsiteX3" fmla="*/ 962025 w 962025"/>
                        <a:gd name="connsiteY3" fmla="*/ 0 h 285750"/>
                        <a:gd name="connsiteX4" fmla="*/ 962025 w 962025"/>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285750">
                          <a:moveTo>
                            <a:pt x="0" y="285750"/>
                          </a:moveTo>
                          <a:cubicBezTo>
                            <a:pt x="165894" y="165893"/>
                            <a:pt x="331788" y="46037"/>
                            <a:pt x="447675" y="38100"/>
                          </a:cubicBezTo>
                          <a:cubicBezTo>
                            <a:pt x="563562" y="30163"/>
                            <a:pt x="609600" y="244475"/>
                            <a:pt x="695325" y="238125"/>
                          </a:cubicBezTo>
                          <a:cubicBezTo>
                            <a:pt x="781050" y="231775"/>
                            <a:pt x="962025" y="0"/>
                            <a:pt x="962025" y="0"/>
                          </a:cubicBezTo>
                          <a:lnTo>
                            <a:pt x="962025"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dirty="0"/>
                    </a:p>
                  </p:txBody>
                </p:sp>
                <p:sp>
                  <p:nvSpPr>
                    <p:cNvPr id="150" name="Forma libre 149"/>
                    <p:cNvSpPr/>
                    <p:nvPr/>
                  </p:nvSpPr>
                  <p:spPr>
                    <a:xfrm>
                      <a:off x="3919132" y="4307742"/>
                      <a:ext cx="1005280" cy="265972"/>
                    </a:xfrm>
                    <a:custGeom>
                      <a:avLst/>
                      <a:gdLst>
                        <a:gd name="connsiteX0" fmla="*/ 0 w 962025"/>
                        <a:gd name="connsiteY0" fmla="*/ 285750 h 285750"/>
                        <a:gd name="connsiteX1" fmla="*/ 447675 w 962025"/>
                        <a:gd name="connsiteY1" fmla="*/ 38100 h 285750"/>
                        <a:gd name="connsiteX2" fmla="*/ 695325 w 962025"/>
                        <a:gd name="connsiteY2" fmla="*/ 238125 h 285750"/>
                        <a:gd name="connsiteX3" fmla="*/ 962025 w 962025"/>
                        <a:gd name="connsiteY3" fmla="*/ 0 h 285750"/>
                        <a:gd name="connsiteX4" fmla="*/ 962025 w 962025"/>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285750">
                          <a:moveTo>
                            <a:pt x="0" y="285750"/>
                          </a:moveTo>
                          <a:cubicBezTo>
                            <a:pt x="165894" y="165893"/>
                            <a:pt x="331788" y="46037"/>
                            <a:pt x="447675" y="38100"/>
                          </a:cubicBezTo>
                          <a:cubicBezTo>
                            <a:pt x="563562" y="30163"/>
                            <a:pt x="609600" y="244475"/>
                            <a:pt x="695325" y="238125"/>
                          </a:cubicBezTo>
                          <a:cubicBezTo>
                            <a:pt x="781050" y="231775"/>
                            <a:pt x="962025" y="0"/>
                            <a:pt x="962025" y="0"/>
                          </a:cubicBezTo>
                          <a:lnTo>
                            <a:pt x="962025"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dirty="0"/>
                    </a:p>
                  </p:txBody>
                </p:sp>
                <p:sp>
                  <p:nvSpPr>
                    <p:cNvPr id="151" name="Forma libre 150"/>
                    <p:cNvSpPr/>
                    <p:nvPr/>
                  </p:nvSpPr>
                  <p:spPr>
                    <a:xfrm>
                      <a:off x="3931438" y="4975071"/>
                      <a:ext cx="963210" cy="285750"/>
                    </a:xfrm>
                    <a:custGeom>
                      <a:avLst/>
                      <a:gdLst>
                        <a:gd name="connsiteX0" fmla="*/ 0 w 962025"/>
                        <a:gd name="connsiteY0" fmla="*/ 285750 h 285750"/>
                        <a:gd name="connsiteX1" fmla="*/ 447675 w 962025"/>
                        <a:gd name="connsiteY1" fmla="*/ 38100 h 285750"/>
                        <a:gd name="connsiteX2" fmla="*/ 695325 w 962025"/>
                        <a:gd name="connsiteY2" fmla="*/ 238125 h 285750"/>
                        <a:gd name="connsiteX3" fmla="*/ 962025 w 962025"/>
                        <a:gd name="connsiteY3" fmla="*/ 0 h 285750"/>
                        <a:gd name="connsiteX4" fmla="*/ 962025 w 962025"/>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285750">
                          <a:moveTo>
                            <a:pt x="0" y="285750"/>
                          </a:moveTo>
                          <a:cubicBezTo>
                            <a:pt x="165894" y="165893"/>
                            <a:pt x="331788" y="46037"/>
                            <a:pt x="447675" y="38100"/>
                          </a:cubicBezTo>
                          <a:cubicBezTo>
                            <a:pt x="563562" y="30163"/>
                            <a:pt x="609600" y="244475"/>
                            <a:pt x="695325" y="238125"/>
                          </a:cubicBezTo>
                          <a:cubicBezTo>
                            <a:pt x="781050" y="231775"/>
                            <a:pt x="962025" y="0"/>
                            <a:pt x="962025" y="0"/>
                          </a:cubicBezTo>
                          <a:lnTo>
                            <a:pt x="962025"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dirty="0"/>
                    </a:p>
                  </p:txBody>
                </p:sp>
                <p:sp>
                  <p:nvSpPr>
                    <p:cNvPr id="152" name="Forma libre 151"/>
                    <p:cNvSpPr/>
                    <p:nvPr/>
                  </p:nvSpPr>
                  <p:spPr>
                    <a:xfrm>
                      <a:off x="4170133" y="5725774"/>
                      <a:ext cx="691967" cy="285750"/>
                    </a:xfrm>
                    <a:custGeom>
                      <a:avLst/>
                      <a:gdLst>
                        <a:gd name="connsiteX0" fmla="*/ 0 w 962025"/>
                        <a:gd name="connsiteY0" fmla="*/ 285750 h 285750"/>
                        <a:gd name="connsiteX1" fmla="*/ 447675 w 962025"/>
                        <a:gd name="connsiteY1" fmla="*/ 38100 h 285750"/>
                        <a:gd name="connsiteX2" fmla="*/ 695325 w 962025"/>
                        <a:gd name="connsiteY2" fmla="*/ 238125 h 285750"/>
                        <a:gd name="connsiteX3" fmla="*/ 962025 w 962025"/>
                        <a:gd name="connsiteY3" fmla="*/ 0 h 285750"/>
                        <a:gd name="connsiteX4" fmla="*/ 962025 w 962025"/>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285750">
                          <a:moveTo>
                            <a:pt x="0" y="285750"/>
                          </a:moveTo>
                          <a:cubicBezTo>
                            <a:pt x="165894" y="165893"/>
                            <a:pt x="331788" y="46037"/>
                            <a:pt x="447675" y="38100"/>
                          </a:cubicBezTo>
                          <a:cubicBezTo>
                            <a:pt x="563562" y="30163"/>
                            <a:pt x="609600" y="244475"/>
                            <a:pt x="695325" y="238125"/>
                          </a:cubicBezTo>
                          <a:cubicBezTo>
                            <a:pt x="781050" y="231775"/>
                            <a:pt x="962025" y="0"/>
                            <a:pt x="962025" y="0"/>
                          </a:cubicBezTo>
                          <a:lnTo>
                            <a:pt x="962025"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dirty="0"/>
                    </a:p>
                  </p:txBody>
                </p:sp>
              </p:grpSp>
              <p:sp>
                <p:nvSpPr>
                  <p:cNvPr id="64" name="Forma libre 63"/>
                  <p:cNvSpPr/>
                  <p:nvPr/>
                </p:nvSpPr>
                <p:spPr>
                  <a:xfrm>
                    <a:off x="4344410" y="1507129"/>
                    <a:ext cx="375671" cy="290496"/>
                  </a:xfrm>
                  <a:custGeom>
                    <a:avLst/>
                    <a:gdLst>
                      <a:gd name="connsiteX0" fmla="*/ 0 w 962025"/>
                      <a:gd name="connsiteY0" fmla="*/ 285750 h 285750"/>
                      <a:gd name="connsiteX1" fmla="*/ 447675 w 962025"/>
                      <a:gd name="connsiteY1" fmla="*/ 38100 h 285750"/>
                      <a:gd name="connsiteX2" fmla="*/ 695325 w 962025"/>
                      <a:gd name="connsiteY2" fmla="*/ 238125 h 285750"/>
                      <a:gd name="connsiteX3" fmla="*/ 962025 w 962025"/>
                      <a:gd name="connsiteY3" fmla="*/ 0 h 285750"/>
                      <a:gd name="connsiteX4" fmla="*/ 962025 w 962025"/>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285750">
                        <a:moveTo>
                          <a:pt x="0" y="285750"/>
                        </a:moveTo>
                        <a:cubicBezTo>
                          <a:pt x="165894" y="165893"/>
                          <a:pt x="331788" y="46037"/>
                          <a:pt x="447675" y="38100"/>
                        </a:cubicBezTo>
                        <a:cubicBezTo>
                          <a:pt x="563562" y="30163"/>
                          <a:pt x="609600" y="244475"/>
                          <a:pt x="695325" y="238125"/>
                        </a:cubicBezTo>
                        <a:cubicBezTo>
                          <a:pt x="781050" y="231775"/>
                          <a:pt x="962025" y="0"/>
                          <a:pt x="962025" y="0"/>
                        </a:cubicBezTo>
                        <a:lnTo>
                          <a:pt x="962025"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dirty="0"/>
                  </a:p>
                </p:txBody>
              </p:sp>
              <p:sp>
                <p:nvSpPr>
                  <p:cNvPr id="66" name="Google Shape;6478;p101"/>
                  <p:cNvSpPr/>
                  <p:nvPr/>
                </p:nvSpPr>
                <p:spPr>
                  <a:xfrm rot="18101831">
                    <a:off x="4143288" y="1186769"/>
                    <a:ext cx="176835" cy="258556"/>
                  </a:xfrm>
                  <a:custGeom>
                    <a:avLst/>
                    <a:gdLst/>
                    <a:ahLst/>
                    <a:cxnLst/>
                    <a:rect l="l" t="t" r="r" b="b"/>
                    <a:pathLst>
                      <a:path w="7325" h="9060" extrusionOk="0">
                        <a:moveTo>
                          <a:pt x="3299" y="1"/>
                        </a:moveTo>
                        <a:cubicBezTo>
                          <a:pt x="2841" y="1"/>
                          <a:pt x="2390" y="173"/>
                          <a:pt x="2047" y="502"/>
                        </a:cubicBezTo>
                        <a:cubicBezTo>
                          <a:pt x="1753" y="835"/>
                          <a:pt x="1510" y="1203"/>
                          <a:pt x="1317" y="1604"/>
                        </a:cubicBezTo>
                        <a:lnTo>
                          <a:pt x="1317" y="1604"/>
                        </a:lnTo>
                        <a:cubicBezTo>
                          <a:pt x="1359" y="1507"/>
                          <a:pt x="1373" y="1467"/>
                          <a:pt x="1366" y="1467"/>
                        </a:cubicBezTo>
                        <a:cubicBezTo>
                          <a:pt x="1336" y="1467"/>
                          <a:pt x="865" y="2344"/>
                          <a:pt x="796" y="2481"/>
                        </a:cubicBezTo>
                        <a:cubicBezTo>
                          <a:pt x="0" y="3937"/>
                          <a:pt x="137" y="5234"/>
                          <a:pt x="728" y="6689"/>
                        </a:cubicBezTo>
                        <a:cubicBezTo>
                          <a:pt x="1345" y="8277"/>
                          <a:pt x="2705" y="9059"/>
                          <a:pt x="4024" y="9059"/>
                        </a:cubicBezTo>
                        <a:cubicBezTo>
                          <a:pt x="5577" y="9059"/>
                          <a:pt x="7074" y="7976"/>
                          <a:pt x="7234" y="5848"/>
                        </a:cubicBezTo>
                        <a:cubicBezTo>
                          <a:pt x="7325" y="4255"/>
                          <a:pt x="7097" y="2982"/>
                          <a:pt x="5960" y="1776"/>
                        </a:cubicBezTo>
                        <a:cubicBezTo>
                          <a:pt x="5664" y="1503"/>
                          <a:pt x="5346" y="1230"/>
                          <a:pt x="5027" y="980"/>
                        </a:cubicBezTo>
                        <a:cubicBezTo>
                          <a:pt x="4777" y="684"/>
                          <a:pt x="4504" y="434"/>
                          <a:pt x="4186" y="229"/>
                        </a:cubicBezTo>
                        <a:cubicBezTo>
                          <a:pt x="3906" y="76"/>
                          <a:pt x="3601" y="1"/>
                          <a:pt x="3299"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grpSp>
          </p:grpSp>
          <p:sp>
            <p:nvSpPr>
              <p:cNvPr id="156" name="Google Shape;6478;p101"/>
              <p:cNvSpPr/>
              <p:nvPr/>
            </p:nvSpPr>
            <p:spPr>
              <a:xfrm rot="3393529">
                <a:off x="4394416" y="6402161"/>
                <a:ext cx="162748" cy="216268"/>
              </a:xfrm>
              <a:custGeom>
                <a:avLst/>
                <a:gdLst/>
                <a:ahLst/>
                <a:cxnLst/>
                <a:rect l="l" t="t" r="r" b="b"/>
                <a:pathLst>
                  <a:path w="7325" h="9060" extrusionOk="0">
                    <a:moveTo>
                      <a:pt x="3299" y="1"/>
                    </a:moveTo>
                    <a:cubicBezTo>
                      <a:pt x="2841" y="1"/>
                      <a:pt x="2390" y="173"/>
                      <a:pt x="2047" y="502"/>
                    </a:cubicBezTo>
                    <a:cubicBezTo>
                      <a:pt x="1753" y="835"/>
                      <a:pt x="1510" y="1203"/>
                      <a:pt x="1317" y="1604"/>
                    </a:cubicBezTo>
                    <a:lnTo>
                      <a:pt x="1317" y="1604"/>
                    </a:lnTo>
                    <a:cubicBezTo>
                      <a:pt x="1359" y="1507"/>
                      <a:pt x="1373" y="1467"/>
                      <a:pt x="1366" y="1467"/>
                    </a:cubicBezTo>
                    <a:cubicBezTo>
                      <a:pt x="1336" y="1467"/>
                      <a:pt x="865" y="2344"/>
                      <a:pt x="796" y="2481"/>
                    </a:cubicBezTo>
                    <a:cubicBezTo>
                      <a:pt x="0" y="3937"/>
                      <a:pt x="137" y="5234"/>
                      <a:pt x="728" y="6689"/>
                    </a:cubicBezTo>
                    <a:cubicBezTo>
                      <a:pt x="1345" y="8277"/>
                      <a:pt x="2705" y="9059"/>
                      <a:pt x="4024" y="9059"/>
                    </a:cubicBezTo>
                    <a:cubicBezTo>
                      <a:pt x="5577" y="9059"/>
                      <a:pt x="7074" y="7976"/>
                      <a:pt x="7234" y="5848"/>
                    </a:cubicBezTo>
                    <a:cubicBezTo>
                      <a:pt x="7325" y="4255"/>
                      <a:pt x="7097" y="2982"/>
                      <a:pt x="5960" y="1776"/>
                    </a:cubicBezTo>
                    <a:cubicBezTo>
                      <a:pt x="5664" y="1503"/>
                      <a:pt x="5346" y="1230"/>
                      <a:pt x="5027" y="980"/>
                    </a:cubicBezTo>
                    <a:cubicBezTo>
                      <a:pt x="4777" y="684"/>
                      <a:pt x="4504" y="434"/>
                      <a:pt x="4186" y="229"/>
                    </a:cubicBezTo>
                    <a:cubicBezTo>
                      <a:pt x="3906" y="76"/>
                      <a:pt x="3601" y="1"/>
                      <a:pt x="3299"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71" name="Google Shape;6478;p101"/>
            <p:cNvSpPr/>
            <p:nvPr/>
          </p:nvSpPr>
          <p:spPr>
            <a:xfrm rot="18101831">
              <a:off x="3968528" y="2778544"/>
              <a:ext cx="79839" cy="106447"/>
            </a:xfrm>
            <a:custGeom>
              <a:avLst/>
              <a:gdLst/>
              <a:ahLst/>
              <a:cxnLst/>
              <a:rect l="l" t="t" r="r" b="b"/>
              <a:pathLst>
                <a:path w="7325" h="9060" extrusionOk="0">
                  <a:moveTo>
                    <a:pt x="3299" y="1"/>
                  </a:moveTo>
                  <a:cubicBezTo>
                    <a:pt x="2841" y="1"/>
                    <a:pt x="2390" y="173"/>
                    <a:pt x="2047" y="502"/>
                  </a:cubicBezTo>
                  <a:cubicBezTo>
                    <a:pt x="1753" y="835"/>
                    <a:pt x="1510" y="1203"/>
                    <a:pt x="1317" y="1604"/>
                  </a:cubicBezTo>
                  <a:lnTo>
                    <a:pt x="1317" y="1604"/>
                  </a:lnTo>
                  <a:cubicBezTo>
                    <a:pt x="1359" y="1507"/>
                    <a:pt x="1373" y="1467"/>
                    <a:pt x="1366" y="1467"/>
                  </a:cubicBezTo>
                  <a:cubicBezTo>
                    <a:pt x="1336" y="1467"/>
                    <a:pt x="865" y="2344"/>
                    <a:pt x="796" y="2481"/>
                  </a:cubicBezTo>
                  <a:cubicBezTo>
                    <a:pt x="0" y="3937"/>
                    <a:pt x="137" y="5234"/>
                    <a:pt x="728" y="6689"/>
                  </a:cubicBezTo>
                  <a:cubicBezTo>
                    <a:pt x="1345" y="8277"/>
                    <a:pt x="2705" y="9059"/>
                    <a:pt x="4024" y="9059"/>
                  </a:cubicBezTo>
                  <a:cubicBezTo>
                    <a:pt x="5577" y="9059"/>
                    <a:pt x="7074" y="7976"/>
                    <a:pt x="7234" y="5848"/>
                  </a:cubicBezTo>
                  <a:cubicBezTo>
                    <a:pt x="7325" y="4255"/>
                    <a:pt x="7097" y="2982"/>
                    <a:pt x="5960" y="1776"/>
                  </a:cubicBezTo>
                  <a:cubicBezTo>
                    <a:pt x="5664" y="1503"/>
                    <a:pt x="5346" y="1230"/>
                    <a:pt x="5027" y="980"/>
                  </a:cubicBezTo>
                  <a:cubicBezTo>
                    <a:pt x="4777" y="684"/>
                    <a:pt x="4504" y="434"/>
                    <a:pt x="4186" y="229"/>
                  </a:cubicBezTo>
                  <a:cubicBezTo>
                    <a:pt x="3906" y="76"/>
                    <a:pt x="3601" y="1"/>
                    <a:pt x="3299"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73" name="Google Shape;6478;p101"/>
            <p:cNvSpPr/>
            <p:nvPr/>
          </p:nvSpPr>
          <p:spPr>
            <a:xfrm rot="18101831">
              <a:off x="3909138" y="2938712"/>
              <a:ext cx="79839" cy="106447"/>
            </a:xfrm>
            <a:custGeom>
              <a:avLst/>
              <a:gdLst/>
              <a:ahLst/>
              <a:cxnLst/>
              <a:rect l="l" t="t" r="r" b="b"/>
              <a:pathLst>
                <a:path w="7325" h="9060" extrusionOk="0">
                  <a:moveTo>
                    <a:pt x="3299" y="1"/>
                  </a:moveTo>
                  <a:cubicBezTo>
                    <a:pt x="2841" y="1"/>
                    <a:pt x="2390" y="173"/>
                    <a:pt x="2047" y="502"/>
                  </a:cubicBezTo>
                  <a:cubicBezTo>
                    <a:pt x="1753" y="835"/>
                    <a:pt x="1510" y="1203"/>
                    <a:pt x="1317" y="1604"/>
                  </a:cubicBezTo>
                  <a:lnTo>
                    <a:pt x="1317" y="1604"/>
                  </a:lnTo>
                  <a:cubicBezTo>
                    <a:pt x="1359" y="1507"/>
                    <a:pt x="1373" y="1467"/>
                    <a:pt x="1366" y="1467"/>
                  </a:cubicBezTo>
                  <a:cubicBezTo>
                    <a:pt x="1336" y="1467"/>
                    <a:pt x="865" y="2344"/>
                    <a:pt x="796" y="2481"/>
                  </a:cubicBezTo>
                  <a:cubicBezTo>
                    <a:pt x="0" y="3937"/>
                    <a:pt x="137" y="5234"/>
                    <a:pt x="728" y="6689"/>
                  </a:cubicBezTo>
                  <a:cubicBezTo>
                    <a:pt x="1345" y="8277"/>
                    <a:pt x="2705" y="9059"/>
                    <a:pt x="4024" y="9059"/>
                  </a:cubicBezTo>
                  <a:cubicBezTo>
                    <a:pt x="5577" y="9059"/>
                    <a:pt x="7074" y="7976"/>
                    <a:pt x="7234" y="5848"/>
                  </a:cubicBezTo>
                  <a:cubicBezTo>
                    <a:pt x="7325" y="4255"/>
                    <a:pt x="7097" y="2982"/>
                    <a:pt x="5960" y="1776"/>
                  </a:cubicBezTo>
                  <a:cubicBezTo>
                    <a:pt x="5664" y="1503"/>
                    <a:pt x="5346" y="1230"/>
                    <a:pt x="5027" y="980"/>
                  </a:cubicBezTo>
                  <a:cubicBezTo>
                    <a:pt x="4777" y="684"/>
                    <a:pt x="4504" y="434"/>
                    <a:pt x="4186" y="229"/>
                  </a:cubicBezTo>
                  <a:cubicBezTo>
                    <a:pt x="3906" y="76"/>
                    <a:pt x="3601" y="1"/>
                    <a:pt x="3299" y="1"/>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84192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2"/>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2"/>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dirty="0" smtClean="0">
                  <a:ln w="10160">
                    <a:solidFill>
                      <a:prstClr val="white"/>
                    </a:solidFill>
                    <a:prstDash val="solid"/>
                  </a:ln>
                  <a:solidFill>
                    <a:srgbClr val="FFFFFF"/>
                  </a:solidFill>
                  <a:effectLst>
                    <a:outerShdw blurRad="38100" dist="22860" dir="5400000" algn="tl" rotWithShape="0">
                      <a:srgbClr val="000000">
                        <a:alpha val="30000"/>
                      </a:srgbClr>
                    </a:outerShdw>
                  </a:effectLst>
                  <a:latin typeface="Calibri" panose="020F0502020204030204"/>
                </a:rPr>
                <a:t>20</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grpSp>
      <p:grpSp>
        <p:nvGrpSpPr>
          <p:cNvPr id="12" name="Grupo 11"/>
          <p:cNvGrpSpPr/>
          <p:nvPr/>
        </p:nvGrpSpPr>
        <p:grpSpPr>
          <a:xfrm>
            <a:off x="1677567" y="432244"/>
            <a:ext cx="4027864" cy="1162147"/>
            <a:chOff x="1403480" y="128577"/>
            <a:chExt cx="4027864" cy="1162147"/>
          </a:xfrm>
        </p:grpSpPr>
        <p:sp>
          <p:nvSpPr>
            <p:cNvPr id="13" name="Google Shape;931;p56"/>
            <p:cNvSpPr/>
            <p:nvPr/>
          </p:nvSpPr>
          <p:spPr>
            <a:xfrm rot="16681812">
              <a:off x="2836338" y="-1304281"/>
              <a:ext cx="1162147" cy="4027864"/>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 sz="1800" b="1" i="0" u="none" strike="noStrike" kern="1200" cap="none" spc="-5" normalizeH="0" baseline="0" noProof="0" dirty="0">
                <a:ln>
                  <a:noFill/>
                </a:ln>
                <a:solidFill>
                  <a:srgbClr val="44546A"/>
                </a:solidFill>
                <a:effectLst/>
                <a:uLnTx/>
                <a:uFillTx/>
                <a:latin typeface="Arial Rounded MT Bold" panose="020F0704030504030204" pitchFamily="34" charset="0"/>
                <a:ea typeface="+mn-ea"/>
                <a:cs typeface="Bahnschrift"/>
              </a:endParaRPr>
            </a:p>
          </p:txBody>
        </p:sp>
        <p:sp>
          <p:nvSpPr>
            <p:cNvPr id="14" name="object 2"/>
            <p:cNvSpPr txBox="1">
              <a:spLocks/>
            </p:cNvSpPr>
            <p:nvPr/>
          </p:nvSpPr>
          <p:spPr>
            <a:xfrm>
              <a:off x="1573838" y="248783"/>
              <a:ext cx="3387609" cy="535916"/>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gn="ctr">
                <a:spcBef>
                  <a:spcPts val="100"/>
                </a:spcBef>
                <a:defRPr/>
              </a:pPr>
              <a:r>
                <a:rPr lang="es-ES" sz="1800" b="1" spc="-5" dirty="0">
                  <a:solidFill>
                    <a:schemeClr val="bg1"/>
                  </a:solidFill>
                  <a:latin typeface="Arial Rounded MT Bold" panose="020F0704030504030204" pitchFamily="34" charset="0"/>
                  <a:cs typeface="Bahnschrift"/>
                </a:rPr>
                <a:t>¿PARA QUÉ SE GASTA?</a:t>
              </a:r>
            </a:p>
          </p:txBody>
        </p:sp>
      </p:grpSp>
      <p:sp>
        <p:nvSpPr>
          <p:cNvPr id="15" name="Rectángulo 14"/>
          <p:cNvSpPr/>
          <p:nvPr/>
        </p:nvSpPr>
        <p:spPr>
          <a:xfrm>
            <a:off x="1290630" y="1550201"/>
            <a:ext cx="8764555" cy="523220"/>
          </a:xfrm>
          <a:prstGeom prst="rect">
            <a:avLst/>
          </a:prstGeom>
        </p:spPr>
        <p:txBody>
          <a:bodyPr wrap="square">
            <a:spAutoFit/>
          </a:bodyPr>
          <a:lstStyle/>
          <a:p>
            <a:pPr marL="0" marR="0" lvl="0" indent="182880" algn="ctr" defTabSz="914400" rtl="0" eaLnBrk="1" fontAlgn="auto" latinLnBrk="0" hangingPunct="1">
              <a:lnSpc>
                <a:spcPct val="100000"/>
              </a:lnSpc>
              <a:spcBef>
                <a:spcPts val="300"/>
              </a:spcBef>
              <a:spcAft>
                <a:spcPts val="300"/>
              </a:spcAft>
              <a:buClrTx/>
              <a:buSzTx/>
              <a:buFontTx/>
              <a:buNone/>
              <a:tabLst/>
              <a:defRPr/>
            </a:pPr>
            <a:r>
              <a:rPr kumimoji="0" lang="es-ES" sz="1400" i="0" u="none" strike="noStrike" kern="1200" cap="none" spc="0" normalizeH="0" baseline="0" noProof="0" dirty="0">
                <a:ln>
                  <a:noFill/>
                </a:ln>
                <a:solidFill>
                  <a:schemeClr val="tx2"/>
                </a:solidFill>
                <a:effectLst/>
                <a:uLnTx/>
                <a:uFillTx/>
                <a:latin typeface="Arial Rounded MT Bold" panose="020F0704030504030204" pitchFamily="34" charset="0"/>
                <a:ea typeface="+mn-ea"/>
                <a:cs typeface="+mn-cs"/>
              </a:rPr>
              <a:t>El objetivo del Presupuesto de Egresos es mejorar las oportunidades de desarrollo en el municipio, así como mantener y mejorar sus servicios públicos para tener el mejor lugar para vivir.</a:t>
            </a:r>
            <a:endParaRPr kumimoji="0" lang="es-MX" sz="1400" i="0" u="none" strike="noStrike" kern="1200" cap="none" spc="0" normalizeH="0" baseline="0" noProof="0" dirty="0">
              <a:ln>
                <a:noFill/>
              </a:ln>
              <a:solidFill>
                <a:schemeClr val="tx2"/>
              </a:solidFill>
              <a:effectLst/>
              <a:uLnTx/>
              <a:uFillTx/>
              <a:latin typeface="Arial Rounded MT Bold" panose="020F0704030504030204" pitchFamily="34" charset="0"/>
              <a:ea typeface="+mn-ea"/>
              <a:cs typeface="+mn-cs"/>
            </a:endParaRPr>
          </a:p>
        </p:txBody>
      </p:sp>
      <p:pic>
        <p:nvPicPr>
          <p:cNvPr id="17" name="Imagen 16"/>
          <p:cNvPicPr>
            <a:picLocks noChangeAspect="1"/>
          </p:cNvPicPr>
          <p:nvPr/>
        </p:nvPicPr>
        <p:blipFill rotWithShape="1">
          <a:blip r:embed="rId5">
            <a:extLst>
              <a:ext uri="{BEBA8EAE-BF5A-486C-A8C5-ECC9F3942E4B}">
                <a14:imgProps xmlns:a14="http://schemas.microsoft.com/office/drawing/2010/main">
                  <a14:imgLayer r:embed="rId6">
                    <a14:imgEffect>
                      <a14:backgroundRemoval t="9832" b="100000" l="9904" r="89936">
                        <a14:foregroundMark x1="47125" y1="91847" x2="57508" y2="93765"/>
                      </a14:backgroundRemoval>
                    </a14:imgEffect>
                  </a14:imgLayer>
                </a14:imgProps>
              </a:ext>
            </a:extLst>
          </a:blip>
          <a:srcRect l="30825" t="13053" r="24843"/>
          <a:stretch/>
        </p:blipFill>
        <p:spPr>
          <a:xfrm>
            <a:off x="4298731" y="3359061"/>
            <a:ext cx="2643447" cy="3453472"/>
          </a:xfrm>
          <a:prstGeom prst="rect">
            <a:avLst/>
          </a:prstGeom>
        </p:spPr>
      </p:pic>
      <p:grpSp>
        <p:nvGrpSpPr>
          <p:cNvPr id="101" name="Grupo 100"/>
          <p:cNvGrpSpPr/>
          <p:nvPr/>
        </p:nvGrpSpPr>
        <p:grpSpPr>
          <a:xfrm>
            <a:off x="2336964" y="3365215"/>
            <a:ext cx="1260000" cy="1008000"/>
            <a:chOff x="2550552" y="2700608"/>
            <a:chExt cx="1260000" cy="1008000"/>
          </a:xfrm>
        </p:grpSpPr>
        <p:grpSp>
          <p:nvGrpSpPr>
            <p:cNvPr id="80" name="Grupo 79"/>
            <p:cNvGrpSpPr/>
            <p:nvPr/>
          </p:nvGrpSpPr>
          <p:grpSpPr>
            <a:xfrm>
              <a:off x="2550552" y="2700608"/>
              <a:ext cx="1260000" cy="1008000"/>
              <a:chOff x="2814322" y="2788531"/>
              <a:chExt cx="1260000" cy="1008000"/>
            </a:xfrm>
          </p:grpSpPr>
          <p:sp>
            <p:nvSpPr>
              <p:cNvPr id="22" name="Conector 21"/>
              <p:cNvSpPr/>
              <p:nvPr/>
            </p:nvSpPr>
            <p:spPr>
              <a:xfrm>
                <a:off x="2814322" y="2788531"/>
                <a:ext cx="1260000" cy="1008000"/>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71" name="CuadroTexto 70"/>
              <p:cNvSpPr txBox="1"/>
              <p:nvPr/>
            </p:nvSpPr>
            <p:spPr>
              <a:xfrm>
                <a:off x="3024119" y="2831673"/>
                <a:ext cx="905396" cy="400110"/>
              </a:xfrm>
              <a:prstGeom prst="rect">
                <a:avLst/>
              </a:prstGeom>
              <a:noFill/>
            </p:spPr>
            <p:txBody>
              <a:bodyPr wrap="square" rtlCol="0">
                <a:spAutoFit/>
              </a:bodyPr>
              <a:lstStyle/>
              <a:p>
                <a:pPr algn="ctr"/>
                <a:r>
                  <a:rPr lang="es-ES" sz="1000" dirty="0">
                    <a:ln w="0"/>
                    <a:effectLst>
                      <a:outerShdw blurRad="38100" dist="19050" dir="2700000" algn="tl" rotWithShape="0">
                        <a:schemeClr val="dk1">
                          <a:alpha val="40000"/>
                        </a:schemeClr>
                      </a:outerShdw>
                    </a:effectLst>
                  </a:rPr>
                  <a:t>PROGRAMAS SOCIALES</a:t>
                </a:r>
                <a:endParaRPr lang="es-MX" sz="1000" dirty="0">
                  <a:ln w="0"/>
                  <a:effectLst>
                    <a:outerShdw blurRad="38100" dist="19050" dir="2700000" algn="tl" rotWithShape="0">
                      <a:schemeClr val="dk1">
                        <a:alpha val="40000"/>
                      </a:schemeClr>
                    </a:outerShdw>
                  </a:effectLst>
                </a:endParaRPr>
              </a:p>
            </p:txBody>
          </p:sp>
        </p:grpSp>
        <p:pic>
          <p:nvPicPr>
            <p:cNvPr id="86" name="Imagen 85"/>
            <p:cNvPicPr>
              <a:picLocks noChangeAspect="1"/>
            </p:cNvPicPr>
            <p:nvPr/>
          </p:nvPicPr>
          <p:blipFill>
            <a:blip r:embed="rId7"/>
            <a:stretch>
              <a:fillRect/>
            </a:stretch>
          </p:blipFill>
          <p:spPr>
            <a:xfrm>
              <a:off x="2922262" y="3123652"/>
              <a:ext cx="529481" cy="529481"/>
            </a:xfrm>
            <a:prstGeom prst="rect">
              <a:avLst/>
            </a:prstGeom>
          </p:spPr>
        </p:pic>
      </p:grpSp>
      <p:grpSp>
        <p:nvGrpSpPr>
          <p:cNvPr id="100" name="Grupo 99"/>
          <p:cNvGrpSpPr/>
          <p:nvPr/>
        </p:nvGrpSpPr>
        <p:grpSpPr>
          <a:xfrm>
            <a:off x="2857208" y="2260545"/>
            <a:ext cx="1260000" cy="1008000"/>
            <a:chOff x="3194421" y="1656698"/>
            <a:chExt cx="1260000" cy="1008000"/>
          </a:xfrm>
        </p:grpSpPr>
        <p:grpSp>
          <p:nvGrpSpPr>
            <p:cNvPr id="79" name="Grupo 78"/>
            <p:cNvGrpSpPr/>
            <p:nvPr/>
          </p:nvGrpSpPr>
          <p:grpSpPr>
            <a:xfrm>
              <a:off x="3194421" y="1656698"/>
              <a:ext cx="1260000" cy="1008000"/>
              <a:chOff x="3458191" y="1744621"/>
              <a:chExt cx="1260000" cy="1008000"/>
            </a:xfrm>
          </p:grpSpPr>
          <p:sp>
            <p:nvSpPr>
              <p:cNvPr id="3" name="Conector 2"/>
              <p:cNvSpPr/>
              <p:nvPr/>
            </p:nvSpPr>
            <p:spPr>
              <a:xfrm>
                <a:off x="3458191" y="1744621"/>
                <a:ext cx="1260000" cy="1008000"/>
              </a:xfrm>
              <a:prstGeom prst="flowChartConnector">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72" name="CuadroTexto 71"/>
              <p:cNvSpPr txBox="1"/>
              <p:nvPr/>
            </p:nvSpPr>
            <p:spPr>
              <a:xfrm>
                <a:off x="3801363" y="1760798"/>
                <a:ext cx="544515" cy="246221"/>
              </a:xfrm>
              <a:prstGeom prst="rect">
                <a:avLst/>
              </a:prstGeom>
              <a:noFill/>
            </p:spPr>
            <p:txBody>
              <a:bodyPr wrap="square" rtlCol="0">
                <a:spAutoFit/>
              </a:bodyPr>
              <a:lstStyle/>
              <a:p>
                <a:r>
                  <a:rPr lang="es-ES" sz="1000" dirty="0">
                    <a:ln w="0"/>
                    <a:effectLst>
                      <a:outerShdw blurRad="38100" dist="19050" dir="2700000" algn="tl" rotWithShape="0">
                        <a:schemeClr val="dk1">
                          <a:alpha val="40000"/>
                        </a:schemeClr>
                      </a:outerShdw>
                    </a:effectLst>
                  </a:rPr>
                  <a:t>SALUD</a:t>
                </a:r>
                <a:endParaRPr lang="es-MX" sz="1000" dirty="0">
                  <a:ln w="0"/>
                  <a:solidFill>
                    <a:schemeClr val="bg1"/>
                  </a:solidFill>
                  <a:effectLst>
                    <a:outerShdw blurRad="38100" dist="19050" dir="2700000" algn="tl" rotWithShape="0">
                      <a:schemeClr val="dk1">
                        <a:alpha val="40000"/>
                      </a:schemeClr>
                    </a:outerShdw>
                  </a:effectLst>
                </a:endParaRPr>
              </a:p>
            </p:txBody>
          </p:sp>
        </p:grpSp>
        <p:pic>
          <p:nvPicPr>
            <p:cNvPr id="87" name="Imagen 86"/>
            <p:cNvPicPr>
              <a:picLocks noChangeAspect="1"/>
            </p:cNvPicPr>
            <p:nvPr/>
          </p:nvPicPr>
          <p:blipFill>
            <a:blip r:embed="rId8"/>
            <a:stretch>
              <a:fillRect/>
            </a:stretch>
          </p:blipFill>
          <p:spPr>
            <a:xfrm>
              <a:off x="3515976" y="1961465"/>
              <a:ext cx="524362" cy="524362"/>
            </a:xfrm>
            <a:prstGeom prst="rect">
              <a:avLst/>
            </a:prstGeom>
          </p:spPr>
        </p:pic>
      </p:grpSp>
      <p:grpSp>
        <p:nvGrpSpPr>
          <p:cNvPr id="102" name="Grupo 101"/>
          <p:cNvGrpSpPr/>
          <p:nvPr/>
        </p:nvGrpSpPr>
        <p:grpSpPr>
          <a:xfrm>
            <a:off x="1980740" y="4410947"/>
            <a:ext cx="1358965" cy="1008000"/>
            <a:chOff x="2516666" y="3826952"/>
            <a:chExt cx="1358965" cy="1008000"/>
          </a:xfrm>
        </p:grpSpPr>
        <p:grpSp>
          <p:nvGrpSpPr>
            <p:cNvPr id="81" name="Grupo 80"/>
            <p:cNvGrpSpPr/>
            <p:nvPr/>
          </p:nvGrpSpPr>
          <p:grpSpPr>
            <a:xfrm>
              <a:off x="2516666" y="3826952"/>
              <a:ext cx="1358965" cy="1008000"/>
              <a:chOff x="2780436" y="3914875"/>
              <a:chExt cx="1358965" cy="1008000"/>
            </a:xfrm>
          </p:grpSpPr>
          <p:sp>
            <p:nvSpPr>
              <p:cNvPr id="32" name="Conector 31"/>
              <p:cNvSpPr/>
              <p:nvPr/>
            </p:nvSpPr>
            <p:spPr>
              <a:xfrm>
                <a:off x="2780436" y="3914875"/>
                <a:ext cx="1260000" cy="1008000"/>
              </a:xfrm>
              <a:prstGeom prst="flowChartConnector">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70" name="CuadroTexto 69"/>
              <p:cNvSpPr txBox="1"/>
              <p:nvPr/>
            </p:nvSpPr>
            <p:spPr>
              <a:xfrm>
                <a:off x="2834511" y="4071578"/>
                <a:ext cx="1304890" cy="246221"/>
              </a:xfrm>
              <a:prstGeom prst="rect">
                <a:avLst/>
              </a:prstGeom>
              <a:noFill/>
            </p:spPr>
            <p:txBody>
              <a:bodyPr wrap="square" rtlCol="0">
                <a:spAutoFit/>
              </a:bodyPr>
              <a:lstStyle/>
              <a:p>
                <a:r>
                  <a:rPr lang="es-ES" sz="1000" dirty="0">
                    <a:ln w="0"/>
                    <a:effectLst>
                      <a:outerShdw blurRad="38100" dist="19050" dir="2700000" algn="tl" rotWithShape="0">
                        <a:schemeClr val="dk1">
                          <a:alpha val="40000"/>
                        </a:schemeClr>
                      </a:outerShdw>
                    </a:effectLst>
                  </a:rPr>
                  <a:t>INFRAESTRUCTURA</a:t>
                </a:r>
                <a:endParaRPr lang="es-MX" sz="1000" dirty="0">
                  <a:ln w="0"/>
                  <a:effectLst>
                    <a:outerShdw blurRad="38100" dist="19050" dir="2700000" algn="tl" rotWithShape="0">
                      <a:schemeClr val="dk1">
                        <a:alpha val="40000"/>
                      </a:schemeClr>
                    </a:outerShdw>
                  </a:effectLst>
                </a:endParaRPr>
              </a:p>
            </p:txBody>
          </p:sp>
        </p:grpSp>
        <p:pic>
          <p:nvPicPr>
            <p:cNvPr id="88" name="Imagen 87"/>
            <p:cNvPicPr>
              <a:picLocks noChangeAspect="1"/>
            </p:cNvPicPr>
            <p:nvPr/>
          </p:nvPicPr>
          <p:blipFill>
            <a:blip r:embed="rId9"/>
            <a:stretch>
              <a:fillRect/>
            </a:stretch>
          </p:blipFill>
          <p:spPr>
            <a:xfrm>
              <a:off x="2850724" y="4199709"/>
              <a:ext cx="591883" cy="591883"/>
            </a:xfrm>
            <a:prstGeom prst="rect">
              <a:avLst/>
            </a:prstGeom>
          </p:spPr>
        </p:pic>
      </p:grpSp>
      <p:grpSp>
        <p:nvGrpSpPr>
          <p:cNvPr id="103" name="Grupo 102"/>
          <p:cNvGrpSpPr/>
          <p:nvPr/>
        </p:nvGrpSpPr>
        <p:grpSpPr>
          <a:xfrm>
            <a:off x="1598734" y="5535878"/>
            <a:ext cx="1260000" cy="1008000"/>
            <a:chOff x="2592920" y="5027565"/>
            <a:chExt cx="1260000" cy="1008000"/>
          </a:xfrm>
        </p:grpSpPr>
        <p:grpSp>
          <p:nvGrpSpPr>
            <p:cNvPr id="82" name="Grupo 81"/>
            <p:cNvGrpSpPr/>
            <p:nvPr/>
          </p:nvGrpSpPr>
          <p:grpSpPr>
            <a:xfrm>
              <a:off x="2592920" y="5027565"/>
              <a:ext cx="1260000" cy="1008000"/>
              <a:chOff x="2856690" y="5115488"/>
              <a:chExt cx="1260000" cy="1008000"/>
            </a:xfrm>
          </p:grpSpPr>
          <p:sp>
            <p:nvSpPr>
              <p:cNvPr id="40" name="Conector 39"/>
              <p:cNvSpPr/>
              <p:nvPr/>
            </p:nvSpPr>
            <p:spPr>
              <a:xfrm>
                <a:off x="2856690" y="5115488"/>
                <a:ext cx="1260000" cy="1008000"/>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69" name="CuadroTexto 68"/>
              <p:cNvSpPr txBox="1"/>
              <p:nvPr/>
            </p:nvSpPr>
            <p:spPr>
              <a:xfrm>
                <a:off x="3098487" y="5204664"/>
                <a:ext cx="848457" cy="246221"/>
              </a:xfrm>
              <a:prstGeom prst="rect">
                <a:avLst/>
              </a:prstGeom>
              <a:noFill/>
            </p:spPr>
            <p:txBody>
              <a:bodyPr wrap="square" rtlCol="0">
                <a:spAutoFit/>
              </a:bodyPr>
              <a:lstStyle/>
              <a:p>
                <a:r>
                  <a:rPr lang="es-ES" sz="1000" dirty="0">
                    <a:ln w="0"/>
                    <a:effectLst>
                      <a:outerShdw blurRad="38100" dist="19050" dir="2700000" algn="tl" rotWithShape="0">
                        <a:schemeClr val="dk1">
                          <a:alpha val="40000"/>
                        </a:schemeClr>
                      </a:outerShdw>
                    </a:effectLst>
                  </a:rPr>
                  <a:t>SEGURIDAD</a:t>
                </a:r>
                <a:endParaRPr lang="es-MX" sz="1000" dirty="0">
                  <a:ln w="0"/>
                  <a:effectLst>
                    <a:outerShdw blurRad="38100" dist="19050" dir="2700000" algn="tl" rotWithShape="0">
                      <a:schemeClr val="dk1">
                        <a:alpha val="40000"/>
                      </a:schemeClr>
                    </a:outerShdw>
                  </a:effectLst>
                </a:endParaRPr>
              </a:p>
            </p:txBody>
          </p:sp>
        </p:grpSp>
        <p:pic>
          <p:nvPicPr>
            <p:cNvPr id="89" name="Imagen 88"/>
            <p:cNvPicPr>
              <a:picLocks noChangeAspect="1"/>
            </p:cNvPicPr>
            <p:nvPr/>
          </p:nvPicPr>
          <p:blipFill>
            <a:blip r:embed="rId10"/>
            <a:stretch>
              <a:fillRect/>
            </a:stretch>
          </p:blipFill>
          <p:spPr>
            <a:xfrm>
              <a:off x="2914543" y="5327611"/>
              <a:ext cx="634341" cy="634341"/>
            </a:xfrm>
            <a:prstGeom prst="rect">
              <a:avLst/>
            </a:prstGeom>
          </p:spPr>
        </p:pic>
      </p:grpSp>
      <p:grpSp>
        <p:nvGrpSpPr>
          <p:cNvPr id="96" name="Grupo 95"/>
          <p:cNvGrpSpPr/>
          <p:nvPr/>
        </p:nvGrpSpPr>
        <p:grpSpPr>
          <a:xfrm>
            <a:off x="7017660" y="2260545"/>
            <a:ext cx="1260000" cy="1008000"/>
            <a:chOff x="7550012" y="1651638"/>
            <a:chExt cx="1260000" cy="1008000"/>
          </a:xfrm>
        </p:grpSpPr>
        <p:grpSp>
          <p:nvGrpSpPr>
            <p:cNvPr id="78" name="Grupo 77"/>
            <p:cNvGrpSpPr/>
            <p:nvPr/>
          </p:nvGrpSpPr>
          <p:grpSpPr>
            <a:xfrm>
              <a:off x="7550012" y="1651638"/>
              <a:ext cx="1260000" cy="1008000"/>
              <a:chOff x="7813782" y="1739561"/>
              <a:chExt cx="1260000" cy="1008000"/>
            </a:xfrm>
          </p:grpSpPr>
          <p:sp>
            <p:nvSpPr>
              <p:cNvPr id="47" name="Conector 46"/>
              <p:cNvSpPr/>
              <p:nvPr/>
            </p:nvSpPr>
            <p:spPr>
              <a:xfrm>
                <a:off x="7813782" y="1739561"/>
                <a:ext cx="1260000" cy="1008000"/>
              </a:xfrm>
              <a:prstGeom prst="flowChartConnector">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52" name="CuadroTexto 51"/>
              <p:cNvSpPr txBox="1"/>
              <p:nvPr/>
            </p:nvSpPr>
            <p:spPr>
              <a:xfrm>
                <a:off x="8122156" y="1812909"/>
                <a:ext cx="733735" cy="246221"/>
              </a:xfrm>
              <a:prstGeom prst="rect">
                <a:avLst/>
              </a:prstGeom>
              <a:noFill/>
            </p:spPr>
            <p:txBody>
              <a:bodyPr wrap="square" rtlCol="0">
                <a:spAutoFit/>
              </a:bodyPr>
              <a:lstStyle/>
              <a:p>
                <a:r>
                  <a:rPr lang="es-ES" sz="1000" dirty="0">
                    <a:ln w="0"/>
                    <a:effectLst>
                      <a:outerShdw blurRad="38100" dist="19050" dir="2700000" algn="tl" rotWithShape="0">
                        <a:schemeClr val="dk1">
                          <a:alpha val="40000"/>
                        </a:schemeClr>
                      </a:outerShdw>
                    </a:effectLst>
                  </a:rPr>
                  <a:t>VIVIENDA</a:t>
                </a:r>
                <a:endParaRPr lang="es-MX" sz="1000" dirty="0"/>
              </a:p>
            </p:txBody>
          </p:sp>
        </p:grpSp>
        <p:pic>
          <p:nvPicPr>
            <p:cNvPr id="90" name="Imagen 89"/>
            <p:cNvPicPr>
              <a:picLocks noChangeAspect="1"/>
            </p:cNvPicPr>
            <p:nvPr/>
          </p:nvPicPr>
          <p:blipFill>
            <a:blip r:embed="rId11"/>
            <a:stretch>
              <a:fillRect/>
            </a:stretch>
          </p:blipFill>
          <p:spPr>
            <a:xfrm>
              <a:off x="7858386" y="1951451"/>
              <a:ext cx="613659" cy="613659"/>
            </a:xfrm>
            <a:prstGeom prst="rect">
              <a:avLst/>
            </a:prstGeom>
          </p:spPr>
        </p:pic>
      </p:grpSp>
      <p:grpSp>
        <p:nvGrpSpPr>
          <p:cNvPr id="97" name="Grupo 96"/>
          <p:cNvGrpSpPr/>
          <p:nvPr/>
        </p:nvGrpSpPr>
        <p:grpSpPr>
          <a:xfrm>
            <a:off x="7641331" y="3358730"/>
            <a:ext cx="1260000" cy="1076168"/>
            <a:chOff x="7973238" y="2762563"/>
            <a:chExt cx="1260000" cy="1076168"/>
          </a:xfrm>
        </p:grpSpPr>
        <p:grpSp>
          <p:nvGrpSpPr>
            <p:cNvPr id="84" name="Grupo 83"/>
            <p:cNvGrpSpPr/>
            <p:nvPr/>
          </p:nvGrpSpPr>
          <p:grpSpPr>
            <a:xfrm>
              <a:off x="7973238" y="2762563"/>
              <a:ext cx="1260000" cy="1008000"/>
              <a:chOff x="8237008" y="2850486"/>
              <a:chExt cx="1260000" cy="1008000"/>
            </a:xfrm>
          </p:grpSpPr>
          <p:sp>
            <p:nvSpPr>
              <p:cNvPr id="50" name="Conector 49"/>
              <p:cNvSpPr/>
              <p:nvPr/>
            </p:nvSpPr>
            <p:spPr>
              <a:xfrm>
                <a:off x="8237008" y="2850486"/>
                <a:ext cx="1260000" cy="1008000"/>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66" name="CuadroTexto 65"/>
              <p:cNvSpPr txBox="1"/>
              <p:nvPr/>
            </p:nvSpPr>
            <p:spPr>
              <a:xfrm>
                <a:off x="8431960" y="2986423"/>
                <a:ext cx="886691" cy="246221"/>
              </a:xfrm>
              <a:prstGeom prst="rect">
                <a:avLst/>
              </a:prstGeom>
              <a:noFill/>
            </p:spPr>
            <p:txBody>
              <a:bodyPr wrap="square" rtlCol="0">
                <a:spAutoFit/>
              </a:bodyPr>
              <a:lstStyle/>
              <a:p>
                <a:r>
                  <a:rPr lang="es-ES" sz="1000" dirty="0">
                    <a:ln w="0"/>
                    <a:effectLst>
                      <a:outerShdw blurRad="38100" dist="19050" dir="2700000" algn="tl" rotWithShape="0">
                        <a:schemeClr val="dk1">
                          <a:alpha val="40000"/>
                        </a:schemeClr>
                      </a:outerShdw>
                    </a:effectLst>
                  </a:rPr>
                  <a:t>TRANSPORTE</a:t>
                </a:r>
                <a:endParaRPr lang="es-MX" sz="1000" dirty="0">
                  <a:ln w="0"/>
                  <a:effectLst>
                    <a:outerShdw blurRad="38100" dist="19050" dir="2700000" algn="tl" rotWithShape="0">
                      <a:schemeClr val="dk1">
                        <a:alpha val="40000"/>
                      </a:schemeClr>
                    </a:outerShdw>
                  </a:effectLst>
                </a:endParaRPr>
              </a:p>
            </p:txBody>
          </p:sp>
        </p:grpSp>
        <p:pic>
          <p:nvPicPr>
            <p:cNvPr id="91" name="Imagen 90"/>
            <p:cNvPicPr>
              <a:picLocks noChangeAspect="1"/>
            </p:cNvPicPr>
            <p:nvPr/>
          </p:nvPicPr>
          <p:blipFill>
            <a:blip r:embed="rId12"/>
            <a:stretch>
              <a:fillRect/>
            </a:stretch>
          </p:blipFill>
          <p:spPr>
            <a:xfrm>
              <a:off x="8192315" y="3016886"/>
              <a:ext cx="821845" cy="821845"/>
            </a:xfrm>
            <a:prstGeom prst="rect">
              <a:avLst/>
            </a:prstGeom>
          </p:spPr>
        </p:pic>
      </p:grpSp>
      <p:grpSp>
        <p:nvGrpSpPr>
          <p:cNvPr id="98" name="Grupo 97"/>
          <p:cNvGrpSpPr/>
          <p:nvPr/>
        </p:nvGrpSpPr>
        <p:grpSpPr>
          <a:xfrm>
            <a:off x="8056839" y="4465384"/>
            <a:ext cx="1260000" cy="1008000"/>
            <a:chOff x="8081703" y="3969500"/>
            <a:chExt cx="1260000" cy="1008000"/>
          </a:xfrm>
        </p:grpSpPr>
        <p:grpSp>
          <p:nvGrpSpPr>
            <p:cNvPr id="77" name="Grupo 76"/>
            <p:cNvGrpSpPr/>
            <p:nvPr/>
          </p:nvGrpSpPr>
          <p:grpSpPr>
            <a:xfrm>
              <a:off x="8081703" y="3969500"/>
              <a:ext cx="1260000" cy="1008000"/>
              <a:chOff x="8345473" y="4057423"/>
              <a:chExt cx="1260000" cy="1008000"/>
            </a:xfrm>
          </p:grpSpPr>
          <p:sp>
            <p:nvSpPr>
              <p:cNvPr id="54" name="Conector 53"/>
              <p:cNvSpPr/>
              <p:nvPr/>
            </p:nvSpPr>
            <p:spPr>
              <a:xfrm>
                <a:off x="8345473" y="4057423"/>
                <a:ext cx="1260000" cy="1008000"/>
              </a:xfrm>
              <a:prstGeom prst="flowChartConnector">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67" name="CuadroTexto 66"/>
              <p:cNvSpPr txBox="1"/>
              <p:nvPr/>
            </p:nvSpPr>
            <p:spPr>
              <a:xfrm>
                <a:off x="8559965" y="4118395"/>
                <a:ext cx="831015" cy="246221"/>
              </a:xfrm>
              <a:prstGeom prst="rect">
                <a:avLst/>
              </a:prstGeom>
              <a:noFill/>
            </p:spPr>
            <p:txBody>
              <a:bodyPr wrap="square" rtlCol="0">
                <a:spAutoFit/>
              </a:bodyPr>
              <a:lstStyle/>
              <a:p>
                <a:r>
                  <a:rPr lang="es-ES" sz="1000" dirty="0">
                    <a:ln w="0"/>
                    <a:effectLst>
                      <a:outerShdw blurRad="38100" dist="19050" dir="2700000" algn="tl" rotWithShape="0">
                        <a:schemeClr val="dk1">
                          <a:alpha val="40000"/>
                        </a:schemeClr>
                      </a:outerShdw>
                    </a:effectLst>
                  </a:rPr>
                  <a:t>EDUCACIÓN</a:t>
                </a:r>
                <a:endParaRPr lang="es-MX" sz="1000" dirty="0">
                  <a:ln w="0"/>
                  <a:effectLst>
                    <a:outerShdw blurRad="38100" dist="19050" dir="2700000" algn="tl" rotWithShape="0">
                      <a:schemeClr val="dk1">
                        <a:alpha val="40000"/>
                      </a:schemeClr>
                    </a:outerShdw>
                  </a:effectLst>
                </a:endParaRPr>
              </a:p>
            </p:txBody>
          </p:sp>
        </p:grpSp>
        <p:pic>
          <p:nvPicPr>
            <p:cNvPr id="93" name="Imagen 92"/>
            <p:cNvPicPr>
              <a:picLocks noChangeAspect="1"/>
            </p:cNvPicPr>
            <p:nvPr/>
          </p:nvPicPr>
          <p:blipFill>
            <a:blip r:embed="rId13"/>
            <a:stretch>
              <a:fillRect/>
            </a:stretch>
          </p:blipFill>
          <p:spPr>
            <a:xfrm>
              <a:off x="8444333" y="4269315"/>
              <a:ext cx="661656" cy="661656"/>
            </a:xfrm>
            <a:prstGeom prst="rect">
              <a:avLst/>
            </a:prstGeom>
          </p:spPr>
        </p:pic>
      </p:grpSp>
      <p:grpSp>
        <p:nvGrpSpPr>
          <p:cNvPr id="99" name="Grupo 98"/>
          <p:cNvGrpSpPr/>
          <p:nvPr/>
        </p:nvGrpSpPr>
        <p:grpSpPr>
          <a:xfrm>
            <a:off x="8414225" y="5608329"/>
            <a:ext cx="1260000" cy="1008000"/>
            <a:chOff x="7819198" y="5066185"/>
            <a:chExt cx="1260000" cy="1008000"/>
          </a:xfrm>
        </p:grpSpPr>
        <p:grpSp>
          <p:nvGrpSpPr>
            <p:cNvPr id="76" name="Grupo 75"/>
            <p:cNvGrpSpPr/>
            <p:nvPr/>
          </p:nvGrpSpPr>
          <p:grpSpPr>
            <a:xfrm>
              <a:off x="7819198" y="5066185"/>
              <a:ext cx="1260000" cy="1008000"/>
              <a:chOff x="8063568" y="5146925"/>
              <a:chExt cx="1260000" cy="1008000"/>
            </a:xfrm>
          </p:grpSpPr>
          <p:sp>
            <p:nvSpPr>
              <p:cNvPr id="59" name="Conector 58"/>
              <p:cNvSpPr/>
              <p:nvPr/>
            </p:nvSpPr>
            <p:spPr>
              <a:xfrm>
                <a:off x="8063568" y="5146925"/>
                <a:ext cx="1260000" cy="1008000"/>
              </a:xfrm>
              <a:prstGeom prst="flowChartConnector">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sp>
            <p:nvSpPr>
              <p:cNvPr id="68" name="CuadroTexto 67"/>
              <p:cNvSpPr txBox="1"/>
              <p:nvPr/>
            </p:nvSpPr>
            <p:spPr>
              <a:xfrm>
                <a:off x="8203736" y="5168561"/>
                <a:ext cx="1005354" cy="400110"/>
              </a:xfrm>
              <a:prstGeom prst="rect">
                <a:avLst/>
              </a:prstGeom>
              <a:noFill/>
            </p:spPr>
            <p:txBody>
              <a:bodyPr wrap="square" rtlCol="0">
                <a:spAutoFit/>
              </a:bodyPr>
              <a:lstStyle/>
              <a:p>
                <a:pPr algn="ctr"/>
                <a:r>
                  <a:rPr lang="es-ES" sz="1000" dirty="0">
                    <a:ln w="0"/>
                    <a:effectLst>
                      <a:outerShdw blurRad="38100" dist="19050" dir="2700000" algn="tl" rotWithShape="0">
                        <a:schemeClr val="dk1">
                          <a:alpha val="40000"/>
                        </a:schemeClr>
                      </a:outerShdw>
                    </a:effectLst>
                  </a:rPr>
                  <a:t>FOMENTO ECONOMICO</a:t>
                </a:r>
                <a:endParaRPr lang="es-MX" sz="1000" dirty="0">
                  <a:ln w="0"/>
                  <a:effectLst>
                    <a:outerShdw blurRad="38100" dist="19050" dir="2700000" algn="tl" rotWithShape="0">
                      <a:schemeClr val="dk1">
                        <a:alpha val="40000"/>
                      </a:schemeClr>
                    </a:outerShdw>
                  </a:effectLst>
                </a:endParaRPr>
              </a:p>
            </p:txBody>
          </p:sp>
        </p:grpSp>
        <p:pic>
          <p:nvPicPr>
            <p:cNvPr id="95" name="Imagen 94"/>
            <p:cNvPicPr>
              <a:picLocks noChangeAspect="1"/>
            </p:cNvPicPr>
            <p:nvPr/>
          </p:nvPicPr>
          <p:blipFill>
            <a:blip r:embed="rId14"/>
            <a:stretch>
              <a:fillRect/>
            </a:stretch>
          </p:blipFill>
          <p:spPr>
            <a:xfrm>
              <a:off x="8231581" y="5487931"/>
              <a:ext cx="526919" cy="526919"/>
            </a:xfrm>
            <a:prstGeom prst="rect">
              <a:avLst/>
            </a:prstGeom>
          </p:spPr>
        </p:pic>
      </p:grpSp>
      <p:grpSp>
        <p:nvGrpSpPr>
          <p:cNvPr id="113" name="Grupo 112"/>
          <p:cNvGrpSpPr/>
          <p:nvPr/>
        </p:nvGrpSpPr>
        <p:grpSpPr>
          <a:xfrm>
            <a:off x="3811910" y="2483860"/>
            <a:ext cx="3455965" cy="4222764"/>
            <a:chOff x="3767684" y="2716823"/>
            <a:chExt cx="3455965" cy="3694171"/>
          </a:xfrm>
        </p:grpSpPr>
        <p:cxnSp>
          <p:nvCxnSpPr>
            <p:cNvPr id="20" name="Conector curvado 19"/>
            <p:cNvCxnSpPr/>
            <p:nvPr/>
          </p:nvCxnSpPr>
          <p:spPr>
            <a:xfrm rot="16200000" flipH="1">
              <a:off x="4592592" y="3779937"/>
              <a:ext cx="3694171" cy="1567943"/>
            </a:xfrm>
            <a:prstGeom prst="curvedConnector3">
              <a:avLst>
                <a:gd name="adj1" fmla="val -179"/>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4" name="Conector curvado 93"/>
            <p:cNvCxnSpPr/>
            <p:nvPr/>
          </p:nvCxnSpPr>
          <p:spPr>
            <a:xfrm rot="5400000">
              <a:off x="2892043" y="3592464"/>
              <a:ext cx="3615179" cy="1863897"/>
            </a:xfrm>
            <a:prstGeom prst="curvedConnector3">
              <a:avLst>
                <a:gd name="adj1" fmla="val -1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20856952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2"/>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2"/>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dirty="0" smtClean="0">
                  <a:ln w="10160">
                    <a:solidFill>
                      <a:prstClr val="white"/>
                    </a:solidFill>
                    <a:prstDash val="solid"/>
                  </a:ln>
                  <a:solidFill>
                    <a:srgbClr val="FFFFFF"/>
                  </a:solidFill>
                  <a:effectLst>
                    <a:outerShdw blurRad="38100" dist="22860" dir="5400000" algn="tl" rotWithShape="0">
                      <a:srgbClr val="000000">
                        <a:alpha val="30000"/>
                      </a:srgbClr>
                    </a:outerShdw>
                  </a:effectLst>
                  <a:latin typeface="Calibri" panose="020F0502020204030204"/>
                </a:rPr>
                <a:t>21</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grpSp>
      <p:grpSp>
        <p:nvGrpSpPr>
          <p:cNvPr id="12" name="Grupo 11"/>
          <p:cNvGrpSpPr/>
          <p:nvPr/>
        </p:nvGrpSpPr>
        <p:grpSpPr>
          <a:xfrm>
            <a:off x="1677567" y="432244"/>
            <a:ext cx="4027864" cy="1162147"/>
            <a:chOff x="1403480" y="128577"/>
            <a:chExt cx="4027864" cy="1162147"/>
          </a:xfrm>
        </p:grpSpPr>
        <p:sp>
          <p:nvSpPr>
            <p:cNvPr id="13" name="Google Shape;931;p56"/>
            <p:cNvSpPr/>
            <p:nvPr/>
          </p:nvSpPr>
          <p:spPr>
            <a:xfrm rot="16681812">
              <a:off x="2836338" y="-1304281"/>
              <a:ext cx="1162147" cy="4027864"/>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 sz="1800" b="1" i="0" u="none" strike="noStrike" kern="1200" cap="none" spc="-5" normalizeH="0" baseline="0" noProof="0" dirty="0">
                <a:ln>
                  <a:noFill/>
                </a:ln>
                <a:solidFill>
                  <a:srgbClr val="44546A"/>
                </a:solidFill>
                <a:effectLst/>
                <a:uLnTx/>
                <a:uFillTx/>
                <a:latin typeface="Arial Rounded MT Bold" panose="020F0704030504030204" pitchFamily="34" charset="0"/>
                <a:ea typeface="+mn-ea"/>
                <a:cs typeface="Bahnschrift"/>
              </a:endParaRPr>
            </a:p>
          </p:txBody>
        </p:sp>
        <p:sp>
          <p:nvSpPr>
            <p:cNvPr id="14" name="object 2"/>
            <p:cNvSpPr txBox="1">
              <a:spLocks/>
            </p:cNvSpPr>
            <p:nvPr/>
          </p:nvSpPr>
          <p:spPr>
            <a:xfrm>
              <a:off x="1573838" y="248783"/>
              <a:ext cx="3387609" cy="535916"/>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gn="ctr">
                <a:spcBef>
                  <a:spcPts val="100"/>
                </a:spcBef>
                <a:defRPr/>
              </a:pPr>
              <a:r>
                <a:rPr lang="es-ES" sz="1800" b="1" spc="-5" dirty="0">
                  <a:solidFill>
                    <a:schemeClr val="bg1"/>
                  </a:solidFill>
                  <a:latin typeface="Arial Rounded MT Bold" panose="020F0704030504030204" pitchFamily="34" charset="0"/>
                  <a:cs typeface="Bahnschrift"/>
                </a:rPr>
                <a:t>¿PARA QUÉ SE GASTA?</a:t>
              </a:r>
            </a:p>
          </p:txBody>
        </p:sp>
      </p:grpSp>
      <p:pic>
        <p:nvPicPr>
          <p:cNvPr id="2" name="Imagen 1"/>
          <p:cNvPicPr>
            <a:picLocks noChangeAspect="1"/>
          </p:cNvPicPr>
          <p:nvPr/>
        </p:nvPicPr>
        <p:blipFill>
          <a:blip r:embed="rId5"/>
          <a:stretch>
            <a:fillRect/>
          </a:stretch>
        </p:blipFill>
        <p:spPr>
          <a:xfrm>
            <a:off x="2203915" y="2839639"/>
            <a:ext cx="6726968" cy="3728279"/>
          </a:xfrm>
          <a:prstGeom prst="rect">
            <a:avLst/>
          </a:prstGeom>
        </p:spPr>
      </p:pic>
      <p:sp>
        <p:nvSpPr>
          <p:cNvPr id="15" name="Rectángulo 14"/>
          <p:cNvSpPr/>
          <p:nvPr/>
        </p:nvSpPr>
        <p:spPr>
          <a:xfrm>
            <a:off x="1466476" y="1951767"/>
            <a:ext cx="8764555" cy="738664"/>
          </a:xfrm>
          <a:prstGeom prst="rect">
            <a:avLst/>
          </a:prstGeom>
        </p:spPr>
        <p:txBody>
          <a:bodyPr wrap="square">
            <a:spAutoFit/>
          </a:bodyPr>
          <a:lstStyle/>
          <a:p>
            <a:pPr lvl="0">
              <a:spcBef>
                <a:spcPts val="300"/>
              </a:spcBef>
              <a:spcAft>
                <a:spcPts val="300"/>
              </a:spcAft>
              <a:defRPr/>
            </a:pPr>
            <a:r>
              <a:rPr lang="es-ES" sz="1400" dirty="0" smtClean="0">
                <a:solidFill>
                  <a:schemeClr val="tx2"/>
                </a:solidFill>
                <a:latin typeface="Arial Rounded MT Bold" panose="020F0704030504030204" pitchFamily="34" charset="0"/>
              </a:rPr>
              <a:t>El municipio de rige por 4 ejes para crear líneas </a:t>
            </a:r>
            <a:r>
              <a:rPr lang="es-ES" sz="1400" dirty="0">
                <a:solidFill>
                  <a:schemeClr val="tx2"/>
                </a:solidFill>
                <a:latin typeface="Arial Rounded MT Bold" panose="020F0704030504030204" pitchFamily="34" charset="0"/>
              </a:rPr>
              <a:t>de acción que guiarán las decisiones y el destino de los recursos públicos, teniendo presente la misión que la propia ley nos encomienda y obliga, pero también, con la convicción de convertir a Corregidora en un gobierno abierto y eficiente.</a:t>
            </a:r>
            <a:endParaRPr kumimoji="0" lang="es-MX" sz="1400" i="0" u="none" strike="noStrike" kern="1200" cap="none" spc="0" normalizeH="0" baseline="0" noProof="0" dirty="0">
              <a:ln>
                <a:noFill/>
              </a:ln>
              <a:solidFill>
                <a:schemeClr val="tx2"/>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14127818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2"/>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2"/>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dirty="0" smtClean="0">
                  <a:ln w="10160">
                    <a:solidFill>
                      <a:prstClr val="white"/>
                    </a:solidFill>
                    <a:prstDash val="solid"/>
                  </a:ln>
                  <a:solidFill>
                    <a:srgbClr val="FFFFFF"/>
                  </a:solidFill>
                  <a:effectLst>
                    <a:outerShdw blurRad="38100" dist="22860" dir="5400000" algn="tl" rotWithShape="0">
                      <a:srgbClr val="000000">
                        <a:alpha val="30000"/>
                      </a:srgbClr>
                    </a:outerShdw>
                  </a:effectLst>
                  <a:latin typeface="Calibri" panose="020F0502020204030204"/>
                </a:rPr>
                <a:t>22</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grpSp>
      <p:sp>
        <p:nvSpPr>
          <p:cNvPr id="11" name="Google Shape;931;p56"/>
          <p:cNvSpPr/>
          <p:nvPr/>
        </p:nvSpPr>
        <p:spPr>
          <a:xfrm rot="16681812">
            <a:off x="3128597" y="-1716251"/>
            <a:ext cx="1436944" cy="5640971"/>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lvl="0">
              <a:spcBef>
                <a:spcPts val="100"/>
              </a:spcBef>
            </a:pPr>
            <a:endParaRPr lang="es-ES" b="1" spc="-5" dirty="0">
              <a:solidFill>
                <a:schemeClr val="tx2"/>
              </a:solidFill>
              <a:latin typeface="Arial Rounded MT Bold" panose="020F0704030504030204" pitchFamily="34" charset="0"/>
              <a:cs typeface="Bahnschrift"/>
            </a:endParaRPr>
          </a:p>
        </p:txBody>
      </p:sp>
      <p:sp>
        <p:nvSpPr>
          <p:cNvPr id="12" name="object 2"/>
          <p:cNvSpPr txBox="1">
            <a:spLocks/>
          </p:cNvSpPr>
          <p:nvPr/>
        </p:nvSpPr>
        <p:spPr>
          <a:xfrm>
            <a:off x="1324388" y="653260"/>
            <a:ext cx="5045362" cy="785215"/>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gn="ctr">
              <a:spcBef>
                <a:spcPts val="100"/>
              </a:spcBef>
              <a:defRPr/>
            </a:pPr>
            <a:r>
              <a:rPr lang="es-ES" sz="1800" b="1" spc="-5" dirty="0">
                <a:solidFill>
                  <a:schemeClr val="bg1"/>
                </a:solidFill>
                <a:latin typeface="Arial Rounded MT Bold" panose="020F0704030504030204" pitchFamily="34" charset="0"/>
                <a:cs typeface="Bahnschrift"/>
              </a:rPr>
              <a:t>¿QUÉ PUEDEN HACER LOS CIUDADANOS?</a:t>
            </a:r>
            <a:br>
              <a:rPr lang="es-ES" sz="1800" b="1" spc="-5" dirty="0">
                <a:solidFill>
                  <a:schemeClr val="bg1"/>
                </a:solidFill>
                <a:latin typeface="Arial Rounded MT Bold" panose="020F0704030504030204" pitchFamily="34" charset="0"/>
                <a:cs typeface="Bahnschrift"/>
              </a:rPr>
            </a:br>
            <a:endParaRPr kumimoji="0" lang="es-ES" sz="1800" b="1" i="0" u="none" strike="noStrike" kern="1200" cap="none" spc="-5" normalizeH="0" baseline="0" noProof="0" dirty="0">
              <a:ln>
                <a:noFill/>
              </a:ln>
              <a:solidFill>
                <a:schemeClr val="bg1"/>
              </a:solidFill>
              <a:effectLst/>
              <a:uLnTx/>
              <a:uFillTx/>
              <a:latin typeface="Arial Rounded MT Bold" panose="020F0704030504030204" pitchFamily="34" charset="0"/>
              <a:cs typeface="Bahnschrift"/>
            </a:endParaRPr>
          </a:p>
        </p:txBody>
      </p:sp>
      <p:sp>
        <p:nvSpPr>
          <p:cNvPr id="13" name="Rectángulo 12"/>
          <p:cNvSpPr/>
          <p:nvPr/>
        </p:nvSpPr>
        <p:spPr>
          <a:xfrm>
            <a:off x="1737643" y="1773979"/>
            <a:ext cx="8369646" cy="646331"/>
          </a:xfrm>
          <a:prstGeom prst="rect">
            <a:avLst/>
          </a:prstGeom>
        </p:spPr>
        <p:txBody>
          <a:bodyPr wrap="square">
            <a:spAutoFit/>
          </a:bodyPr>
          <a:lstStyle/>
          <a:p>
            <a:pPr algn="just">
              <a:defRPr/>
            </a:pPr>
            <a:r>
              <a:rPr lang="es-ES" sz="1200" dirty="0">
                <a:solidFill>
                  <a:schemeClr val="tx2"/>
                </a:solidFill>
                <a:latin typeface="Arial Rounded MT Bold" panose="020F0704030504030204" pitchFamily="34" charset="0"/>
              </a:rPr>
              <a:t>Un ciudadano informado es principio de una democracia sólida, por lo cual el Municipio de  Corregidora pone a su disposición diversas plataformas para que los ciudadanos se involucren de  forma activa en el proceso de discusión y vigilancia del gasto público.</a:t>
            </a:r>
            <a:endParaRPr lang="es-MX" sz="1200" dirty="0">
              <a:solidFill>
                <a:schemeClr val="tx2"/>
              </a:solidFill>
              <a:latin typeface="Arial Rounded MT Bold" panose="020F0704030504030204" pitchFamily="34" charset="0"/>
            </a:endParaRPr>
          </a:p>
        </p:txBody>
      </p:sp>
      <p:sp>
        <p:nvSpPr>
          <p:cNvPr id="14" name="object 3"/>
          <p:cNvSpPr txBox="1"/>
          <p:nvPr/>
        </p:nvSpPr>
        <p:spPr>
          <a:xfrm>
            <a:off x="2406564" y="6406335"/>
            <a:ext cx="7298057" cy="323165"/>
          </a:xfrm>
          <a:prstGeom prst="rect">
            <a:avLst/>
          </a:prstGeom>
        </p:spPr>
        <p:txBody>
          <a:bodyPr vert="horz" wrap="square" lIns="0" tIns="0" rIns="0" bIns="0" rtlCol="0">
            <a:spAutoFit/>
          </a:bodyPr>
          <a:lstStyle/>
          <a:p>
            <a:pPr algn="ctr">
              <a:defRPr/>
            </a:pPr>
            <a:r>
              <a:rPr sz="700" spc="-5" dirty="0">
                <a:solidFill>
                  <a:schemeClr val="tx2"/>
                </a:solidFill>
                <a:latin typeface="Arial Rounded MT Bold" panose="020F0704030504030204" pitchFamily="34" charset="0"/>
                <a:cs typeface="Bahnschrift"/>
              </a:rPr>
              <a:t>Para</a:t>
            </a:r>
            <a:r>
              <a:rPr sz="700" spc="135" dirty="0">
                <a:solidFill>
                  <a:schemeClr val="tx2"/>
                </a:solidFill>
                <a:latin typeface="Arial Rounded MT Bold" panose="020F0704030504030204" pitchFamily="34" charset="0"/>
                <a:cs typeface="Bahnschrift"/>
              </a:rPr>
              <a:t> </a:t>
            </a:r>
            <a:r>
              <a:rPr sz="700" dirty="0">
                <a:solidFill>
                  <a:schemeClr val="tx2"/>
                </a:solidFill>
                <a:latin typeface="Arial Rounded MT Bold" panose="020F0704030504030204" pitchFamily="34" charset="0"/>
                <a:cs typeface="Bahnschrift"/>
              </a:rPr>
              <a:t>más</a:t>
            </a:r>
            <a:r>
              <a:rPr sz="700" spc="110" dirty="0">
                <a:solidFill>
                  <a:schemeClr val="tx2"/>
                </a:solidFill>
                <a:latin typeface="Arial Rounded MT Bold" panose="020F0704030504030204" pitchFamily="34" charset="0"/>
                <a:cs typeface="Bahnschrift"/>
              </a:rPr>
              <a:t> </a:t>
            </a:r>
            <a:r>
              <a:rPr sz="700" spc="-5" dirty="0">
                <a:solidFill>
                  <a:schemeClr val="tx2"/>
                </a:solidFill>
                <a:latin typeface="Arial Rounded MT Bold" panose="020F0704030504030204" pitchFamily="34" charset="0"/>
                <a:cs typeface="Bahnschrift"/>
              </a:rPr>
              <a:t>información</a:t>
            </a:r>
            <a:r>
              <a:rPr sz="700" spc="120" dirty="0">
                <a:solidFill>
                  <a:schemeClr val="tx2"/>
                </a:solidFill>
                <a:latin typeface="Arial Rounded MT Bold" panose="020F0704030504030204" pitchFamily="34" charset="0"/>
                <a:cs typeface="Bahnschrift"/>
              </a:rPr>
              <a:t> </a:t>
            </a:r>
            <a:r>
              <a:rPr sz="700" dirty="0">
                <a:solidFill>
                  <a:schemeClr val="tx2"/>
                </a:solidFill>
                <a:latin typeface="Arial Rounded MT Bold" panose="020F0704030504030204" pitchFamily="34" charset="0"/>
                <a:cs typeface="Bahnschrift"/>
              </a:rPr>
              <a:t>visite</a:t>
            </a:r>
            <a:r>
              <a:rPr sz="700" spc="120" dirty="0">
                <a:solidFill>
                  <a:schemeClr val="tx2"/>
                </a:solidFill>
                <a:latin typeface="Arial Rounded MT Bold" panose="020F0704030504030204" pitchFamily="34" charset="0"/>
                <a:cs typeface="Bahnschrift"/>
              </a:rPr>
              <a:t> </a:t>
            </a:r>
            <a:r>
              <a:rPr sz="700" spc="-5" dirty="0">
                <a:solidFill>
                  <a:srgbClr val="16397D"/>
                </a:solidFill>
                <a:latin typeface="Arial Rounded MT Bold" panose="020F0704030504030204" pitchFamily="34" charset="0"/>
                <a:cs typeface="Bahnschrift"/>
                <a:hlinkClick r:id="rId5"/>
              </a:rPr>
              <a:t>www.corregidora.gob.mx</a:t>
            </a:r>
            <a:r>
              <a:rPr sz="700" spc="90" dirty="0">
                <a:solidFill>
                  <a:srgbClr val="16397D"/>
                </a:solidFill>
                <a:latin typeface="Arial Rounded MT Bold" panose="020F0704030504030204" pitchFamily="34" charset="0"/>
                <a:cs typeface="Bahnschrift"/>
                <a:hlinkClick r:id="rId5"/>
              </a:rPr>
              <a:t> </a:t>
            </a:r>
            <a:r>
              <a:rPr sz="700" dirty="0">
                <a:solidFill>
                  <a:schemeClr val="tx2"/>
                </a:solidFill>
                <a:latin typeface="Arial Rounded MT Bold" panose="020F0704030504030204" pitchFamily="34" charset="0"/>
                <a:cs typeface="Bahnschrift"/>
              </a:rPr>
              <a:t>o</a:t>
            </a:r>
            <a:r>
              <a:rPr sz="700" spc="125" dirty="0">
                <a:solidFill>
                  <a:schemeClr val="tx2"/>
                </a:solidFill>
                <a:latin typeface="Arial Rounded MT Bold" panose="020F0704030504030204" pitchFamily="34" charset="0"/>
                <a:cs typeface="Bahnschrift"/>
              </a:rPr>
              <a:t> </a:t>
            </a:r>
            <a:r>
              <a:rPr sz="700" spc="-5" dirty="0">
                <a:solidFill>
                  <a:schemeClr val="tx2"/>
                </a:solidFill>
                <a:latin typeface="Arial Rounded MT Bold" panose="020F0704030504030204" pitchFamily="34" charset="0"/>
                <a:cs typeface="Bahnschrift"/>
              </a:rPr>
              <a:t>bien</a:t>
            </a:r>
            <a:r>
              <a:rPr sz="700" spc="120" dirty="0">
                <a:solidFill>
                  <a:schemeClr val="tx2"/>
                </a:solidFill>
                <a:latin typeface="Arial Rounded MT Bold" panose="020F0704030504030204" pitchFamily="34" charset="0"/>
                <a:cs typeface="Bahnschrift"/>
              </a:rPr>
              <a:t> </a:t>
            </a:r>
            <a:r>
              <a:rPr sz="700" spc="-5" dirty="0">
                <a:solidFill>
                  <a:schemeClr val="tx2"/>
                </a:solidFill>
                <a:latin typeface="Arial Rounded MT Bold" panose="020F0704030504030204" pitchFamily="34" charset="0"/>
                <a:cs typeface="Bahnschrift"/>
              </a:rPr>
              <a:t>comuníquese</a:t>
            </a:r>
            <a:r>
              <a:rPr sz="700" spc="100" dirty="0">
                <a:solidFill>
                  <a:schemeClr val="tx2"/>
                </a:solidFill>
                <a:latin typeface="Arial Rounded MT Bold" panose="020F0704030504030204" pitchFamily="34" charset="0"/>
                <a:cs typeface="Bahnschrift"/>
              </a:rPr>
              <a:t> </a:t>
            </a:r>
            <a:r>
              <a:rPr sz="700" spc="-5" dirty="0">
                <a:solidFill>
                  <a:schemeClr val="tx2"/>
                </a:solidFill>
                <a:latin typeface="Arial Rounded MT Bold" panose="020F0704030504030204" pitchFamily="34" charset="0"/>
                <a:cs typeface="Bahnschrift"/>
              </a:rPr>
              <a:t>a:</a:t>
            </a:r>
            <a:endParaRPr sz="700" dirty="0">
              <a:solidFill>
                <a:schemeClr val="tx2"/>
              </a:solidFill>
              <a:latin typeface="Arial Rounded MT Bold" panose="020F0704030504030204" pitchFamily="34" charset="0"/>
              <a:cs typeface="Bahnschrift"/>
            </a:endParaRPr>
          </a:p>
          <a:p>
            <a:pPr marL="635" algn="ctr">
              <a:defRPr/>
            </a:pPr>
            <a:r>
              <a:rPr sz="700" spc="-5" dirty="0">
                <a:solidFill>
                  <a:schemeClr val="tx2"/>
                </a:solidFill>
                <a:latin typeface="Arial Rounded MT Bold" panose="020F0704030504030204" pitchFamily="34" charset="0"/>
                <a:cs typeface="Bahnschrift"/>
              </a:rPr>
              <a:t>Secretaría</a:t>
            </a:r>
            <a:r>
              <a:rPr sz="700" spc="105" dirty="0">
                <a:solidFill>
                  <a:schemeClr val="tx2"/>
                </a:solidFill>
                <a:latin typeface="Arial Rounded MT Bold" panose="020F0704030504030204" pitchFamily="34" charset="0"/>
                <a:cs typeface="Bahnschrift"/>
              </a:rPr>
              <a:t> </a:t>
            </a:r>
            <a:r>
              <a:rPr sz="700" dirty="0">
                <a:solidFill>
                  <a:schemeClr val="tx2"/>
                </a:solidFill>
                <a:latin typeface="Arial Rounded MT Bold" panose="020F0704030504030204" pitchFamily="34" charset="0"/>
                <a:cs typeface="Bahnschrift"/>
              </a:rPr>
              <a:t>de</a:t>
            </a:r>
            <a:r>
              <a:rPr sz="700" spc="210" dirty="0">
                <a:solidFill>
                  <a:schemeClr val="tx2"/>
                </a:solidFill>
                <a:latin typeface="Arial Rounded MT Bold" panose="020F0704030504030204" pitchFamily="34" charset="0"/>
                <a:cs typeface="Bahnschrift"/>
              </a:rPr>
              <a:t> </a:t>
            </a:r>
            <a:r>
              <a:rPr sz="700" spc="-5" dirty="0">
                <a:solidFill>
                  <a:schemeClr val="tx2"/>
                </a:solidFill>
                <a:latin typeface="Arial Rounded MT Bold" panose="020F0704030504030204" pitchFamily="34" charset="0"/>
                <a:cs typeface="Bahnschrift"/>
              </a:rPr>
              <a:t>Desarrollo</a:t>
            </a:r>
            <a:r>
              <a:rPr sz="700" spc="105" dirty="0">
                <a:solidFill>
                  <a:schemeClr val="tx2"/>
                </a:solidFill>
                <a:latin typeface="Arial Rounded MT Bold" panose="020F0704030504030204" pitchFamily="34" charset="0"/>
                <a:cs typeface="Bahnschrift"/>
              </a:rPr>
              <a:t> </a:t>
            </a:r>
            <a:r>
              <a:rPr sz="700" dirty="0">
                <a:solidFill>
                  <a:schemeClr val="tx2"/>
                </a:solidFill>
                <a:latin typeface="Arial Rounded MT Bold" panose="020F0704030504030204" pitchFamily="34" charset="0"/>
                <a:cs typeface="Bahnschrift"/>
              </a:rPr>
              <a:t>Social</a:t>
            </a:r>
          </a:p>
          <a:p>
            <a:pPr marL="341630" marR="332740" algn="ctr">
              <a:defRPr/>
            </a:pPr>
            <a:r>
              <a:rPr sz="700" spc="-5" dirty="0">
                <a:solidFill>
                  <a:schemeClr val="tx2"/>
                </a:solidFill>
                <a:latin typeface="Arial Rounded MT Bold" panose="020F0704030504030204" pitchFamily="34" charset="0"/>
                <a:cs typeface="Bahnschrift"/>
              </a:rPr>
              <a:t>Dirección:</a:t>
            </a:r>
            <a:r>
              <a:rPr sz="700" spc="120" dirty="0">
                <a:solidFill>
                  <a:schemeClr val="tx2"/>
                </a:solidFill>
                <a:latin typeface="Arial Rounded MT Bold" panose="020F0704030504030204" pitchFamily="34" charset="0"/>
                <a:cs typeface="Bahnschrift"/>
              </a:rPr>
              <a:t> </a:t>
            </a:r>
            <a:r>
              <a:rPr sz="700" dirty="0">
                <a:solidFill>
                  <a:schemeClr val="tx2"/>
                </a:solidFill>
                <a:latin typeface="Arial Rounded MT Bold" panose="020F0704030504030204" pitchFamily="34" charset="0"/>
                <a:cs typeface="Bahnschrift"/>
              </a:rPr>
              <a:t>Calle</a:t>
            </a:r>
            <a:r>
              <a:rPr sz="700" spc="95" dirty="0">
                <a:solidFill>
                  <a:schemeClr val="tx2"/>
                </a:solidFill>
                <a:latin typeface="Arial Rounded MT Bold" panose="020F0704030504030204" pitchFamily="34" charset="0"/>
                <a:cs typeface="Bahnschrift"/>
              </a:rPr>
              <a:t> </a:t>
            </a:r>
            <a:r>
              <a:rPr sz="700" dirty="0">
                <a:solidFill>
                  <a:schemeClr val="tx2"/>
                </a:solidFill>
                <a:latin typeface="Arial Rounded MT Bold" panose="020F0704030504030204" pitchFamily="34" charset="0"/>
                <a:cs typeface="Bahnschrift"/>
              </a:rPr>
              <a:t>Ex.</a:t>
            </a:r>
            <a:r>
              <a:rPr sz="700" spc="120" dirty="0">
                <a:solidFill>
                  <a:schemeClr val="tx2"/>
                </a:solidFill>
                <a:latin typeface="Arial Rounded MT Bold" panose="020F0704030504030204" pitchFamily="34" charset="0"/>
                <a:cs typeface="Bahnschrift"/>
              </a:rPr>
              <a:t> </a:t>
            </a:r>
            <a:r>
              <a:rPr sz="700" spc="-5" dirty="0">
                <a:solidFill>
                  <a:schemeClr val="tx2"/>
                </a:solidFill>
                <a:latin typeface="Arial Rounded MT Bold" panose="020F0704030504030204" pitchFamily="34" charset="0"/>
                <a:cs typeface="Bahnschrift"/>
              </a:rPr>
              <a:t>Hacienda</a:t>
            </a:r>
            <a:r>
              <a:rPr sz="700" spc="110" dirty="0">
                <a:solidFill>
                  <a:schemeClr val="tx2"/>
                </a:solidFill>
                <a:latin typeface="Arial Rounded MT Bold" panose="020F0704030504030204" pitchFamily="34" charset="0"/>
                <a:cs typeface="Bahnschrift"/>
              </a:rPr>
              <a:t> </a:t>
            </a:r>
            <a:r>
              <a:rPr sz="700" spc="-5" dirty="0">
                <a:solidFill>
                  <a:schemeClr val="tx2"/>
                </a:solidFill>
                <a:latin typeface="Arial Rounded MT Bold" panose="020F0704030504030204" pitchFamily="34" charset="0"/>
                <a:cs typeface="Bahnschrift"/>
              </a:rPr>
              <a:t>el</a:t>
            </a:r>
            <a:r>
              <a:rPr sz="700" spc="110" dirty="0">
                <a:solidFill>
                  <a:schemeClr val="tx2"/>
                </a:solidFill>
                <a:latin typeface="Arial Rounded MT Bold" panose="020F0704030504030204" pitchFamily="34" charset="0"/>
                <a:cs typeface="Bahnschrift"/>
              </a:rPr>
              <a:t> </a:t>
            </a:r>
            <a:r>
              <a:rPr sz="700" spc="-5" dirty="0">
                <a:solidFill>
                  <a:schemeClr val="tx2"/>
                </a:solidFill>
                <a:latin typeface="Arial Rounded MT Bold" panose="020F0704030504030204" pitchFamily="34" charset="0"/>
                <a:cs typeface="Bahnschrift"/>
              </a:rPr>
              <a:t>Cerrito</a:t>
            </a:r>
            <a:r>
              <a:rPr sz="700" spc="120" dirty="0">
                <a:solidFill>
                  <a:schemeClr val="tx2"/>
                </a:solidFill>
                <a:latin typeface="Arial Rounded MT Bold" panose="020F0704030504030204" pitchFamily="34" charset="0"/>
                <a:cs typeface="Bahnschrift"/>
              </a:rPr>
              <a:t> </a:t>
            </a:r>
            <a:r>
              <a:rPr sz="700" dirty="0">
                <a:solidFill>
                  <a:schemeClr val="tx2"/>
                </a:solidFill>
                <a:latin typeface="Arial Rounded MT Bold" panose="020F0704030504030204" pitchFamily="34" charset="0"/>
                <a:cs typeface="Bahnschrift"/>
              </a:rPr>
              <a:t>No.100,</a:t>
            </a:r>
            <a:r>
              <a:rPr sz="700" spc="125" dirty="0">
                <a:solidFill>
                  <a:schemeClr val="tx2"/>
                </a:solidFill>
                <a:latin typeface="Arial Rounded MT Bold" panose="020F0704030504030204" pitchFamily="34" charset="0"/>
                <a:cs typeface="Bahnschrift"/>
              </a:rPr>
              <a:t> </a:t>
            </a:r>
            <a:r>
              <a:rPr sz="700" dirty="0">
                <a:solidFill>
                  <a:schemeClr val="tx2"/>
                </a:solidFill>
                <a:latin typeface="Arial Rounded MT Bold" panose="020F0704030504030204" pitchFamily="34" charset="0"/>
                <a:cs typeface="Bahnschrift"/>
              </a:rPr>
              <a:t>El</a:t>
            </a:r>
            <a:r>
              <a:rPr sz="700" spc="110" dirty="0">
                <a:solidFill>
                  <a:schemeClr val="tx2"/>
                </a:solidFill>
                <a:latin typeface="Arial Rounded MT Bold" panose="020F0704030504030204" pitchFamily="34" charset="0"/>
                <a:cs typeface="Bahnschrift"/>
              </a:rPr>
              <a:t> </a:t>
            </a:r>
            <a:r>
              <a:rPr sz="700" spc="-5" dirty="0">
                <a:solidFill>
                  <a:schemeClr val="tx2"/>
                </a:solidFill>
                <a:latin typeface="Arial Rounded MT Bold" panose="020F0704030504030204" pitchFamily="34" charset="0"/>
                <a:cs typeface="Bahnschrift"/>
              </a:rPr>
              <a:t>Pueblito</a:t>
            </a:r>
            <a:r>
              <a:rPr sz="700" spc="110" dirty="0">
                <a:solidFill>
                  <a:schemeClr val="tx2"/>
                </a:solidFill>
                <a:latin typeface="Arial Rounded MT Bold" panose="020F0704030504030204" pitchFamily="34" charset="0"/>
                <a:cs typeface="Bahnschrift"/>
              </a:rPr>
              <a:t> </a:t>
            </a:r>
            <a:r>
              <a:rPr sz="700" spc="-5" dirty="0">
                <a:solidFill>
                  <a:schemeClr val="tx2"/>
                </a:solidFill>
                <a:latin typeface="Arial Rounded MT Bold" panose="020F0704030504030204" pitchFamily="34" charset="0"/>
                <a:cs typeface="Bahnschrift"/>
              </a:rPr>
              <a:t>Corregidora,</a:t>
            </a:r>
            <a:r>
              <a:rPr sz="700" spc="125" dirty="0">
                <a:solidFill>
                  <a:schemeClr val="tx2"/>
                </a:solidFill>
                <a:latin typeface="Arial Rounded MT Bold" panose="020F0704030504030204" pitchFamily="34" charset="0"/>
                <a:cs typeface="Bahnschrift"/>
              </a:rPr>
              <a:t> </a:t>
            </a:r>
            <a:r>
              <a:rPr sz="700" spc="-5" dirty="0">
                <a:solidFill>
                  <a:schemeClr val="tx2"/>
                </a:solidFill>
                <a:latin typeface="Arial Rounded MT Bold" panose="020F0704030504030204" pitchFamily="34" charset="0"/>
                <a:cs typeface="Bahnschrift"/>
              </a:rPr>
              <a:t>Qro.</a:t>
            </a:r>
            <a:r>
              <a:rPr sz="700" spc="135" dirty="0">
                <a:solidFill>
                  <a:schemeClr val="tx2"/>
                </a:solidFill>
                <a:latin typeface="Arial Rounded MT Bold" panose="020F0704030504030204" pitchFamily="34" charset="0"/>
                <a:cs typeface="Bahnschrift"/>
              </a:rPr>
              <a:t> </a:t>
            </a:r>
            <a:r>
              <a:rPr sz="700" dirty="0">
                <a:solidFill>
                  <a:schemeClr val="tx2"/>
                </a:solidFill>
                <a:latin typeface="Arial Rounded MT Bold" panose="020F0704030504030204" pitchFamily="34" charset="0"/>
                <a:cs typeface="Bahnschrift"/>
              </a:rPr>
              <a:t>C.P.</a:t>
            </a:r>
            <a:r>
              <a:rPr sz="700" spc="110" dirty="0">
                <a:solidFill>
                  <a:schemeClr val="tx2"/>
                </a:solidFill>
                <a:latin typeface="Arial Rounded MT Bold" panose="020F0704030504030204" pitchFamily="34" charset="0"/>
                <a:cs typeface="Bahnschrift"/>
              </a:rPr>
              <a:t> </a:t>
            </a:r>
            <a:r>
              <a:rPr sz="700" spc="-5" dirty="0">
                <a:solidFill>
                  <a:schemeClr val="tx2"/>
                </a:solidFill>
                <a:latin typeface="Arial Rounded MT Bold" panose="020F0704030504030204" pitchFamily="34" charset="0"/>
                <a:cs typeface="Bahnschrift"/>
              </a:rPr>
              <a:t>76900 </a:t>
            </a:r>
            <a:r>
              <a:rPr sz="700" spc="-170" dirty="0">
                <a:solidFill>
                  <a:schemeClr val="tx2"/>
                </a:solidFill>
                <a:latin typeface="Arial Rounded MT Bold" panose="020F0704030504030204" pitchFamily="34" charset="0"/>
                <a:cs typeface="Bahnschrift"/>
              </a:rPr>
              <a:t> </a:t>
            </a:r>
            <a:r>
              <a:rPr sz="700" spc="-5" dirty="0">
                <a:solidFill>
                  <a:schemeClr val="tx2"/>
                </a:solidFill>
                <a:latin typeface="Arial Rounded MT Bold" panose="020F0704030504030204" pitchFamily="34" charset="0"/>
                <a:cs typeface="Bahnschrift"/>
              </a:rPr>
              <a:t>Teléfono:(442)</a:t>
            </a:r>
            <a:r>
              <a:rPr sz="700" spc="80" dirty="0">
                <a:solidFill>
                  <a:schemeClr val="tx2"/>
                </a:solidFill>
                <a:latin typeface="Arial Rounded MT Bold" panose="020F0704030504030204" pitchFamily="34" charset="0"/>
                <a:cs typeface="Bahnschrift"/>
              </a:rPr>
              <a:t> </a:t>
            </a:r>
            <a:r>
              <a:rPr sz="700" dirty="0">
                <a:solidFill>
                  <a:schemeClr val="tx2"/>
                </a:solidFill>
                <a:latin typeface="Arial Rounded MT Bold" panose="020F0704030504030204" pitchFamily="34" charset="0"/>
                <a:cs typeface="Bahnschrift"/>
              </a:rPr>
              <a:t>209</a:t>
            </a:r>
            <a:r>
              <a:rPr sz="700" spc="100" dirty="0">
                <a:solidFill>
                  <a:schemeClr val="tx2"/>
                </a:solidFill>
                <a:latin typeface="Arial Rounded MT Bold" panose="020F0704030504030204" pitchFamily="34" charset="0"/>
                <a:cs typeface="Bahnschrift"/>
              </a:rPr>
              <a:t> </a:t>
            </a:r>
            <a:r>
              <a:rPr sz="700" spc="-5" dirty="0">
                <a:solidFill>
                  <a:schemeClr val="tx2"/>
                </a:solidFill>
                <a:latin typeface="Arial Rounded MT Bold" panose="020F0704030504030204" pitchFamily="34" charset="0"/>
                <a:cs typeface="Bahnschrift"/>
              </a:rPr>
              <a:t>60</a:t>
            </a:r>
            <a:r>
              <a:rPr sz="700" spc="110" dirty="0">
                <a:solidFill>
                  <a:schemeClr val="tx2"/>
                </a:solidFill>
                <a:latin typeface="Arial Rounded MT Bold" panose="020F0704030504030204" pitchFamily="34" charset="0"/>
                <a:cs typeface="Bahnschrift"/>
              </a:rPr>
              <a:t> </a:t>
            </a:r>
            <a:r>
              <a:rPr sz="700" dirty="0">
                <a:solidFill>
                  <a:schemeClr val="tx2"/>
                </a:solidFill>
                <a:latin typeface="Arial Rounded MT Bold" panose="020F0704030504030204" pitchFamily="34" charset="0"/>
                <a:cs typeface="Bahnschrift"/>
              </a:rPr>
              <a:t>00,</a:t>
            </a:r>
            <a:r>
              <a:rPr sz="700" spc="105" dirty="0">
                <a:solidFill>
                  <a:schemeClr val="tx2"/>
                </a:solidFill>
                <a:latin typeface="Arial Rounded MT Bold" panose="020F0704030504030204" pitchFamily="34" charset="0"/>
                <a:cs typeface="Bahnschrift"/>
              </a:rPr>
              <a:t> </a:t>
            </a:r>
            <a:r>
              <a:rPr sz="700" dirty="0">
                <a:solidFill>
                  <a:schemeClr val="tx2"/>
                </a:solidFill>
                <a:latin typeface="Arial Rounded MT Bold" panose="020F0704030504030204" pitchFamily="34" charset="0"/>
                <a:cs typeface="Bahnschrift"/>
              </a:rPr>
              <a:t>Ext.</a:t>
            </a:r>
            <a:r>
              <a:rPr sz="700" spc="125" dirty="0">
                <a:solidFill>
                  <a:schemeClr val="tx2"/>
                </a:solidFill>
                <a:latin typeface="Arial Rounded MT Bold" panose="020F0704030504030204" pitchFamily="34" charset="0"/>
                <a:cs typeface="Bahnschrift"/>
              </a:rPr>
              <a:t> </a:t>
            </a:r>
            <a:r>
              <a:rPr lang="es-ES" sz="700" spc="-5" dirty="0">
                <a:solidFill>
                  <a:schemeClr val="tx2"/>
                </a:solidFill>
                <a:latin typeface="Arial Rounded MT Bold" panose="020F0704030504030204" pitchFamily="34" charset="0"/>
                <a:cs typeface="Bahnschrift"/>
              </a:rPr>
              <a:t>8024</a:t>
            </a:r>
            <a:endParaRPr sz="700" dirty="0">
              <a:solidFill>
                <a:schemeClr val="tx2"/>
              </a:solidFill>
              <a:latin typeface="Arial Rounded MT Bold" panose="020F0704030504030204" pitchFamily="34" charset="0"/>
              <a:cs typeface="Bahnschrift"/>
            </a:endParaRPr>
          </a:p>
        </p:txBody>
      </p:sp>
      <p:grpSp>
        <p:nvGrpSpPr>
          <p:cNvPr id="16" name="Grupo 15"/>
          <p:cNvGrpSpPr/>
          <p:nvPr/>
        </p:nvGrpSpPr>
        <p:grpSpPr>
          <a:xfrm>
            <a:off x="1841111" y="2597357"/>
            <a:ext cx="3405506" cy="1532502"/>
            <a:chOff x="5347252" y="1686035"/>
            <a:chExt cx="3405506" cy="1532502"/>
          </a:xfrm>
        </p:grpSpPr>
        <p:sp>
          <p:nvSpPr>
            <p:cNvPr id="20" name="Rectángulo 19"/>
            <p:cNvSpPr/>
            <p:nvPr/>
          </p:nvSpPr>
          <p:spPr>
            <a:xfrm>
              <a:off x="5347252" y="2295207"/>
              <a:ext cx="3405506" cy="923330"/>
            </a:xfrm>
            <a:prstGeom prst="rect">
              <a:avLst/>
            </a:prstGeom>
            <a:ln w="28575">
              <a:noFill/>
            </a:ln>
          </p:spPr>
          <p:txBody>
            <a:bodyPr wrap="square">
              <a:spAutoFit/>
            </a:bodyPr>
            <a:lstStyle/>
            <a:p>
              <a:pPr marL="90805" marR="83185" algn="just">
                <a:tabLst>
                  <a:tab pos="1409065" algn="l"/>
                  <a:tab pos="2157730" algn="l"/>
                  <a:tab pos="2613025" algn="l"/>
                </a:tabLst>
                <a:defRPr/>
              </a:pPr>
              <a:r>
                <a:rPr lang="es-ES" sz="900" dirty="0">
                  <a:solidFill>
                    <a:schemeClr val="tx2"/>
                  </a:solidFill>
                  <a:latin typeface="Arial Rounded MT Bold" panose="020F0704030504030204" pitchFamily="34" charset="0"/>
                  <a:cs typeface="Bahnschrift"/>
                </a:rPr>
                <a:t>Los Consejos de Participación Ciudadana Municipal son órganos auxiliares de la administración pública municipal, cuyo objetivo es promover la participación ciudadana y estructurar, proponer gestionar e implementar acciones de gobierno en coordinación con la administración pública municipal.</a:t>
              </a:r>
            </a:p>
          </p:txBody>
        </p:sp>
        <p:sp>
          <p:nvSpPr>
            <p:cNvPr id="21" name="Rectángulo 20"/>
            <p:cNvSpPr/>
            <p:nvPr/>
          </p:nvSpPr>
          <p:spPr>
            <a:xfrm>
              <a:off x="5912705" y="1686035"/>
              <a:ext cx="2126874" cy="575595"/>
            </a:xfrm>
            <a:prstGeom prst="rect">
              <a:avLst/>
            </a:prstGeom>
            <a:noFill/>
            <a:ln>
              <a:noFill/>
            </a:ln>
          </p:spPr>
          <p:txBody>
            <a:bodyPr anchor="ctr"/>
            <a:lstStyle/>
            <a:p>
              <a:pPr algn="ctr">
                <a:lnSpc>
                  <a:spcPct val="120000"/>
                </a:lnSpc>
              </a:pPr>
              <a:r>
                <a:rPr lang="es-ES" sz="1000" b="1" dirty="0">
                  <a:solidFill>
                    <a:srgbClr val="FF9933"/>
                  </a:solidFill>
                  <a:latin typeface="Arial Rounded MT Bold" panose="020F0704030504030204" pitchFamily="34" charset="0"/>
                </a:rPr>
                <a:t>CONSEJO MUNICIPAL DE PARTICIPACIÓN SOCIAL</a:t>
              </a:r>
            </a:p>
          </p:txBody>
        </p:sp>
      </p:grpSp>
      <p:grpSp>
        <p:nvGrpSpPr>
          <p:cNvPr id="17" name="Grupo 16"/>
          <p:cNvGrpSpPr/>
          <p:nvPr/>
        </p:nvGrpSpPr>
        <p:grpSpPr>
          <a:xfrm>
            <a:off x="6854386" y="2472108"/>
            <a:ext cx="3252903" cy="1657751"/>
            <a:chOff x="5664435" y="3694499"/>
            <a:chExt cx="3252903" cy="1657751"/>
          </a:xfrm>
        </p:grpSpPr>
        <p:sp>
          <p:nvSpPr>
            <p:cNvPr id="18" name="Rectángulo redondeado 17"/>
            <p:cNvSpPr/>
            <p:nvPr/>
          </p:nvSpPr>
          <p:spPr>
            <a:xfrm>
              <a:off x="5664435" y="4330694"/>
              <a:ext cx="3252903" cy="1021556"/>
            </a:xfrm>
            <a:prstGeom prst="roundRect">
              <a:avLst/>
            </a:prstGeom>
            <a:ln w="28575">
              <a:noFill/>
            </a:ln>
          </p:spPr>
          <p:txBody>
            <a:bodyPr wrap="square">
              <a:spAutoFit/>
            </a:bodyPr>
            <a:lstStyle/>
            <a:p>
              <a:pPr marR="5080" algn="just">
                <a:spcBef>
                  <a:spcPts val="105"/>
                </a:spcBef>
                <a:tabLst>
                  <a:tab pos="561975" algn="l"/>
                  <a:tab pos="1532890" algn="l"/>
                  <a:tab pos="2099945" algn="l"/>
                </a:tabLst>
                <a:defRPr/>
              </a:pPr>
              <a:r>
                <a:rPr lang="es-ES" sz="900" dirty="0">
                  <a:solidFill>
                    <a:schemeClr val="tx2"/>
                  </a:solidFill>
                  <a:latin typeface="Arial Rounded MT Bold" panose="020F0704030504030204" pitchFamily="34" charset="0"/>
                  <a:cs typeface="Bahnschrift"/>
                </a:rPr>
                <a:t>Las obras vecinales o comunitarias que lleva a cabo el  gobierno municipal cuentan con  su respectivo Comité de Obra,  quien se encarga de dar  seguimiento a la construcción de  la obra y en vigilar que los  recursos destinados a la misma  se ejerzan de manera  transparente y puntual.</a:t>
              </a:r>
            </a:p>
          </p:txBody>
        </p:sp>
        <p:sp>
          <p:nvSpPr>
            <p:cNvPr id="19" name="Rectángulo 18"/>
            <p:cNvSpPr/>
            <p:nvPr/>
          </p:nvSpPr>
          <p:spPr>
            <a:xfrm>
              <a:off x="6413973" y="3694499"/>
              <a:ext cx="1753826" cy="582275"/>
            </a:xfrm>
            <a:prstGeom prst="rect">
              <a:avLst/>
            </a:prstGeom>
            <a:noFill/>
            <a:ln>
              <a:noFill/>
            </a:ln>
          </p:spPr>
          <p:txBody>
            <a:bodyPr anchor="ctr"/>
            <a:lstStyle/>
            <a:p>
              <a:pPr algn="ctr">
                <a:lnSpc>
                  <a:spcPct val="120000"/>
                </a:lnSpc>
              </a:pPr>
              <a:r>
                <a:rPr lang="es-ES" sz="1000" b="1" dirty="0">
                  <a:solidFill>
                    <a:srgbClr val="FF9933"/>
                  </a:solidFill>
                  <a:latin typeface="Arial Rounded MT Bold" panose="020F0704030504030204" pitchFamily="34" charset="0"/>
                </a:rPr>
                <a:t>COMITÉ DE OBRAS</a:t>
              </a:r>
            </a:p>
          </p:txBody>
        </p:sp>
      </p:grpSp>
      <p:pic>
        <p:nvPicPr>
          <p:cNvPr id="3" name="Imagen 2"/>
          <p:cNvPicPr>
            <a:picLocks noChangeAspect="1"/>
          </p:cNvPicPr>
          <p:nvPr/>
        </p:nvPicPr>
        <p:blipFill>
          <a:blip r:embed="rId6"/>
          <a:stretch>
            <a:fillRect/>
          </a:stretch>
        </p:blipFill>
        <p:spPr>
          <a:xfrm>
            <a:off x="7225799" y="4276982"/>
            <a:ext cx="2697892" cy="1800000"/>
          </a:xfrm>
          <a:prstGeom prst="round2DiagRect">
            <a:avLst/>
          </a:prstGeom>
          <a:ln>
            <a:noFill/>
          </a:ln>
          <a:effectLst>
            <a:outerShdw blurRad="190500" algn="tl" rotWithShape="0">
              <a:srgbClr val="000000">
                <a:alpha val="70000"/>
              </a:srgbClr>
            </a:outerShdw>
          </a:effectLst>
        </p:spPr>
      </p:pic>
      <p:pic>
        <p:nvPicPr>
          <p:cNvPr id="1028" name="Picture 4" descr="https://corregidora.gob.mx/portal/wp-content/uploads/2023/02/4-2.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3864" y="4276982"/>
            <a:ext cx="2699999" cy="1800000"/>
          </a:xfrm>
          <a:prstGeom prst="round2Diag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3614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8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2"/>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2"/>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dirty="0" smtClean="0">
                  <a:ln w="10160">
                    <a:solidFill>
                      <a:prstClr val="white"/>
                    </a:solidFill>
                    <a:prstDash val="solid"/>
                  </a:ln>
                  <a:solidFill>
                    <a:srgbClr val="FFFFFF"/>
                  </a:solidFill>
                  <a:effectLst>
                    <a:outerShdw blurRad="38100" dist="22860" dir="5400000" algn="tl" rotWithShape="0">
                      <a:srgbClr val="000000">
                        <a:alpha val="30000"/>
                      </a:srgbClr>
                    </a:outerShdw>
                  </a:effectLst>
                  <a:latin typeface="Calibri" panose="020F0502020204030204"/>
                </a:rPr>
                <a:t>23</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grpSp>
      <p:sp>
        <p:nvSpPr>
          <p:cNvPr id="26" name="Google Shape;931;p56"/>
          <p:cNvSpPr/>
          <p:nvPr/>
        </p:nvSpPr>
        <p:spPr>
          <a:xfrm rot="16681812">
            <a:off x="3004189" y="-1593799"/>
            <a:ext cx="1436944" cy="5389693"/>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lvl="0">
              <a:spcBef>
                <a:spcPts val="100"/>
              </a:spcBef>
            </a:pPr>
            <a:endParaRPr lang="es-ES" b="1" spc="-5" dirty="0">
              <a:solidFill>
                <a:schemeClr val="tx2"/>
              </a:solidFill>
              <a:latin typeface="Arial Rounded MT Bold" panose="020F0704030504030204" pitchFamily="34" charset="0"/>
              <a:cs typeface="Bahnschrift"/>
            </a:endParaRPr>
          </a:p>
        </p:txBody>
      </p:sp>
      <p:sp>
        <p:nvSpPr>
          <p:cNvPr id="11" name="object 2"/>
          <p:cNvSpPr txBox="1">
            <a:spLocks/>
          </p:cNvSpPr>
          <p:nvPr/>
        </p:nvSpPr>
        <p:spPr>
          <a:xfrm>
            <a:off x="1047117" y="628151"/>
            <a:ext cx="5272119" cy="785215"/>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gn="ctr">
              <a:spcBef>
                <a:spcPts val="100"/>
              </a:spcBef>
              <a:defRPr/>
            </a:pPr>
            <a:r>
              <a:rPr lang="es-ES" sz="1800" b="1" spc="-5" dirty="0">
                <a:solidFill>
                  <a:schemeClr val="bg1"/>
                </a:solidFill>
                <a:latin typeface="Arial Rounded MT Bold" panose="020F0704030504030204" pitchFamily="34" charset="0"/>
                <a:cs typeface="Bahnschrift"/>
              </a:rPr>
              <a:t>¿QUÉ PUEDEN HACER LOS CIUDADANOS?</a:t>
            </a:r>
            <a:br>
              <a:rPr lang="es-ES" sz="1800" b="1" spc="-5" dirty="0">
                <a:solidFill>
                  <a:schemeClr val="bg1"/>
                </a:solidFill>
                <a:latin typeface="Arial Rounded MT Bold" panose="020F0704030504030204" pitchFamily="34" charset="0"/>
                <a:cs typeface="Bahnschrift"/>
              </a:rPr>
            </a:br>
            <a:endParaRPr kumimoji="0" lang="es-ES" sz="1800" b="1" i="0" u="none" strike="noStrike" kern="1200" cap="none" spc="-5" normalizeH="0" baseline="0" noProof="0" dirty="0">
              <a:ln>
                <a:noFill/>
              </a:ln>
              <a:solidFill>
                <a:schemeClr val="bg1"/>
              </a:solidFill>
              <a:effectLst/>
              <a:uLnTx/>
              <a:uFillTx/>
              <a:latin typeface="Arial Rounded MT Bold" panose="020F0704030504030204" pitchFamily="34" charset="0"/>
              <a:cs typeface="Bahnschrift"/>
            </a:endParaRPr>
          </a:p>
        </p:txBody>
      </p:sp>
      <p:grpSp>
        <p:nvGrpSpPr>
          <p:cNvPr id="2" name="Grupo 1"/>
          <p:cNvGrpSpPr/>
          <p:nvPr/>
        </p:nvGrpSpPr>
        <p:grpSpPr>
          <a:xfrm>
            <a:off x="92201" y="1661069"/>
            <a:ext cx="12099799" cy="4669938"/>
            <a:chOff x="194543" y="1692863"/>
            <a:chExt cx="12099799" cy="4669938"/>
          </a:xfrm>
        </p:grpSpPr>
        <p:grpSp>
          <p:nvGrpSpPr>
            <p:cNvPr id="13" name="组合 20">
              <a:extLst>
                <a:ext uri="{FF2B5EF4-FFF2-40B4-BE49-F238E27FC236}">
                  <a16:creationId xmlns:a16="http://schemas.microsoft.com/office/drawing/2014/main" id="{19DABF52-5F9B-4DFA-817D-382D1FDC40EF}"/>
                </a:ext>
              </a:extLst>
            </p:cNvPr>
            <p:cNvGrpSpPr/>
            <p:nvPr/>
          </p:nvGrpSpPr>
          <p:grpSpPr>
            <a:xfrm>
              <a:off x="5199211" y="2487437"/>
              <a:ext cx="3214311" cy="527322"/>
              <a:chOff x="-14443" y="3423353"/>
              <a:chExt cx="4233545" cy="655291"/>
            </a:xfrm>
          </p:grpSpPr>
          <p:sp>
            <p:nvSpPr>
              <p:cNvPr id="20" name="TextBox 11">
                <a:extLst>
                  <a:ext uri="{FF2B5EF4-FFF2-40B4-BE49-F238E27FC236}">
                    <a16:creationId xmlns:a16="http://schemas.microsoft.com/office/drawing/2014/main" id="{541F1E65-690A-4759-9083-58077DF91763}"/>
                  </a:ext>
                </a:extLst>
              </p:cNvPr>
              <p:cNvSpPr txBox="1"/>
              <p:nvPr/>
            </p:nvSpPr>
            <p:spPr>
              <a:xfrm>
                <a:off x="166759" y="3423353"/>
                <a:ext cx="2969261" cy="325097"/>
              </a:xfrm>
              <a:prstGeom prst="rect">
                <a:avLst/>
              </a:prstGeom>
              <a:noFill/>
            </p:spPr>
            <p:txBody>
              <a:bodyPr wrap="square" rtlCol="0">
                <a:spAutoFit/>
              </a:bodyPr>
              <a:lstStyle/>
              <a:p>
                <a:pPr algn="r"/>
                <a:r>
                  <a:rPr lang="en-US" altLang="zh-CN" sz="1100" b="1" spc="-5" dirty="0">
                    <a:solidFill>
                      <a:srgbClr val="17406D"/>
                    </a:solidFill>
                    <a:latin typeface="Arial Rounded MT Bold" panose="020F0704030504030204" pitchFamily="34" charset="0"/>
                    <a:ea typeface="+mj-ea"/>
                    <a:cs typeface="Bahnschrift"/>
                  </a:rPr>
                  <a:t>PORTAL CORREGIDORA</a:t>
                </a:r>
              </a:p>
            </p:txBody>
          </p:sp>
          <p:sp>
            <p:nvSpPr>
              <p:cNvPr id="21" name="矩形 22">
                <a:extLst>
                  <a:ext uri="{FF2B5EF4-FFF2-40B4-BE49-F238E27FC236}">
                    <a16:creationId xmlns:a16="http://schemas.microsoft.com/office/drawing/2014/main" id="{91508259-49F8-4D84-ABF3-AE315EBBC062}"/>
                  </a:ext>
                </a:extLst>
              </p:cNvPr>
              <p:cNvSpPr/>
              <p:nvPr/>
            </p:nvSpPr>
            <p:spPr>
              <a:xfrm>
                <a:off x="-14443" y="3772671"/>
                <a:ext cx="4233545" cy="305973"/>
              </a:xfrm>
              <a:prstGeom prst="rect">
                <a:avLst/>
              </a:prstGeom>
            </p:spPr>
            <p:txBody>
              <a:bodyPr wrap="square">
                <a:spAutoFit/>
              </a:bodyPr>
              <a:lstStyle/>
              <a:p>
                <a:pPr marL="423545" lvl="0">
                  <a:lnSpc>
                    <a:spcPts val="1225"/>
                  </a:lnSpc>
                  <a:spcBef>
                    <a:spcPts val="10"/>
                  </a:spcBef>
                  <a:defRPr/>
                </a:pPr>
                <a:r>
                  <a:rPr lang="es-MX" sz="1100" spc="-60" dirty="0">
                    <a:solidFill>
                      <a:srgbClr val="002060"/>
                    </a:solidFill>
                    <a:latin typeface="Arial Rounded MT Bold" panose="020F0704030504030204" pitchFamily="34" charset="0"/>
                    <a:cs typeface="Trebuchet MS"/>
                    <a:hlinkClick r:id="rId5"/>
                  </a:rPr>
                  <a:t>http://www.corregidora.gob.mx/portal/</a:t>
                </a:r>
                <a:endParaRPr lang="es-MX" sz="1100" spc="-60" dirty="0">
                  <a:solidFill>
                    <a:srgbClr val="002060"/>
                  </a:solidFill>
                  <a:latin typeface="Arial Rounded MT Bold" panose="020F0704030504030204" pitchFamily="34" charset="0"/>
                  <a:cs typeface="Trebuchet MS"/>
                </a:endParaRPr>
              </a:p>
            </p:txBody>
          </p:sp>
        </p:grpSp>
        <p:grpSp>
          <p:nvGrpSpPr>
            <p:cNvPr id="14" name="组合 23">
              <a:extLst>
                <a:ext uri="{FF2B5EF4-FFF2-40B4-BE49-F238E27FC236}">
                  <a16:creationId xmlns:a16="http://schemas.microsoft.com/office/drawing/2014/main" id="{5B36F0F1-F8CB-47DA-AF5A-8D0890C36260}"/>
                </a:ext>
              </a:extLst>
            </p:cNvPr>
            <p:cNvGrpSpPr/>
            <p:nvPr/>
          </p:nvGrpSpPr>
          <p:grpSpPr>
            <a:xfrm>
              <a:off x="2127239" y="4460820"/>
              <a:ext cx="3968761" cy="705540"/>
              <a:chOff x="332746" y="3243299"/>
              <a:chExt cx="5227225" cy="876759"/>
            </a:xfrm>
          </p:grpSpPr>
          <p:sp>
            <p:nvSpPr>
              <p:cNvPr id="18" name="TextBox 11">
                <a:extLst>
                  <a:ext uri="{FF2B5EF4-FFF2-40B4-BE49-F238E27FC236}">
                    <a16:creationId xmlns:a16="http://schemas.microsoft.com/office/drawing/2014/main" id="{79C959B2-4FFC-414B-B73E-4AC95D42C3E3}"/>
                  </a:ext>
                </a:extLst>
              </p:cNvPr>
              <p:cNvSpPr txBox="1"/>
              <p:nvPr/>
            </p:nvSpPr>
            <p:spPr>
              <a:xfrm>
                <a:off x="332746" y="3243299"/>
                <a:ext cx="5227225" cy="325097"/>
              </a:xfrm>
              <a:prstGeom prst="rect">
                <a:avLst/>
              </a:prstGeom>
              <a:noFill/>
            </p:spPr>
            <p:txBody>
              <a:bodyPr wrap="square" rtlCol="0">
                <a:spAutoFit/>
              </a:bodyPr>
              <a:lstStyle/>
              <a:p>
                <a:pPr algn="ctr"/>
                <a:r>
                  <a:rPr lang="es-ES" altLang="zh-CN" sz="1100" b="1" spc="-5" dirty="0">
                    <a:solidFill>
                      <a:srgbClr val="17406D"/>
                    </a:solidFill>
                    <a:latin typeface="Arial Rounded MT Bold" panose="020F0704030504030204" pitchFamily="34" charset="0"/>
                    <a:ea typeface="+mj-ea"/>
                    <a:cs typeface="Bahnschrift"/>
                  </a:rPr>
                  <a:t>PORTAL DE TRANSPARENCIA DEL MUNICIPIO</a:t>
                </a:r>
              </a:p>
            </p:txBody>
          </p:sp>
          <p:sp>
            <p:nvSpPr>
              <p:cNvPr id="19" name="矩形 25">
                <a:extLst>
                  <a:ext uri="{FF2B5EF4-FFF2-40B4-BE49-F238E27FC236}">
                    <a16:creationId xmlns:a16="http://schemas.microsoft.com/office/drawing/2014/main" id="{F8F5F215-3E74-442B-8B29-2BDCDED9305A}"/>
                  </a:ext>
                </a:extLst>
              </p:cNvPr>
              <p:cNvSpPr/>
              <p:nvPr/>
            </p:nvSpPr>
            <p:spPr>
              <a:xfrm>
                <a:off x="423328" y="3431617"/>
                <a:ext cx="4842510" cy="688441"/>
              </a:xfrm>
              <a:prstGeom prst="rect">
                <a:avLst/>
              </a:prstGeom>
            </p:spPr>
            <p:txBody>
              <a:bodyPr wrap="square">
                <a:spAutoFit/>
              </a:bodyPr>
              <a:lstStyle/>
              <a:p>
                <a:pPr marL="423545" lvl="0">
                  <a:lnSpc>
                    <a:spcPts val="1230"/>
                  </a:lnSpc>
                  <a:defRPr/>
                </a:pPr>
                <a:endParaRPr lang="es-MX" sz="1100" spc="-60" dirty="0">
                  <a:solidFill>
                    <a:srgbClr val="002060"/>
                  </a:solidFill>
                  <a:latin typeface="Arial Rounded MT Bold" panose="020F0704030504030204" pitchFamily="34" charset="0"/>
                  <a:cs typeface="Trebuchet MS"/>
                  <a:hlinkClick r:id="" action="ppaction://noaction"/>
                </a:endParaRPr>
              </a:p>
              <a:p>
                <a:pPr marL="423545" lvl="0">
                  <a:lnSpc>
                    <a:spcPts val="1230"/>
                  </a:lnSpc>
                  <a:defRPr/>
                </a:pPr>
                <a:r>
                  <a:rPr lang="es-MX" sz="1100" spc="-60" dirty="0">
                    <a:solidFill>
                      <a:srgbClr val="002060"/>
                    </a:solidFill>
                    <a:latin typeface="Arial Rounded MT Bold" panose="020F0704030504030204" pitchFamily="34" charset="0"/>
                    <a:cs typeface="Trebuchet MS"/>
                    <a:hlinkClick r:id="" action="ppaction://noaction"/>
                  </a:rPr>
                  <a:t>http</a:t>
                </a:r>
                <a:r>
                  <a:rPr lang="es-MX" sz="1100" spc="-60" dirty="0">
                    <a:solidFill>
                      <a:srgbClr val="002060"/>
                    </a:solidFill>
                    <a:latin typeface="Arial Rounded MT Bold" panose="020F0704030504030204" pitchFamily="34" charset="0"/>
                    <a:cs typeface="Trebuchet MS"/>
                    <a:hlinkClick r:id="rId6"/>
                  </a:rPr>
                  <a:t>://www.corregidora.gob.mx/Transparencia/</a:t>
                </a:r>
                <a:endParaRPr lang="es-MX" sz="1100" spc="-60" dirty="0">
                  <a:solidFill>
                    <a:srgbClr val="002060"/>
                  </a:solidFill>
                  <a:latin typeface="Arial Rounded MT Bold" panose="020F0704030504030204" pitchFamily="34" charset="0"/>
                  <a:cs typeface="Trebuchet MS"/>
                </a:endParaRPr>
              </a:p>
              <a:p>
                <a:pPr marL="423545" lvl="0">
                  <a:lnSpc>
                    <a:spcPts val="1230"/>
                  </a:lnSpc>
                  <a:defRPr/>
                </a:pPr>
                <a:endParaRPr lang="es-MX" sz="1100" spc="-60" dirty="0">
                  <a:solidFill>
                    <a:srgbClr val="002060"/>
                  </a:solidFill>
                  <a:latin typeface="Arial Rounded MT Bold" panose="020F0704030504030204" pitchFamily="34" charset="0"/>
                  <a:cs typeface="Trebuchet MS"/>
                </a:endParaRPr>
              </a:p>
            </p:txBody>
          </p:sp>
        </p:grpSp>
        <p:grpSp>
          <p:nvGrpSpPr>
            <p:cNvPr id="15" name="组合 26">
              <a:extLst>
                <a:ext uri="{FF2B5EF4-FFF2-40B4-BE49-F238E27FC236}">
                  <a16:creationId xmlns:a16="http://schemas.microsoft.com/office/drawing/2014/main" id="{4E808BC6-D09F-4815-9382-E2752CE390E1}"/>
                </a:ext>
              </a:extLst>
            </p:cNvPr>
            <p:cNvGrpSpPr/>
            <p:nvPr/>
          </p:nvGrpSpPr>
          <p:grpSpPr>
            <a:xfrm>
              <a:off x="7863537" y="4407679"/>
              <a:ext cx="4338603" cy="507117"/>
              <a:chOff x="31059" y="3095302"/>
              <a:chExt cx="5714342" cy="630182"/>
            </a:xfrm>
          </p:grpSpPr>
          <p:sp>
            <p:nvSpPr>
              <p:cNvPr id="16" name="TextBox 11">
                <a:extLst>
                  <a:ext uri="{FF2B5EF4-FFF2-40B4-BE49-F238E27FC236}">
                    <a16:creationId xmlns:a16="http://schemas.microsoft.com/office/drawing/2014/main" id="{552071CD-D25C-45A0-A000-24CED3F964A4}"/>
                  </a:ext>
                </a:extLst>
              </p:cNvPr>
              <p:cNvSpPr txBox="1"/>
              <p:nvPr/>
            </p:nvSpPr>
            <p:spPr>
              <a:xfrm>
                <a:off x="31059" y="3095302"/>
                <a:ext cx="5390517" cy="369717"/>
              </a:xfrm>
              <a:prstGeom prst="rect">
                <a:avLst/>
              </a:prstGeom>
              <a:noFill/>
            </p:spPr>
            <p:txBody>
              <a:bodyPr wrap="square" rtlCol="0">
                <a:spAutoFit/>
              </a:bodyPr>
              <a:lstStyle/>
              <a:p>
                <a:pPr lvl="0" algn="ctr">
                  <a:lnSpc>
                    <a:spcPts val="1610"/>
                  </a:lnSpc>
                  <a:tabLst>
                    <a:tab pos="425450" algn="l"/>
                  </a:tabLst>
                  <a:defRPr/>
                </a:pPr>
                <a:r>
                  <a:rPr lang="es-ES" sz="1100" b="1" spc="-5" dirty="0">
                    <a:solidFill>
                      <a:srgbClr val="17406D"/>
                    </a:solidFill>
                    <a:latin typeface="Arial Rounded MT Bold" panose="020F0704030504030204" pitchFamily="34" charset="0"/>
                    <a:ea typeface="+mj-ea"/>
                    <a:cs typeface="Bahnschrift"/>
                  </a:rPr>
                  <a:t>PLAN MUNICIPAL DE DESARROLLO </a:t>
                </a:r>
                <a:r>
                  <a:rPr lang="es-ES" sz="1100" b="1" spc="-5" dirty="0" smtClean="0">
                    <a:solidFill>
                      <a:srgbClr val="17406D"/>
                    </a:solidFill>
                    <a:latin typeface="Arial Rounded MT Bold" panose="020F0704030504030204" pitchFamily="34" charset="0"/>
                    <a:ea typeface="+mj-ea"/>
                    <a:cs typeface="Bahnschrift"/>
                  </a:rPr>
                  <a:t>2021-2024</a:t>
                </a:r>
                <a:endParaRPr lang="es-ES" sz="1100" b="1" spc="-5" dirty="0">
                  <a:solidFill>
                    <a:srgbClr val="17406D"/>
                  </a:solidFill>
                  <a:latin typeface="Arial Rounded MT Bold" panose="020F0704030504030204" pitchFamily="34" charset="0"/>
                  <a:ea typeface="+mj-ea"/>
                  <a:cs typeface="Bahnschrift"/>
                </a:endParaRPr>
              </a:p>
            </p:txBody>
          </p:sp>
          <p:sp>
            <p:nvSpPr>
              <p:cNvPr id="17" name="矩形 28">
                <a:extLst>
                  <a:ext uri="{FF2B5EF4-FFF2-40B4-BE49-F238E27FC236}">
                    <a16:creationId xmlns:a16="http://schemas.microsoft.com/office/drawing/2014/main" id="{FF8D5B06-C720-4BF0-A8C0-2779E60B77EA}"/>
                  </a:ext>
                </a:extLst>
              </p:cNvPr>
              <p:cNvSpPr/>
              <p:nvPr/>
            </p:nvSpPr>
            <p:spPr>
              <a:xfrm>
                <a:off x="293291" y="3419511"/>
                <a:ext cx="5452110" cy="305973"/>
              </a:xfrm>
              <a:prstGeom prst="rect">
                <a:avLst/>
              </a:prstGeom>
            </p:spPr>
            <p:txBody>
              <a:bodyPr wrap="square">
                <a:spAutoFit/>
              </a:bodyPr>
              <a:lstStyle/>
              <a:p>
                <a:pPr marL="423545" lvl="0">
                  <a:lnSpc>
                    <a:spcPts val="1230"/>
                  </a:lnSpc>
                  <a:defRPr/>
                </a:pPr>
                <a:r>
                  <a:rPr lang="es-MX" sz="1100" spc="-60" dirty="0">
                    <a:solidFill>
                      <a:srgbClr val="002060"/>
                    </a:solidFill>
                    <a:latin typeface="Arial Rounded MT Bold" panose="020F0704030504030204" pitchFamily="34" charset="0"/>
                    <a:cs typeface="Trebuchet MS"/>
                    <a:hlinkClick r:id="rId6"/>
                  </a:rPr>
                  <a:t>http://www.corregidora.gob.mx/Transparencia/</a:t>
                </a:r>
                <a:endParaRPr lang="es-MX" sz="1100" spc="-60" dirty="0">
                  <a:solidFill>
                    <a:srgbClr val="002060"/>
                  </a:solidFill>
                  <a:latin typeface="Arial Rounded MT Bold" panose="020F0704030504030204" pitchFamily="34" charset="0"/>
                  <a:cs typeface="Trebuchet MS"/>
                </a:endParaRPr>
              </a:p>
            </p:txBody>
          </p:sp>
        </p:grpSp>
        <p:sp>
          <p:nvSpPr>
            <p:cNvPr id="25" name="Rectángulo redondeado 24"/>
            <p:cNvSpPr/>
            <p:nvPr/>
          </p:nvSpPr>
          <p:spPr>
            <a:xfrm>
              <a:off x="5397217" y="1692863"/>
              <a:ext cx="2734810" cy="402582"/>
            </a:xfrm>
            <a:prstGeom prst="roundRect">
              <a:avLst/>
            </a:prstGeom>
            <a:solidFill>
              <a:srgbClr val="87A4D9">
                <a:alpha val="85000"/>
              </a:srgbClr>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algn="ctr">
                <a:buClr>
                  <a:schemeClr val="tx2"/>
                </a:buClr>
              </a:pPr>
              <a:r>
                <a:rPr lang="es-ES" sz="1400" b="1" dirty="0">
                  <a:solidFill>
                    <a:schemeClr val="bg1"/>
                  </a:solidFill>
                  <a:latin typeface="Arial Rounded MT Bold" panose="020F0704030504030204" pitchFamily="34" charset="0"/>
                </a:rPr>
                <a:t>TE INVITAMOS A VISITAR :</a:t>
              </a:r>
              <a:endParaRPr lang="es-MX" sz="1400" b="1" dirty="0">
                <a:solidFill>
                  <a:schemeClr val="bg1"/>
                </a:solidFill>
                <a:latin typeface="Arial Rounded MT Bold" panose="020F0704030504030204" pitchFamily="34" charset="0"/>
              </a:endParaRPr>
            </a:p>
          </p:txBody>
        </p:sp>
        <p:pic>
          <p:nvPicPr>
            <p:cNvPr id="3" name="Imagen 2"/>
            <p:cNvPicPr>
              <a:picLocks noChangeAspect="1"/>
            </p:cNvPicPr>
            <p:nvPr/>
          </p:nvPicPr>
          <p:blipFill rotWithShape="1">
            <a:blip r:embed="rId7"/>
            <a:srcRect l="5336" t="3666" r="5107" b="13723"/>
            <a:stretch/>
          </p:blipFill>
          <p:spPr>
            <a:xfrm>
              <a:off x="3173067" y="5175692"/>
              <a:ext cx="7266601" cy="1187109"/>
            </a:xfrm>
            <a:prstGeom prst="rect">
              <a:avLst/>
            </a:prstGeom>
            <a:ln>
              <a:noFill/>
            </a:ln>
          </p:spPr>
        </p:pic>
        <p:pic>
          <p:nvPicPr>
            <p:cNvPr id="6" name="Imagen 5"/>
            <p:cNvPicPr>
              <a:picLocks noChangeAspect="1"/>
            </p:cNvPicPr>
            <p:nvPr/>
          </p:nvPicPr>
          <p:blipFill rotWithShape="1">
            <a:blip r:embed="rId8"/>
            <a:srcRect t="14112" b="9263"/>
            <a:stretch/>
          </p:blipFill>
          <p:spPr>
            <a:xfrm>
              <a:off x="3460081" y="3201274"/>
              <a:ext cx="6973754" cy="1101012"/>
            </a:xfrm>
            <a:prstGeom prst="rect">
              <a:avLst/>
            </a:prstGeom>
            <a:ln w="38100">
              <a:noFill/>
            </a:ln>
          </p:spPr>
        </p:pic>
        <p:grpSp>
          <p:nvGrpSpPr>
            <p:cNvPr id="28" name="Grupo 27"/>
            <p:cNvGrpSpPr/>
            <p:nvPr/>
          </p:nvGrpSpPr>
          <p:grpSpPr>
            <a:xfrm>
              <a:off x="194543" y="2683418"/>
              <a:ext cx="2154101" cy="2101098"/>
              <a:chOff x="404446" y="2800681"/>
              <a:chExt cx="2950918" cy="2983951"/>
            </a:xfrm>
          </p:grpSpPr>
          <p:sp>
            <p:nvSpPr>
              <p:cNvPr id="27" name="Elipse 26"/>
              <p:cNvSpPr/>
              <p:nvPr/>
            </p:nvSpPr>
            <p:spPr>
              <a:xfrm>
                <a:off x="404446" y="2800681"/>
                <a:ext cx="2950918" cy="2983951"/>
              </a:xfrm>
              <a:prstGeom prst="ellipse">
                <a:avLst/>
              </a:prstGeom>
              <a:solidFill>
                <a:srgbClr val="87A4D9">
                  <a:alpha val="50000"/>
                </a:srgbClr>
              </a:solidFill>
              <a:ln w="5715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pic>
            <p:nvPicPr>
              <p:cNvPr id="7" name="Imagen 6"/>
              <p:cNvPicPr>
                <a:picLocks noChangeAspect="1"/>
              </p:cNvPicPr>
              <p:nvPr/>
            </p:nvPicPr>
            <p:blipFill>
              <a:blip r:embed="rId9"/>
              <a:stretch>
                <a:fillRect/>
              </a:stretch>
            </p:blipFill>
            <p:spPr>
              <a:xfrm>
                <a:off x="832858" y="3065387"/>
                <a:ext cx="2334722" cy="2334722"/>
              </a:xfrm>
              <a:prstGeom prst="rect">
                <a:avLst/>
              </a:prstGeom>
            </p:spPr>
          </p:pic>
        </p:grpSp>
        <p:sp>
          <p:nvSpPr>
            <p:cNvPr id="29" name="Forma libre 28"/>
            <p:cNvSpPr/>
            <p:nvPr/>
          </p:nvSpPr>
          <p:spPr>
            <a:xfrm>
              <a:off x="2211567" y="1876678"/>
              <a:ext cx="3147904" cy="1300183"/>
            </a:xfrm>
            <a:custGeom>
              <a:avLst/>
              <a:gdLst>
                <a:gd name="connsiteX0" fmla="*/ 0 w 962025"/>
                <a:gd name="connsiteY0" fmla="*/ 285750 h 285750"/>
                <a:gd name="connsiteX1" fmla="*/ 447675 w 962025"/>
                <a:gd name="connsiteY1" fmla="*/ 38100 h 285750"/>
                <a:gd name="connsiteX2" fmla="*/ 695325 w 962025"/>
                <a:gd name="connsiteY2" fmla="*/ 238125 h 285750"/>
                <a:gd name="connsiteX3" fmla="*/ 962025 w 962025"/>
                <a:gd name="connsiteY3" fmla="*/ 0 h 285750"/>
                <a:gd name="connsiteX4" fmla="*/ 962025 w 962025"/>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285750">
                  <a:moveTo>
                    <a:pt x="0" y="285750"/>
                  </a:moveTo>
                  <a:cubicBezTo>
                    <a:pt x="165894" y="165893"/>
                    <a:pt x="331788" y="46037"/>
                    <a:pt x="447675" y="38100"/>
                  </a:cubicBezTo>
                  <a:cubicBezTo>
                    <a:pt x="563562" y="30163"/>
                    <a:pt x="609600" y="244475"/>
                    <a:pt x="695325" y="238125"/>
                  </a:cubicBezTo>
                  <a:cubicBezTo>
                    <a:pt x="781050" y="231775"/>
                    <a:pt x="962025" y="0"/>
                    <a:pt x="962025" y="0"/>
                  </a:cubicBezTo>
                  <a:lnTo>
                    <a:pt x="962025" y="0"/>
                  </a:lnTo>
                </a:path>
              </a:pathLst>
            </a:cu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dirty="0"/>
            </a:p>
          </p:txBody>
        </p:sp>
        <p:sp>
          <p:nvSpPr>
            <p:cNvPr id="30" name="Forma libre 29"/>
            <p:cNvSpPr/>
            <p:nvPr/>
          </p:nvSpPr>
          <p:spPr>
            <a:xfrm flipV="1">
              <a:off x="8169773" y="1856609"/>
              <a:ext cx="4124569" cy="1013196"/>
            </a:xfrm>
            <a:custGeom>
              <a:avLst/>
              <a:gdLst>
                <a:gd name="connsiteX0" fmla="*/ 0 w 962025"/>
                <a:gd name="connsiteY0" fmla="*/ 285750 h 285750"/>
                <a:gd name="connsiteX1" fmla="*/ 447675 w 962025"/>
                <a:gd name="connsiteY1" fmla="*/ 38100 h 285750"/>
                <a:gd name="connsiteX2" fmla="*/ 695325 w 962025"/>
                <a:gd name="connsiteY2" fmla="*/ 238125 h 285750"/>
                <a:gd name="connsiteX3" fmla="*/ 962025 w 962025"/>
                <a:gd name="connsiteY3" fmla="*/ 0 h 285750"/>
                <a:gd name="connsiteX4" fmla="*/ 962025 w 962025"/>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285750">
                  <a:moveTo>
                    <a:pt x="0" y="285750"/>
                  </a:moveTo>
                  <a:cubicBezTo>
                    <a:pt x="165894" y="165893"/>
                    <a:pt x="331788" y="46037"/>
                    <a:pt x="447675" y="38100"/>
                  </a:cubicBezTo>
                  <a:cubicBezTo>
                    <a:pt x="563562" y="30163"/>
                    <a:pt x="609600" y="244475"/>
                    <a:pt x="695325" y="238125"/>
                  </a:cubicBezTo>
                  <a:cubicBezTo>
                    <a:pt x="781050" y="231775"/>
                    <a:pt x="962025" y="0"/>
                    <a:pt x="962025" y="0"/>
                  </a:cubicBezTo>
                  <a:lnTo>
                    <a:pt x="962025" y="0"/>
                  </a:lnTo>
                </a:path>
              </a:pathLst>
            </a:custGeom>
            <a:noFill/>
            <a:ln w="2857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dirty="0"/>
            </a:p>
          </p:txBody>
        </p:sp>
      </p:grpSp>
    </p:spTree>
    <p:extLst>
      <p:ext uri="{BB962C8B-B14F-4D97-AF65-F5344CB8AC3E}">
        <p14:creationId xmlns:p14="http://schemas.microsoft.com/office/powerpoint/2010/main" val="39568463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3"/>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3"/>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dirty="0" smtClean="0">
                  <a:ln w="10160">
                    <a:solidFill>
                      <a:prstClr val="white"/>
                    </a:solidFill>
                    <a:prstDash val="solid"/>
                  </a:ln>
                  <a:solidFill>
                    <a:srgbClr val="FFFFFF"/>
                  </a:solidFill>
                  <a:effectLst>
                    <a:outerShdw blurRad="38100" dist="22860" dir="5400000" algn="tl" rotWithShape="0">
                      <a:srgbClr val="000000">
                        <a:alpha val="30000"/>
                      </a:srgbClr>
                    </a:outerShdw>
                  </a:effectLst>
                  <a:latin typeface="Calibri" panose="020F0502020204030204"/>
                </a:rPr>
                <a:t>24</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grpSp>
      <p:sp>
        <p:nvSpPr>
          <p:cNvPr id="32" name="Rectángulo 31"/>
          <p:cNvSpPr/>
          <p:nvPr/>
        </p:nvSpPr>
        <p:spPr>
          <a:xfrm>
            <a:off x="2716823" y="1914932"/>
            <a:ext cx="6084513" cy="3847207"/>
          </a:xfrm>
          <a:prstGeom prst="rect">
            <a:avLst/>
          </a:prstGeom>
        </p:spPr>
        <p:txBody>
          <a:bodyPr wrap="square">
            <a:spAutoFit/>
          </a:bodyPr>
          <a:lstStyle/>
          <a:p>
            <a:pPr algn="ctr"/>
            <a:endParaRPr lang="es-ES" sz="2400" dirty="0">
              <a:solidFill>
                <a:schemeClr val="tx2"/>
              </a:solidFill>
              <a:latin typeface="Arial Rounded MT Bold" panose="020F0704030504030204" pitchFamily="34" charset="0"/>
            </a:endParaRPr>
          </a:p>
          <a:p>
            <a:pPr algn="ctr"/>
            <a:r>
              <a:rPr lang="es-ES" sz="2000" dirty="0">
                <a:solidFill>
                  <a:schemeClr val="accent2"/>
                </a:solidFill>
                <a:latin typeface="Arial Rounded MT Bold" panose="020F0704030504030204" pitchFamily="34" charset="0"/>
              </a:rPr>
              <a:t> </a:t>
            </a:r>
            <a:r>
              <a:rPr lang="es-ES" sz="2000" dirty="0">
                <a:solidFill>
                  <a:srgbClr val="002060"/>
                </a:solidFill>
                <a:latin typeface="Arial Rounded MT Bold" panose="020F0704030504030204" pitchFamily="34" charset="0"/>
              </a:rPr>
              <a:t>Mtro.</a:t>
            </a:r>
            <a:r>
              <a:rPr lang="es-ES" sz="2000" dirty="0" smtClean="0">
                <a:latin typeface="Arial Rounded MT Bold" panose="020F0704030504030204" pitchFamily="34" charset="0"/>
              </a:rPr>
              <a:t> </a:t>
            </a:r>
            <a:r>
              <a:rPr lang="es-ES" sz="2000" dirty="0" smtClean="0">
                <a:solidFill>
                  <a:srgbClr val="002060"/>
                </a:solidFill>
                <a:latin typeface="Arial Rounded MT Bold" panose="020F0704030504030204" pitchFamily="34" charset="0"/>
              </a:rPr>
              <a:t>Roberto </a:t>
            </a:r>
            <a:r>
              <a:rPr lang="es-ES" sz="2000" dirty="0">
                <a:solidFill>
                  <a:srgbClr val="002060"/>
                </a:solidFill>
                <a:latin typeface="Arial Rounded MT Bold" panose="020F0704030504030204" pitchFamily="34" charset="0"/>
              </a:rPr>
              <a:t>Sosa Pichardo </a:t>
            </a:r>
            <a:endParaRPr lang="es-ES" sz="2000" dirty="0" smtClean="0">
              <a:solidFill>
                <a:srgbClr val="002060"/>
              </a:solidFill>
              <a:latin typeface="Arial Rounded MT Bold" panose="020F0704030504030204" pitchFamily="34" charset="0"/>
            </a:endParaRPr>
          </a:p>
          <a:p>
            <a:pPr algn="ctr"/>
            <a:r>
              <a:rPr lang="es-ES" sz="2000" dirty="0" smtClean="0">
                <a:solidFill>
                  <a:schemeClr val="tx2"/>
                </a:solidFill>
                <a:latin typeface="Arial Rounded MT Bold" panose="020F0704030504030204" pitchFamily="34" charset="0"/>
              </a:rPr>
              <a:t>Presidente Municipal</a:t>
            </a:r>
          </a:p>
          <a:p>
            <a:pPr algn="ctr"/>
            <a:endParaRPr lang="es-ES" sz="2000" dirty="0">
              <a:solidFill>
                <a:srgbClr val="002060"/>
              </a:solidFill>
              <a:latin typeface="Arial Rounded MT Bold" panose="020F0704030504030204" pitchFamily="34" charset="0"/>
            </a:endParaRPr>
          </a:p>
          <a:p>
            <a:pPr algn="ctr"/>
            <a:r>
              <a:rPr lang="es-ES" sz="2000" dirty="0">
                <a:solidFill>
                  <a:srgbClr val="002060"/>
                </a:solidFill>
                <a:latin typeface="Arial Rounded MT Bold" panose="020F0704030504030204" pitchFamily="34" charset="0"/>
              </a:rPr>
              <a:t>Lic. Ma Eugenia Yetsi Beltrán </a:t>
            </a:r>
            <a:r>
              <a:rPr lang="es-ES" sz="2000" dirty="0" smtClean="0">
                <a:solidFill>
                  <a:srgbClr val="002060"/>
                </a:solidFill>
                <a:latin typeface="Arial Rounded MT Bold" panose="020F0704030504030204" pitchFamily="34" charset="0"/>
              </a:rPr>
              <a:t>Villarreal</a:t>
            </a:r>
          </a:p>
          <a:p>
            <a:pPr algn="ctr"/>
            <a:r>
              <a:rPr lang="es-ES" sz="2000" dirty="0" smtClean="0">
                <a:solidFill>
                  <a:schemeClr val="tx2"/>
                </a:solidFill>
                <a:latin typeface="Arial Rounded MT Bold" panose="020F0704030504030204" pitchFamily="34" charset="0"/>
              </a:rPr>
              <a:t>Secretaria </a:t>
            </a:r>
            <a:r>
              <a:rPr lang="es-ES" sz="2000" dirty="0">
                <a:solidFill>
                  <a:schemeClr val="tx2"/>
                </a:solidFill>
                <a:latin typeface="Arial Rounded MT Bold" panose="020F0704030504030204" pitchFamily="34" charset="0"/>
              </a:rPr>
              <a:t>de Tesorería y </a:t>
            </a:r>
            <a:r>
              <a:rPr lang="es-ES" sz="2000" dirty="0" smtClean="0">
                <a:solidFill>
                  <a:schemeClr val="tx2"/>
                </a:solidFill>
                <a:latin typeface="Arial Rounded MT Bold" panose="020F0704030504030204" pitchFamily="34" charset="0"/>
              </a:rPr>
              <a:t>Finanzas</a:t>
            </a:r>
          </a:p>
          <a:p>
            <a:pPr algn="ctr"/>
            <a:endParaRPr lang="es-ES" sz="2000" dirty="0" smtClean="0">
              <a:solidFill>
                <a:schemeClr val="tx2"/>
              </a:solidFill>
              <a:latin typeface="Arial Rounded MT Bold" panose="020F0704030504030204" pitchFamily="34" charset="0"/>
            </a:endParaRPr>
          </a:p>
          <a:p>
            <a:pPr algn="ctr"/>
            <a:r>
              <a:rPr lang="es-ES" sz="2000" dirty="0" smtClean="0">
                <a:solidFill>
                  <a:srgbClr val="002060"/>
                </a:solidFill>
                <a:latin typeface="Arial Rounded MT Bold" panose="020F0704030504030204" pitchFamily="34" charset="0"/>
              </a:rPr>
              <a:t>Lic. Luis Alberto Ornelas Mondragon</a:t>
            </a:r>
          </a:p>
          <a:p>
            <a:pPr algn="ctr"/>
            <a:r>
              <a:rPr lang="es-ES" sz="2000" dirty="0" smtClean="0">
                <a:solidFill>
                  <a:schemeClr val="tx2"/>
                </a:solidFill>
                <a:latin typeface="Arial Rounded MT Bold" panose="020F0704030504030204" pitchFamily="34" charset="0"/>
              </a:rPr>
              <a:t>Jefe del </a:t>
            </a:r>
            <a:r>
              <a:rPr lang="es-ES" sz="2000" dirty="0">
                <a:solidFill>
                  <a:schemeClr val="tx2"/>
                </a:solidFill>
                <a:latin typeface="Arial Rounded MT Bold" panose="020F0704030504030204" pitchFamily="34" charset="0"/>
              </a:rPr>
              <a:t>Departamento de Presupuesto</a:t>
            </a:r>
          </a:p>
          <a:p>
            <a:pPr algn="ctr"/>
            <a:r>
              <a:rPr lang="es-ES" sz="2000" dirty="0">
                <a:solidFill>
                  <a:srgbClr val="002060"/>
                </a:solidFill>
                <a:latin typeface="Arial Rounded MT Bold" panose="020F0704030504030204" pitchFamily="34" charset="0"/>
              </a:rPr>
              <a:t> </a:t>
            </a:r>
            <a:endParaRPr lang="es-ES" sz="2000" dirty="0" smtClean="0">
              <a:solidFill>
                <a:srgbClr val="002060"/>
              </a:solidFill>
              <a:latin typeface="Arial Rounded MT Bold" panose="020F0704030504030204" pitchFamily="34" charset="0"/>
            </a:endParaRPr>
          </a:p>
          <a:p>
            <a:pPr algn="ctr"/>
            <a:r>
              <a:rPr lang="es-ES" sz="2000" dirty="0" smtClean="0">
                <a:solidFill>
                  <a:srgbClr val="002060"/>
                </a:solidFill>
                <a:latin typeface="Arial Rounded MT Bold" panose="020F0704030504030204" pitchFamily="34" charset="0"/>
              </a:rPr>
              <a:t>Lic. Zaira Fernanda Madera Garcia</a:t>
            </a:r>
          </a:p>
          <a:p>
            <a:pPr algn="ctr"/>
            <a:r>
              <a:rPr lang="es-ES" sz="2000" dirty="0" smtClean="0">
                <a:solidFill>
                  <a:schemeClr val="tx2"/>
                </a:solidFill>
                <a:latin typeface="Arial Rounded MT Bold" panose="020F0704030504030204" pitchFamily="34" charset="0"/>
              </a:rPr>
              <a:t>Responsable </a:t>
            </a:r>
            <a:r>
              <a:rPr lang="es-ES" sz="2000" dirty="0">
                <a:solidFill>
                  <a:schemeClr val="tx2"/>
                </a:solidFill>
                <a:latin typeface="Arial Rounded MT Bold" panose="020F0704030504030204" pitchFamily="34" charset="0"/>
              </a:rPr>
              <a:t>del Presupuesto Ciudadano</a:t>
            </a:r>
            <a:endParaRPr lang="es-MX" sz="2000" dirty="0">
              <a:solidFill>
                <a:schemeClr val="tx2"/>
              </a:solidFill>
              <a:latin typeface="Arial Rounded MT Bold" panose="020F0704030504030204" pitchFamily="34" charset="0"/>
            </a:endParaRPr>
          </a:p>
        </p:txBody>
      </p:sp>
      <p:grpSp>
        <p:nvGrpSpPr>
          <p:cNvPr id="12" name="Grupo 11"/>
          <p:cNvGrpSpPr/>
          <p:nvPr/>
        </p:nvGrpSpPr>
        <p:grpSpPr>
          <a:xfrm>
            <a:off x="2525813" y="752784"/>
            <a:ext cx="5907193" cy="1162147"/>
            <a:chOff x="1791445" y="668882"/>
            <a:chExt cx="5907193" cy="1162147"/>
          </a:xfrm>
        </p:grpSpPr>
        <p:sp>
          <p:nvSpPr>
            <p:cNvPr id="33" name="Google Shape;931;p56"/>
            <p:cNvSpPr/>
            <p:nvPr/>
          </p:nvSpPr>
          <p:spPr>
            <a:xfrm rot="16681812">
              <a:off x="4163968" y="-1703641"/>
              <a:ext cx="1162147" cy="5907193"/>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 sz="1800" b="1" i="0" u="none" strike="noStrike" kern="1200" cap="none" spc="-5" normalizeH="0" baseline="0" noProof="0" dirty="0">
                <a:ln>
                  <a:noFill/>
                </a:ln>
                <a:solidFill>
                  <a:srgbClr val="44546A"/>
                </a:solidFill>
                <a:effectLst/>
                <a:uLnTx/>
                <a:uFillTx/>
                <a:latin typeface="Arial Rounded MT Bold" panose="020F0704030504030204" pitchFamily="34" charset="0"/>
                <a:ea typeface="+mn-ea"/>
                <a:cs typeface="Bahnschrift"/>
              </a:endParaRPr>
            </a:p>
          </p:txBody>
        </p:sp>
        <p:sp>
          <p:nvSpPr>
            <p:cNvPr id="5" name="Rectángulo 4"/>
            <p:cNvSpPr/>
            <p:nvPr/>
          </p:nvSpPr>
          <p:spPr>
            <a:xfrm>
              <a:off x="2304839" y="1013300"/>
              <a:ext cx="4853829" cy="369332"/>
            </a:xfrm>
            <a:prstGeom prst="rect">
              <a:avLst/>
            </a:prstGeom>
          </p:spPr>
          <p:txBody>
            <a:bodyPr wrap="none">
              <a:spAutoFit/>
            </a:bodyPr>
            <a:lstStyle/>
            <a:p>
              <a:pPr algn="ctr"/>
              <a:r>
                <a:rPr lang="es-ES" dirty="0">
                  <a:solidFill>
                    <a:schemeClr val="bg1"/>
                  </a:solidFill>
                  <a:latin typeface="Arial Rounded MT Bold" panose="020F0704030504030204" pitchFamily="34" charset="0"/>
                </a:rPr>
                <a:t>ADMINISTRACIÓN MUNICIPAL 2021-2024</a:t>
              </a:r>
            </a:p>
          </p:txBody>
        </p:sp>
      </p:grpSp>
    </p:spTree>
    <p:extLst>
      <p:ext uri="{BB962C8B-B14F-4D97-AF65-F5344CB8AC3E}">
        <p14:creationId xmlns:p14="http://schemas.microsoft.com/office/powerpoint/2010/main" val="6675043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3"/>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3"/>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ln w="10160">
                    <a:solidFill>
                      <a:schemeClr val="bg1"/>
                    </a:solidFill>
                    <a:prstDash val="solid"/>
                  </a:ln>
                  <a:solidFill>
                    <a:srgbClr val="FFFFFF"/>
                  </a:solidFill>
                  <a:effectLst>
                    <a:outerShdw blurRad="38100" dist="22860" dir="5400000" algn="tl" rotWithShape="0">
                      <a:srgbClr val="000000">
                        <a:alpha val="30000"/>
                      </a:srgbClr>
                    </a:outerShdw>
                  </a:effectLst>
                </a:rPr>
                <a:t>3</a:t>
              </a:r>
              <a:endParaRPr lang="es-MX" sz="1400" b="1" dirty="0">
                <a:ln w="10160">
                  <a:solidFill>
                    <a:schemeClr val="bg1"/>
                  </a:solidFill>
                  <a:prstDash val="solid"/>
                </a:ln>
                <a:solidFill>
                  <a:srgbClr val="FFFFFF"/>
                </a:solidFill>
                <a:effectLst>
                  <a:outerShdw blurRad="38100" dist="22860" dir="5400000" algn="tl" rotWithShape="0">
                    <a:srgbClr val="000000">
                      <a:alpha val="30000"/>
                    </a:srgbClr>
                  </a:outerShdw>
                </a:effectLst>
              </a:endParaRPr>
            </a:p>
          </p:txBody>
        </p:sp>
      </p:grpSp>
      <p:grpSp>
        <p:nvGrpSpPr>
          <p:cNvPr id="7" name="Grupo 6"/>
          <p:cNvGrpSpPr/>
          <p:nvPr/>
        </p:nvGrpSpPr>
        <p:grpSpPr>
          <a:xfrm>
            <a:off x="891140" y="704889"/>
            <a:ext cx="5695632" cy="1315741"/>
            <a:chOff x="907756" y="489946"/>
            <a:chExt cx="5434022" cy="1315741"/>
          </a:xfrm>
        </p:grpSpPr>
        <p:sp>
          <p:nvSpPr>
            <p:cNvPr id="66" name="Google Shape;931;p56"/>
            <p:cNvSpPr/>
            <p:nvPr/>
          </p:nvSpPr>
          <p:spPr>
            <a:xfrm rot="16681812">
              <a:off x="2966896" y="-1569194"/>
              <a:ext cx="1315741" cy="5434022"/>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lvl="0">
                <a:spcBef>
                  <a:spcPts val="100"/>
                </a:spcBef>
              </a:pPr>
              <a:endParaRPr lang="es-ES" b="1" spc="-5" dirty="0">
                <a:solidFill>
                  <a:schemeClr val="tx2"/>
                </a:solidFill>
                <a:latin typeface="Arial Rounded MT Bold" panose="020F0704030504030204" pitchFamily="34" charset="0"/>
                <a:cs typeface="Bahnschrift"/>
              </a:endParaRPr>
            </a:p>
          </p:txBody>
        </p:sp>
        <p:sp>
          <p:nvSpPr>
            <p:cNvPr id="67" name="object 2"/>
            <p:cNvSpPr txBox="1">
              <a:spLocks/>
            </p:cNvSpPr>
            <p:nvPr/>
          </p:nvSpPr>
          <p:spPr>
            <a:xfrm>
              <a:off x="1204981" y="691773"/>
              <a:ext cx="5114232" cy="535916"/>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spcBef>
                  <a:spcPts val="100"/>
                </a:spcBef>
              </a:pPr>
              <a:r>
                <a:rPr lang="es-ES" sz="1800" b="1" spc="-5" dirty="0">
                  <a:ln>
                    <a:solidFill>
                      <a:schemeClr val="bg1"/>
                    </a:solidFill>
                  </a:ln>
                  <a:solidFill>
                    <a:schemeClr val="bg1"/>
                  </a:solidFill>
                  <a:latin typeface="Arial Rounded MT Bold" panose="020F0704030504030204" pitchFamily="34" charset="0"/>
                  <a:ea typeface="+mn-ea"/>
                  <a:cs typeface="Bahnschrift"/>
                </a:rPr>
                <a:t>¿QUÉ ES EL PRESUPUESTO CIUDADANO?</a:t>
              </a:r>
            </a:p>
          </p:txBody>
        </p:sp>
      </p:grpSp>
      <p:sp>
        <p:nvSpPr>
          <p:cNvPr id="70" name="Marcador de texto 2"/>
          <p:cNvSpPr txBox="1">
            <a:spLocks/>
          </p:cNvSpPr>
          <p:nvPr/>
        </p:nvSpPr>
        <p:spPr>
          <a:xfrm>
            <a:off x="1795650" y="2338109"/>
            <a:ext cx="8204722" cy="1785104"/>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s-ES" sz="1400" spc="-5" dirty="0">
                <a:solidFill>
                  <a:schemeClr val="tx2"/>
                </a:solidFill>
                <a:latin typeface="Arial Rounded MT Bold" panose="020F0704030504030204" pitchFamily="34" charset="0"/>
                <a:cs typeface="Bahnschrift"/>
              </a:rPr>
              <a:t>Es un documento que tiene como propósito explicar a los ciudadanos del Municipio de Corregidora de una manera más sencilla, clara y transparente la información que constituye la Ley de Ingresos y el Presupuesto de Egresos 2024.</a:t>
            </a:r>
          </a:p>
          <a:p>
            <a:pPr algn="just"/>
            <a:endParaRPr lang="es-ES" sz="1400" spc="-5" dirty="0">
              <a:solidFill>
                <a:schemeClr val="tx2"/>
              </a:solidFill>
              <a:latin typeface="Arial Rounded MT Bold" panose="020F0704030504030204" pitchFamily="34" charset="0"/>
              <a:cs typeface="Bahnschrift"/>
            </a:endParaRPr>
          </a:p>
          <a:p>
            <a:pPr algn="just"/>
            <a:endParaRPr lang="es-ES" sz="1400" spc="-5" dirty="0">
              <a:solidFill>
                <a:schemeClr val="tx2"/>
              </a:solidFill>
              <a:latin typeface="Arial Rounded MT Bold" panose="020F0704030504030204" pitchFamily="34" charset="0"/>
              <a:cs typeface="Bahnschrift"/>
            </a:endParaRPr>
          </a:p>
          <a:p>
            <a:pPr algn="just"/>
            <a:r>
              <a:rPr lang="es-ES" sz="1400" spc="-5" dirty="0">
                <a:solidFill>
                  <a:schemeClr val="tx2"/>
                </a:solidFill>
                <a:latin typeface="Arial Rounded MT Bold" panose="020F0704030504030204" pitchFamily="34" charset="0"/>
                <a:cs typeface="Bahnschrift"/>
              </a:rPr>
              <a:t>Así como, dar a conocer de ¿dónde?, ¿cómo?, ¿cuánto?, y en que se gastan los Recursos Públicos.</a:t>
            </a:r>
            <a:endParaRPr lang="es-ES" sz="1600" spc="-5" dirty="0">
              <a:solidFill>
                <a:schemeClr val="tx2">
                  <a:lumMod val="75000"/>
                </a:schemeClr>
              </a:solidFill>
              <a:latin typeface="Arial Rounded MT Bold" panose="020F0704030504030204" pitchFamily="34" charset="0"/>
              <a:cs typeface="Bahnschrift"/>
            </a:endParaRPr>
          </a:p>
          <a:p>
            <a:pPr algn="just" rtl="0"/>
            <a:endParaRPr lang="es-MX" sz="1600" kern="1200" spc="-5" dirty="0">
              <a:solidFill>
                <a:schemeClr val="tx2">
                  <a:lumMod val="75000"/>
                </a:schemeClr>
              </a:solidFill>
              <a:latin typeface="Arial Rounded MT Bold" panose="020F0704030504030204" pitchFamily="34" charset="0"/>
              <a:cs typeface="Bahnschrift"/>
            </a:endParaRPr>
          </a:p>
        </p:txBody>
      </p:sp>
      <p:pic>
        <p:nvPicPr>
          <p:cNvPr id="17" name="Imagen 16"/>
          <p:cNvPicPr>
            <a:picLocks noChangeAspect="1"/>
          </p:cNvPicPr>
          <p:nvPr/>
        </p:nvPicPr>
        <p:blipFill rotWithShape="1">
          <a:blip r:embed="rId6">
            <a:extLst>
              <a:ext uri="{BEBA8EAE-BF5A-486C-A8C5-ECC9F3942E4B}">
                <a14:imgProps xmlns:a14="http://schemas.microsoft.com/office/drawing/2010/main">
                  <a14:imgLayer r:embed="rId7">
                    <a14:imgEffect>
                      <a14:backgroundRemoval t="5000" b="89643" l="2203" r="98532">
                        <a14:foregroundMark x1="38032" y1="82857" x2="38620" y2="86071"/>
                        <a14:foregroundMark x1="31718" y1="85000" x2="32746" y2="85357"/>
                        <a14:foregroundMark x1="33186" y1="87143" x2="42144" y2="88214"/>
                        <a14:foregroundMark x1="25404" y1="86786" x2="31571" y2="86786"/>
                        <a14:foregroundMark x1="51248" y1="87143" x2="74449" y2="87143"/>
                        <a14:foregroundMark x1="11307" y1="87857" x2="14244" y2="88571"/>
                        <a14:foregroundMark x1="18649" y1="87500" x2="24670" y2="87143"/>
                        <a14:foregroundMark x1="8223" y1="85714" x2="11160" y2="88214"/>
                        <a14:foregroundMark x1="88546" y1="87857" x2="91924" y2="85357"/>
                        <a14:foregroundMark x1="92070" y1="16786" x2="93979" y2="20714"/>
                        <a14:foregroundMark x1="94126" y1="23214" x2="94420" y2="28571"/>
                        <a14:backgroundMark x1="30690" y1="2143" x2="45815" y2="6429"/>
                        <a14:backgroundMark x1="49339" y1="7143" x2="64023" y2="4286"/>
                        <a14:backgroundMark x1="73128" y1="8214" x2="84728" y2="9286"/>
                        <a14:backgroundMark x1="97357" y1="27500" x2="98091" y2="30000"/>
                        <a14:backgroundMark x1="99119" y1="37500" x2="99559" y2="39286"/>
                      </a14:backgroundRemoval>
                    </a14:imgEffect>
                  </a14:imgLayer>
                </a14:imgProps>
              </a:ext>
            </a:extLst>
          </a:blip>
          <a:srcRect t="4908" b="10702"/>
          <a:stretch/>
        </p:blipFill>
        <p:spPr>
          <a:xfrm>
            <a:off x="2502053" y="4123213"/>
            <a:ext cx="6362848" cy="2207793"/>
          </a:xfrm>
          <a:prstGeom prst="rect">
            <a:avLst/>
          </a:prstGeom>
        </p:spPr>
      </p:pic>
    </p:spTree>
    <p:extLst>
      <p:ext uri="{BB962C8B-B14F-4D97-AF65-F5344CB8AC3E}">
        <p14:creationId xmlns:p14="http://schemas.microsoft.com/office/powerpoint/2010/main" val="32568870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3"/>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3"/>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ln w="10160">
                    <a:solidFill>
                      <a:schemeClr val="bg1"/>
                    </a:solidFill>
                    <a:prstDash val="solid"/>
                  </a:ln>
                  <a:solidFill>
                    <a:srgbClr val="FFFFFF"/>
                  </a:solidFill>
                  <a:effectLst>
                    <a:outerShdw blurRad="38100" dist="22860" dir="5400000" algn="tl" rotWithShape="0">
                      <a:srgbClr val="000000">
                        <a:alpha val="30000"/>
                      </a:srgbClr>
                    </a:outerShdw>
                  </a:effectLst>
                </a:rPr>
                <a:t>4</a:t>
              </a:r>
              <a:endParaRPr lang="es-MX" sz="1400" b="1" dirty="0">
                <a:ln w="10160">
                  <a:solidFill>
                    <a:schemeClr val="bg1"/>
                  </a:solidFill>
                  <a:prstDash val="solid"/>
                </a:ln>
                <a:solidFill>
                  <a:srgbClr val="FFFFFF"/>
                </a:solidFill>
                <a:effectLst>
                  <a:outerShdw blurRad="38100" dist="22860" dir="5400000" algn="tl" rotWithShape="0">
                    <a:srgbClr val="000000">
                      <a:alpha val="30000"/>
                    </a:srgbClr>
                  </a:outerShdw>
                </a:effectLst>
              </a:endParaRPr>
            </a:p>
          </p:txBody>
        </p:sp>
      </p:grpSp>
      <p:grpSp>
        <p:nvGrpSpPr>
          <p:cNvPr id="7" name="Grupo 6"/>
          <p:cNvGrpSpPr/>
          <p:nvPr/>
        </p:nvGrpSpPr>
        <p:grpSpPr>
          <a:xfrm>
            <a:off x="1194489" y="638040"/>
            <a:ext cx="5427392" cy="1315741"/>
            <a:chOff x="912176" y="427103"/>
            <a:chExt cx="5427392" cy="1315741"/>
          </a:xfrm>
        </p:grpSpPr>
        <p:sp>
          <p:nvSpPr>
            <p:cNvPr id="66" name="Google Shape;931;p56"/>
            <p:cNvSpPr/>
            <p:nvPr/>
          </p:nvSpPr>
          <p:spPr>
            <a:xfrm rot="16681812">
              <a:off x="2520510" y="-1181231"/>
              <a:ext cx="1315741" cy="4532409"/>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lvl="0">
                <a:spcBef>
                  <a:spcPts val="100"/>
                </a:spcBef>
              </a:pPr>
              <a:endParaRPr lang="es-ES" b="1" spc="-5" dirty="0">
                <a:solidFill>
                  <a:schemeClr val="tx2"/>
                </a:solidFill>
                <a:latin typeface="Arial Rounded MT Bold" panose="020F0704030504030204" pitchFamily="34" charset="0"/>
                <a:cs typeface="Bahnschrift"/>
              </a:endParaRPr>
            </a:p>
          </p:txBody>
        </p:sp>
        <p:sp>
          <p:nvSpPr>
            <p:cNvPr id="67" name="object 2"/>
            <p:cNvSpPr txBox="1">
              <a:spLocks/>
            </p:cNvSpPr>
            <p:nvPr/>
          </p:nvSpPr>
          <p:spPr>
            <a:xfrm>
              <a:off x="1225336" y="617392"/>
              <a:ext cx="5114232" cy="535916"/>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spcBef>
                  <a:spcPts val="100"/>
                </a:spcBef>
              </a:pPr>
              <a:r>
                <a:rPr lang="es-ES" sz="1800" b="1" spc="-5" dirty="0">
                  <a:ln>
                    <a:solidFill>
                      <a:schemeClr val="bg1"/>
                    </a:solidFill>
                  </a:ln>
                  <a:solidFill>
                    <a:schemeClr val="bg1"/>
                  </a:solidFill>
                  <a:latin typeface="Arial Rounded MT Bold" panose="020F0704030504030204" pitchFamily="34" charset="0"/>
                  <a:ea typeface="+mn-ea"/>
                  <a:cs typeface="Bahnschrift"/>
                </a:rPr>
                <a:t>¿QUÉ ES LA LEY DE INGRESOS?</a:t>
              </a:r>
            </a:p>
          </p:txBody>
        </p:sp>
      </p:grpSp>
      <p:sp>
        <p:nvSpPr>
          <p:cNvPr id="2" name="Marcador de texto 2">
            <a:extLst>
              <a:ext uri="{FF2B5EF4-FFF2-40B4-BE49-F238E27FC236}">
                <a16:creationId xmlns:a16="http://schemas.microsoft.com/office/drawing/2014/main" id="{266C2F19-D0F6-51DF-A69F-8EEBC1A48F8E}"/>
              </a:ext>
            </a:extLst>
          </p:cNvPr>
          <p:cNvSpPr txBox="1">
            <a:spLocks/>
          </p:cNvSpPr>
          <p:nvPr/>
        </p:nvSpPr>
        <p:spPr>
          <a:xfrm>
            <a:off x="1124808" y="2634708"/>
            <a:ext cx="6231099" cy="2800767"/>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es-ES" sz="1400" spc="-5" dirty="0">
                <a:solidFill>
                  <a:schemeClr val="tx2"/>
                </a:solidFill>
                <a:latin typeface="Arial Rounded MT Bold" panose="020F0704030504030204" pitchFamily="34" charset="0"/>
                <a:cs typeface="Bahnschrift"/>
              </a:rPr>
              <a:t>La Ley de Ingresos 2024, es un documento jurídico donde se establece la recaudación de los recursos financieros que ingresarán al Municipio de Corregidora en el Ejercicio Fiscal 2024, los cuales se identifican por rubros y sirve como herramienta de transparencia y rendición de cuentas.</a:t>
            </a:r>
          </a:p>
          <a:p>
            <a:pPr algn="just"/>
            <a:endParaRPr lang="es-ES" sz="1400" spc="-5" dirty="0">
              <a:solidFill>
                <a:schemeClr val="tx2"/>
              </a:solidFill>
              <a:latin typeface="Arial Rounded MT Bold" panose="020F0704030504030204" pitchFamily="34" charset="0"/>
              <a:cs typeface="Bahnschrift"/>
            </a:endParaRPr>
          </a:p>
          <a:p>
            <a:pPr algn="just"/>
            <a:r>
              <a:rPr lang="es-ES" sz="1400" spc="-5" dirty="0">
                <a:solidFill>
                  <a:schemeClr val="tx2"/>
                </a:solidFill>
                <a:latin typeface="Arial Rounded MT Bold" panose="020F0704030504030204" pitchFamily="34" charset="0"/>
                <a:cs typeface="Bahnschrift"/>
              </a:rPr>
              <a:t>Así mismo indica las contribuciones y el ingreso estimado de cada uno de los rubros que la componen como lo son; Ingresos propios, Ingresos por participaciones, Aportaciones Federales y Financiamiento Propio.</a:t>
            </a:r>
          </a:p>
          <a:p>
            <a:pPr algn="just"/>
            <a:endParaRPr lang="es-ES" sz="1400" spc="-5" dirty="0">
              <a:solidFill>
                <a:schemeClr val="tx2"/>
              </a:solidFill>
              <a:latin typeface="Arial Rounded MT Bold" panose="020F0704030504030204" pitchFamily="34" charset="0"/>
              <a:cs typeface="Bahnschrift"/>
            </a:endParaRPr>
          </a:p>
          <a:p>
            <a:pPr algn="just"/>
            <a:r>
              <a:rPr lang="es-ES" sz="1400" spc="-5" dirty="0">
                <a:solidFill>
                  <a:schemeClr val="tx2"/>
                </a:solidFill>
                <a:latin typeface="Arial Rounded MT Bold" panose="020F0704030504030204" pitchFamily="34" charset="0"/>
                <a:cs typeface="Bahnschrift"/>
              </a:rPr>
              <a:t>Por lo tanto, es de suma importancia, ya que el Ingreso es el insumo principal para que el municipio cuente con los recursos necesarios para atender las prioridades y necesidades de la población.</a:t>
            </a:r>
            <a:endParaRPr lang="es-ES" sz="1400" kern="1200" spc="-5" dirty="0">
              <a:solidFill>
                <a:schemeClr val="tx2"/>
              </a:solidFill>
              <a:latin typeface="Arial Rounded MT Bold" panose="020F0704030504030204" pitchFamily="34" charset="0"/>
              <a:cs typeface="Bahnschrift"/>
            </a:endParaRPr>
          </a:p>
        </p:txBody>
      </p:sp>
      <p:grpSp>
        <p:nvGrpSpPr>
          <p:cNvPr id="6" name="Grupo 5"/>
          <p:cNvGrpSpPr/>
          <p:nvPr/>
        </p:nvGrpSpPr>
        <p:grpSpPr>
          <a:xfrm>
            <a:off x="7358951" y="2170907"/>
            <a:ext cx="3638788" cy="4397011"/>
            <a:chOff x="7514617" y="2141001"/>
            <a:chExt cx="3638788" cy="4397011"/>
          </a:xfrm>
        </p:grpSpPr>
        <p:grpSp>
          <p:nvGrpSpPr>
            <p:cNvPr id="5" name="Grupo 4"/>
            <p:cNvGrpSpPr/>
            <p:nvPr/>
          </p:nvGrpSpPr>
          <p:grpSpPr>
            <a:xfrm>
              <a:off x="7514617" y="2308846"/>
              <a:ext cx="3638788" cy="4229166"/>
              <a:chOff x="8417111" y="2599448"/>
              <a:chExt cx="3561951" cy="4022154"/>
            </a:xfrm>
          </p:grpSpPr>
          <p:sp>
            <p:nvSpPr>
              <p:cNvPr id="3" name="Redondear rectángulo de esquina del mismo lado 2"/>
              <p:cNvSpPr/>
              <p:nvPr/>
            </p:nvSpPr>
            <p:spPr>
              <a:xfrm>
                <a:off x="9274054" y="2599448"/>
                <a:ext cx="2135283" cy="2119537"/>
              </a:xfrm>
              <a:prstGeom prst="round2Same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dirty="0"/>
              </a:p>
            </p:txBody>
          </p:sp>
          <p:pic>
            <p:nvPicPr>
              <p:cNvPr id="1026" name="Picture 2" descr="Fondo plano del día de los abogados | Vector Gratis"/>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029" b="91214" l="3355" r="94569">
                            <a14:foregroundMark x1="73962" y1="19968" x2="72684" y2="25080"/>
                            <a14:foregroundMark x1="48083" y1="59744" x2="58147" y2="39137"/>
                            <a14:foregroundMark x1="46006" y1="76358" x2="60863" y2="75080"/>
                            <a14:foregroundMark x1="78914" y1="62460" x2="79872" y2="77796"/>
                            <a14:foregroundMark x1="82907" y1="73642" x2="82588" y2="84185"/>
                          </a14:backgroundRemoval>
                        </a14:imgEffect>
                      </a14:imgLayer>
                    </a14:imgProps>
                  </a:ext>
                  <a:ext uri="{28A0092B-C50C-407E-A947-70E740481C1C}">
                    <a14:useLocalDpi xmlns:a14="http://schemas.microsoft.com/office/drawing/2010/main" val="0"/>
                  </a:ext>
                </a:extLst>
              </a:blip>
              <a:srcRect/>
              <a:stretch>
                <a:fillRect/>
              </a:stretch>
            </p:blipFill>
            <p:spPr bwMode="auto">
              <a:xfrm>
                <a:off x="8417111" y="3106234"/>
                <a:ext cx="3561951" cy="3515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18" name="Picture 2" descr="Fondo plano del día de los abogados | Vector Gratis"/>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7029" b="51278" l="60703" r="94569">
                          <a14:foregroundMark x1="73962" y1="19968" x2="72684" y2="25080"/>
                          <a14:foregroundMark x1="48083" y1="59744" x2="58147" y2="39137"/>
                          <a14:foregroundMark x1="46006" y1="76358" x2="60863" y2="75080"/>
                          <a14:foregroundMark x1="78914" y1="62460" x2="79872" y2="77796"/>
                          <a14:foregroundMark x1="82907" y1="73642" x2="82588" y2="84185"/>
                          <a14:backgroundMark x1="69329" y1="34026" x2="70128" y2="47604"/>
                        </a14:backgroundRemoval>
                      </a14:imgEffect>
                    </a14:imgLayer>
                  </a14:imgProps>
                </a:ext>
                <a:ext uri="{28A0092B-C50C-407E-A947-70E740481C1C}">
                  <a14:useLocalDpi xmlns:a14="http://schemas.microsoft.com/office/drawing/2010/main" val="0"/>
                </a:ext>
              </a:extLst>
            </a:blip>
            <a:srcRect l="59062" t="12046" r="20296" b="68632"/>
            <a:stretch/>
          </p:blipFill>
          <p:spPr bwMode="auto">
            <a:xfrm>
              <a:off x="9106909" y="2670099"/>
              <a:ext cx="741271" cy="6932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2" descr="Fondo plano del día de los abogados | Vector Gratis"/>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7029" b="51278" l="60703" r="94569">
                          <a14:foregroundMark x1="73962" y1="19968" x2="72684" y2="25080"/>
                          <a14:foregroundMark x1="48083" y1="59744" x2="58147" y2="39137"/>
                          <a14:foregroundMark x1="46006" y1="76358" x2="60863" y2="75080"/>
                          <a14:foregroundMark x1="78914" y1="62460" x2="79872" y2="77796"/>
                          <a14:foregroundMark x1="82907" y1="73642" x2="82588" y2="84185"/>
                          <a14:backgroundMark x1="69329" y1="34026" x2="70128" y2="47604"/>
                        </a14:backgroundRemoval>
                      </a14:imgEffect>
                    </a14:imgLayer>
                  </a14:imgProps>
                </a:ext>
                <a:ext uri="{28A0092B-C50C-407E-A947-70E740481C1C}">
                  <a14:useLocalDpi xmlns:a14="http://schemas.microsoft.com/office/drawing/2010/main" val="0"/>
                </a:ext>
              </a:extLst>
            </a:blip>
            <a:srcRect l="72349" t="31824" r="4213" b="49971"/>
            <a:stretch/>
          </p:blipFill>
          <p:spPr bwMode="auto">
            <a:xfrm>
              <a:off x="8390046" y="2141001"/>
              <a:ext cx="841674" cy="653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313811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2"/>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2"/>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dirty="0">
                  <a:ln w="10160">
                    <a:solidFill>
                      <a:prstClr val="white"/>
                    </a:solidFill>
                    <a:prstDash val="solid"/>
                  </a:ln>
                  <a:solidFill>
                    <a:srgbClr val="FFFFFF"/>
                  </a:solidFill>
                  <a:effectLst>
                    <a:outerShdw blurRad="38100" dist="22860" dir="5400000" algn="tl" rotWithShape="0">
                      <a:srgbClr val="000000">
                        <a:alpha val="30000"/>
                      </a:srgbClr>
                    </a:outerShdw>
                  </a:effectLst>
                  <a:latin typeface="Calibri" panose="020F0502020204030204"/>
                </a:rPr>
                <a:t>5</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ndParaRPr>
            </a:p>
          </p:txBody>
        </p:sp>
      </p:grpSp>
      <p:grpSp>
        <p:nvGrpSpPr>
          <p:cNvPr id="11" name="Grupo 10"/>
          <p:cNvGrpSpPr/>
          <p:nvPr/>
        </p:nvGrpSpPr>
        <p:grpSpPr>
          <a:xfrm>
            <a:off x="449178" y="450413"/>
            <a:ext cx="7282218" cy="1315741"/>
            <a:chOff x="1285887" y="527679"/>
            <a:chExt cx="5543108" cy="1315741"/>
          </a:xfrm>
        </p:grpSpPr>
        <p:sp>
          <p:nvSpPr>
            <p:cNvPr id="12" name="Google Shape;931;p56"/>
            <p:cNvSpPr/>
            <p:nvPr/>
          </p:nvSpPr>
          <p:spPr>
            <a:xfrm rot="16681812">
              <a:off x="3174360" y="-1360794"/>
              <a:ext cx="1315741" cy="5092688"/>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lvl="0">
                <a:spcBef>
                  <a:spcPts val="100"/>
                </a:spcBef>
              </a:pPr>
              <a:endParaRPr lang="es-ES" b="1" spc="-5" dirty="0">
                <a:solidFill>
                  <a:schemeClr val="tx2"/>
                </a:solidFill>
                <a:latin typeface="Arial Rounded MT Bold" panose="020F0704030504030204" pitchFamily="34" charset="0"/>
                <a:cs typeface="Bahnschrift"/>
              </a:endParaRPr>
            </a:p>
          </p:txBody>
        </p:sp>
        <p:sp>
          <p:nvSpPr>
            <p:cNvPr id="13" name="object 2"/>
            <p:cNvSpPr txBox="1">
              <a:spLocks/>
            </p:cNvSpPr>
            <p:nvPr/>
          </p:nvSpPr>
          <p:spPr>
            <a:xfrm>
              <a:off x="1714763" y="718240"/>
              <a:ext cx="5114232" cy="563616"/>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spcBef>
                  <a:spcPts val="100"/>
                </a:spcBef>
              </a:pPr>
              <a:r>
                <a:rPr lang="es-ES" sz="2000" b="1" spc="-5" dirty="0">
                  <a:solidFill>
                    <a:schemeClr val="bg1"/>
                  </a:solidFill>
                  <a:latin typeface="Arial Rounded MT Bold" panose="020F0704030504030204" pitchFamily="34" charset="0"/>
                  <a:cs typeface="Bahnschrift"/>
                </a:rPr>
                <a:t>¿DE DÓNDE SE OBTIENEN LOS INGRESOS?</a:t>
              </a:r>
            </a:p>
          </p:txBody>
        </p:sp>
      </p:grpSp>
      <p:grpSp>
        <p:nvGrpSpPr>
          <p:cNvPr id="30" name="Grupo 29"/>
          <p:cNvGrpSpPr/>
          <p:nvPr/>
        </p:nvGrpSpPr>
        <p:grpSpPr>
          <a:xfrm>
            <a:off x="1291121" y="2301529"/>
            <a:ext cx="2475161" cy="2800087"/>
            <a:chOff x="2153401" y="2106119"/>
            <a:chExt cx="2475161" cy="2800087"/>
          </a:xfrm>
        </p:grpSpPr>
        <p:sp>
          <p:nvSpPr>
            <p:cNvPr id="35" name="Google Shape;4021;p75"/>
            <p:cNvSpPr/>
            <p:nvPr/>
          </p:nvSpPr>
          <p:spPr>
            <a:xfrm rot="20643276" flipH="1">
              <a:off x="2153401" y="2106119"/>
              <a:ext cx="2475161" cy="2368712"/>
            </a:xfrm>
            <a:custGeom>
              <a:avLst/>
              <a:gdLst/>
              <a:ahLst/>
              <a:cxnLst/>
              <a:rect l="l" t="t" r="r" b="b"/>
              <a:pathLst>
                <a:path w="116362" h="91254" extrusionOk="0">
                  <a:moveTo>
                    <a:pt x="76003" y="1"/>
                  </a:moveTo>
                  <a:cubicBezTo>
                    <a:pt x="75144" y="1"/>
                    <a:pt x="74284" y="39"/>
                    <a:pt x="73425" y="120"/>
                  </a:cubicBezTo>
                  <a:cubicBezTo>
                    <a:pt x="66074" y="798"/>
                    <a:pt x="59402" y="4514"/>
                    <a:pt x="52377" y="6874"/>
                  </a:cubicBezTo>
                  <a:cubicBezTo>
                    <a:pt x="45053" y="9342"/>
                    <a:pt x="37296" y="10346"/>
                    <a:pt x="29647" y="11404"/>
                  </a:cubicBezTo>
                  <a:cubicBezTo>
                    <a:pt x="26365" y="11865"/>
                    <a:pt x="22757" y="12489"/>
                    <a:pt x="20587" y="15011"/>
                  </a:cubicBezTo>
                  <a:cubicBezTo>
                    <a:pt x="19746" y="16096"/>
                    <a:pt x="19123" y="17317"/>
                    <a:pt x="18716" y="18619"/>
                  </a:cubicBezTo>
                  <a:cubicBezTo>
                    <a:pt x="16275" y="25671"/>
                    <a:pt x="543" y="40589"/>
                    <a:pt x="353" y="48048"/>
                  </a:cubicBezTo>
                  <a:cubicBezTo>
                    <a:pt x="0" y="60959"/>
                    <a:pt x="13155" y="66329"/>
                    <a:pt x="12043" y="79213"/>
                  </a:cubicBezTo>
                  <a:lnTo>
                    <a:pt x="12043" y="79240"/>
                  </a:lnTo>
                  <a:cubicBezTo>
                    <a:pt x="11859" y="81578"/>
                    <a:pt x="13710" y="83559"/>
                    <a:pt x="16044" y="83559"/>
                  </a:cubicBezTo>
                  <a:cubicBezTo>
                    <a:pt x="16121" y="83559"/>
                    <a:pt x="16197" y="83557"/>
                    <a:pt x="16275" y="83553"/>
                  </a:cubicBezTo>
                  <a:lnTo>
                    <a:pt x="38408" y="89222"/>
                  </a:lnTo>
                  <a:cubicBezTo>
                    <a:pt x="43731" y="90584"/>
                    <a:pt x="49152" y="91253"/>
                    <a:pt x="54545" y="91253"/>
                  </a:cubicBezTo>
                  <a:cubicBezTo>
                    <a:pt x="67952" y="91253"/>
                    <a:pt x="81189" y="87116"/>
                    <a:pt x="92330" y="79186"/>
                  </a:cubicBezTo>
                  <a:lnTo>
                    <a:pt x="92547" y="79023"/>
                  </a:lnTo>
                  <a:cubicBezTo>
                    <a:pt x="98351" y="73571"/>
                    <a:pt x="103451" y="67414"/>
                    <a:pt x="108523" y="61284"/>
                  </a:cubicBezTo>
                  <a:lnTo>
                    <a:pt x="108604" y="61176"/>
                  </a:lnTo>
                  <a:cubicBezTo>
                    <a:pt x="113758" y="54965"/>
                    <a:pt x="116362" y="47017"/>
                    <a:pt x="115928" y="38961"/>
                  </a:cubicBezTo>
                  <a:lnTo>
                    <a:pt x="115819" y="36981"/>
                  </a:lnTo>
                  <a:cubicBezTo>
                    <a:pt x="115060" y="22253"/>
                    <a:pt x="105838" y="9261"/>
                    <a:pt x="92194" y="3701"/>
                  </a:cubicBezTo>
                  <a:lnTo>
                    <a:pt x="91923" y="3592"/>
                  </a:lnTo>
                  <a:cubicBezTo>
                    <a:pt x="86861" y="1553"/>
                    <a:pt x="81456" y="1"/>
                    <a:pt x="76003" y="1"/>
                  </a:cubicBezTo>
                  <a:close/>
                </a:path>
              </a:pathLst>
            </a:custGeom>
            <a:solidFill>
              <a:srgbClr val="F9D5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1100;p58"/>
            <p:cNvSpPr/>
            <p:nvPr/>
          </p:nvSpPr>
          <p:spPr>
            <a:xfrm>
              <a:off x="2183272" y="4399643"/>
              <a:ext cx="2197484" cy="506563"/>
            </a:xfrm>
            <a:prstGeom prst="roundRect">
              <a:avLst>
                <a:gd name="adj" fmla="val 16667"/>
              </a:avLst>
            </a:prstGeom>
            <a:solidFill>
              <a:srgbClr val="FFD961">
                <a:alpha val="85000"/>
              </a:srgbClr>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171450" indent="-171450" algn="ctr">
                <a:buClr>
                  <a:schemeClr val="tx2"/>
                </a:buClr>
                <a:buFont typeface="Wingdings" panose="05000000000000000000" pitchFamily="2" charset="2"/>
                <a:buChar char="ü"/>
              </a:pPr>
              <a:r>
                <a:rPr lang="es-ES" sz="1100" dirty="0">
                  <a:solidFill>
                    <a:schemeClr val="tx2"/>
                  </a:solidFill>
                  <a:latin typeface="Arial Rounded MT Bold" panose="020F0704030504030204" pitchFamily="34" charset="0"/>
                </a:rPr>
                <a:t>Ingresos Propios. </a:t>
              </a:r>
            </a:p>
          </p:txBody>
        </p:sp>
        <p:sp>
          <p:nvSpPr>
            <p:cNvPr id="38" name="Rectángulo 37"/>
            <p:cNvSpPr/>
            <p:nvPr/>
          </p:nvSpPr>
          <p:spPr>
            <a:xfrm>
              <a:off x="2278389" y="2508644"/>
              <a:ext cx="208295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ln w="0"/>
                  <a:effectLst>
                    <a:outerShdw blurRad="38100" dist="19050" dir="2700000" algn="tl" rotWithShape="0">
                      <a:schemeClr val="dk1">
                        <a:alpha val="40000"/>
                      </a:schemeClr>
                    </a:outerShdw>
                  </a:effectLst>
                  <a:latin typeface="Arial Rounded MT Bold" panose="020F0704030504030204" pitchFamily="34" charset="0"/>
                </a:rPr>
                <a:t>Ejerciendo sus atribuciones en materia fiscal. </a:t>
              </a:r>
              <a:endParaRPr lang="es-MX" sz="1400" dirty="0">
                <a:ln w="0"/>
                <a:effectLst>
                  <a:outerShdw blurRad="38100" dist="19050" dir="2700000" algn="tl" rotWithShape="0">
                    <a:schemeClr val="dk1">
                      <a:alpha val="40000"/>
                    </a:schemeClr>
                  </a:outerShdw>
                </a:effectLst>
                <a:latin typeface="Arial Rounded MT Bold" panose="020F0704030504030204" pitchFamily="34" charset="0"/>
              </a:endParaRPr>
            </a:p>
          </p:txBody>
        </p:sp>
        <p:pic>
          <p:nvPicPr>
            <p:cNvPr id="3" name="Imagen 2"/>
            <p:cNvPicPr>
              <a:picLocks noChangeAspect="1"/>
            </p:cNvPicPr>
            <p:nvPr/>
          </p:nvPicPr>
          <p:blipFill>
            <a:blip r:embed="rId5"/>
            <a:stretch>
              <a:fillRect/>
            </a:stretch>
          </p:blipFill>
          <p:spPr>
            <a:xfrm>
              <a:off x="2850177" y="3326570"/>
              <a:ext cx="1032337" cy="856084"/>
            </a:xfrm>
            <a:prstGeom prst="rect">
              <a:avLst/>
            </a:prstGeom>
            <a:ln>
              <a:noFill/>
            </a:ln>
            <a:effectLst>
              <a:outerShdw blurRad="292100" dist="139700" dir="2700000" algn="tl" rotWithShape="0">
                <a:srgbClr val="333333">
                  <a:alpha val="65000"/>
                </a:srgbClr>
              </a:outerShdw>
            </a:effectLst>
          </p:spPr>
        </p:pic>
      </p:grpSp>
      <p:grpSp>
        <p:nvGrpSpPr>
          <p:cNvPr id="41" name="Grupo 40"/>
          <p:cNvGrpSpPr/>
          <p:nvPr/>
        </p:nvGrpSpPr>
        <p:grpSpPr>
          <a:xfrm>
            <a:off x="4416402" y="3183197"/>
            <a:ext cx="3601018" cy="2823712"/>
            <a:chOff x="4380755" y="3677479"/>
            <a:chExt cx="3601018" cy="2823712"/>
          </a:xfrm>
        </p:grpSpPr>
        <p:sp>
          <p:nvSpPr>
            <p:cNvPr id="37" name="Google Shape;4021;p75"/>
            <p:cNvSpPr/>
            <p:nvPr/>
          </p:nvSpPr>
          <p:spPr>
            <a:xfrm rot="20643276" flipH="1">
              <a:off x="4971635" y="3677479"/>
              <a:ext cx="2561365" cy="2418584"/>
            </a:xfrm>
            <a:custGeom>
              <a:avLst/>
              <a:gdLst/>
              <a:ahLst/>
              <a:cxnLst/>
              <a:rect l="l" t="t" r="r" b="b"/>
              <a:pathLst>
                <a:path w="116362" h="91254" extrusionOk="0">
                  <a:moveTo>
                    <a:pt x="76003" y="1"/>
                  </a:moveTo>
                  <a:cubicBezTo>
                    <a:pt x="75144" y="1"/>
                    <a:pt x="74284" y="39"/>
                    <a:pt x="73425" y="120"/>
                  </a:cubicBezTo>
                  <a:cubicBezTo>
                    <a:pt x="66074" y="798"/>
                    <a:pt x="59402" y="4514"/>
                    <a:pt x="52377" y="6874"/>
                  </a:cubicBezTo>
                  <a:cubicBezTo>
                    <a:pt x="45053" y="9342"/>
                    <a:pt x="37296" y="10346"/>
                    <a:pt x="29647" y="11404"/>
                  </a:cubicBezTo>
                  <a:cubicBezTo>
                    <a:pt x="26365" y="11865"/>
                    <a:pt x="22757" y="12489"/>
                    <a:pt x="20587" y="15011"/>
                  </a:cubicBezTo>
                  <a:cubicBezTo>
                    <a:pt x="19746" y="16096"/>
                    <a:pt x="19123" y="17317"/>
                    <a:pt x="18716" y="18619"/>
                  </a:cubicBezTo>
                  <a:cubicBezTo>
                    <a:pt x="16275" y="25671"/>
                    <a:pt x="543" y="40589"/>
                    <a:pt x="353" y="48048"/>
                  </a:cubicBezTo>
                  <a:cubicBezTo>
                    <a:pt x="0" y="60959"/>
                    <a:pt x="13155" y="66329"/>
                    <a:pt x="12043" y="79213"/>
                  </a:cubicBezTo>
                  <a:lnTo>
                    <a:pt x="12043" y="79240"/>
                  </a:lnTo>
                  <a:cubicBezTo>
                    <a:pt x="11859" y="81578"/>
                    <a:pt x="13710" y="83559"/>
                    <a:pt x="16044" y="83559"/>
                  </a:cubicBezTo>
                  <a:cubicBezTo>
                    <a:pt x="16121" y="83559"/>
                    <a:pt x="16197" y="83557"/>
                    <a:pt x="16275" y="83553"/>
                  </a:cubicBezTo>
                  <a:lnTo>
                    <a:pt x="38408" y="89222"/>
                  </a:lnTo>
                  <a:cubicBezTo>
                    <a:pt x="43731" y="90584"/>
                    <a:pt x="49152" y="91253"/>
                    <a:pt x="54545" y="91253"/>
                  </a:cubicBezTo>
                  <a:cubicBezTo>
                    <a:pt x="67952" y="91253"/>
                    <a:pt x="81189" y="87116"/>
                    <a:pt x="92330" y="79186"/>
                  </a:cubicBezTo>
                  <a:lnTo>
                    <a:pt x="92547" y="79023"/>
                  </a:lnTo>
                  <a:cubicBezTo>
                    <a:pt x="98351" y="73571"/>
                    <a:pt x="103451" y="67414"/>
                    <a:pt x="108523" y="61284"/>
                  </a:cubicBezTo>
                  <a:lnTo>
                    <a:pt x="108604" y="61176"/>
                  </a:lnTo>
                  <a:cubicBezTo>
                    <a:pt x="113758" y="54965"/>
                    <a:pt x="116362" y="47017"/>
                    <a:pt x="115928" y="38961"/>
                  </a:cubicBezTo>
                  <a:lnTo>
                    <a:pt x="115819" y="36981"/>
                  </a:lnTo>
                  <a:cubicBezTo>
                    <a:pt x="115060" y="22253"/>
                    <a:pt x="105838" y="9261"/>
                    <a:pt x="92194" y="3701"/>
                  </a:cubicBezTo>
                  <a:lnTo>
                    <a:pt x="91923" y="3592"/>
                  </a:lnTo>
                  <a:cubicBezTo>
                    <a:pt x="86861" y="1553"/>
                    <a:pt x="81456" y="1"/>
                    <a:pt x="76003" y="1"/>
                  </a:cubicBezTo>
                  <a:close/>
                </a:path>
              </a:pathLst>
            </a:custGeom>
            <a:solidFill>
              <a:srgbClr val="F9D5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102;p58"/>
            <p:cNvSpPr/>
            <p:nvPr/>
          </p:nvSpPr>
          <p:spPr>
            <a:xfrm>
              <a:off x="4380755" y="5984559"/>
              <a:ext cx="3601018" cy="516632"/>
            </a:xfrm>
            <a:prstGeom prst="roundRect">
              <a:avLst>
                <a:gd name="adj" fmla="val 16667"/>
              </a:avLst>
            </a:prstGeom>
            <a:solidFill>
              <a:srgbClr val="FFD961">
                <a:alpha val="85000"/>
              </a:srgbClr>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171450" lvl="0" indent="-171450" algn="ctr">
                <a:buClr>
                  <a:schemeClr val="tx2"/>
                </a:buClr>
                <a:buFont typeface="Wingdings" panose="05000000000000000000" pitchFamily="2" charset="2"/>
                <a:buChar char="ü"/>
              </a:pPr>
              <a:r>
                <a:rPr lang="es-ES" sz="1100" dirty="0">
                  <a:solidFill>
                    <a:schemeClr val="tx2"/>
                  </a:solidFill>
                  <a:latin typeface="Arial Rounded MT Bold" panose="020F0704030504030204" pitchFamily="34" charset="0"/>
                  <a:sym typeface="Arial"/>
                </a:rPr>
                <a:t>Ingresos de Participaciones.</a:t>
              </a:r>
            </a:p>
            <a:p>
              <a:pPr marL="171450" lvl="0" indent="-171450" algn="ctr">
                <a:buClr>
                  <a:srgbClr val="000000"/>
                </a:buClr>
                <a:buFont typeface="Wingdings" panose="05000000000000000000" pitchFamily="2" charset="2"/>
                <a:buChar char="ü"/>
              </a:pPr>
              <a:r>
                <a:rPr lang="es-ES" sz="1100" dirty="0">
                  <a:solidFill>
                    <a:schemeClr val="tx2"/>
                  </a:solidFill>
                  <a:latin typeface="Arial Rounded MT Bold" panose="020F0704030504030204" pitchFamily="34" charset="0"/>
                  <a:sym typeface="Arial"/>
                </a:rPr>
                <a:t>Aportaciones Federales establecidos en la Ley </a:t>
              </a:r>
              <a:endParaRPr sz="1100" dirty="0">
                <a:solidFill>
                  <a:schemeClr val="tx2"/>
                </a:solidFill>
                <a:latin typeface="Arial Rounded MT Bold" panose="020F0704030504030204" pitchFamily="34" charset="0"/>
                <a:sym typeface="Arial"/>
              </a:endParaRPr>
            </a:p>
          </p:txBody>
        </p:sp>
        <p:sp>
          <p:nvSpPr>
            <p:cNvPr id="39" name="CuadroTexto 38"/>
            <p:cNvSpPr txBox="1"/>
            <p:nvPr/>
          </p:nvSpPr>
          <p:spPr>
            <a:xfrm>
              <a:off x="5398584" y="4117528"/>
              <a:ext cx="1565361" cy="738664"/>
            </a:xfrm>
            <a:prstGeom prst="rect">
              <a:avLst/>
            </a:prstGeom>
            <a:noFill/>
          </p:spPr>
          <p:txBody>
            <a:bodyPr wrap="square" rtlCol="0">
              <a:spAutoFit/>
            </a:bodyPr>
            <a:lstStyle/>
            <a:p>
              <a:pPr algn="ctr">
                <a:defRPr/>
              </a:pPr>
              <a:r>
                <a:rPr lang="es-ES" sz="1400" dirty="0">
                  <a:ln w="0"/>
                  <a:effectLst>
                    <a:outerShdw blurRad="38100" dist="19050" dir="2700000" algn="tl" rotWithShape="0">
                      <a:schemeClr val="dk1">
                        <a:alpha val="40000"/>
                      </a:schemeClr>
                    </a:outerShdw>
                  </a:effectLst>
                  <a:latin typeface="Arial Rounded MT Bold" panose="020F0704030504030204" pitchFamily="34" charset="0"/>
                </a:rPr>
                <a:t>Por pertenecer al pacto federal y fiscal. </a:t>
              </a:r>
              <a:endParaRPr lang="es-MX" sz="1400" dirty="0">
                <a:ln w="0"/>
                <a:effectLst>
                  <a:outerShdw blurRad="38100" dist="19050" dir="2700000" algn="tl" rotWithShape="0">
                    <a:schemeClr val="dk1">
                      <a:alpha val="40000"/>
                    </a:schemeClr>
                  </a:outerShdw>
                </a:effectLst>
                <a:latin typeface="Arial Rounded MT Bold" panose="020F0704030504030204" pitchFamily="34" charset="0"/>
              </a:endParaRPr>
            </a:p>
          </p:txBody>
        </p:sp>
        <p:pic>
          <p:nvPicPr>
            <p:cNvPr id="6" name="Imagen 5"/>
            <p:cNvPicPr>
              <a:picLocks noChangeAspect="1"/>
            </p:cNvPicPr>
            <p:nvPr/>
          </p:nvPicPr>
          <p:blipFill rotWithShape="1">
            <a:blip r:embed="rId6">
              <a:extLst>
                <a:ext uri="{BEBA8EAE-BF5A-486C-A8C5-ECC9F3942E4B}">
                  <a14:imgProps xmlns:a14="http://schemas.microsoft.com/office/drawing/2010/main">
                    <a14:imgLayer r:embed="rId7">
                      <a14:imgEffect>
                        <a14:backgroundRemoval t="3270" b="95181" l="9939" r="89985">
                          <a14:foregroundMark x1="24006" y1="29432" x2="33410" y2="47676"/>
                          <a14:foregroundMark x1="73853" y1="36661" x2="73242" y2="60241"/>
                          <a14:foregroundMark x1="51147" y1="10327" x2="52141" y2="40275"/>
                          <a14:foregroundMark x1="46483" y1="12909" x2="57645" y2="12565"/>
                          <a14:foregroundMark x1="56957" y1="14458" x2="56651" y2="35972"/>
                          <a14:foregroundMark x1="45719" y1="14286" x2="46865" y2="34251"/>
                          <a14:foregroundMark x1="31269" y1="47849" x2="36315" y2="54561"/>
                        </a14:backgroundRemoval>
                      </a14:imgEffect>
                    </a14:imgLayer>
                  </a14:imgProps>
                </a:ext>
              </a:extLst>
            </a:blip>
            <a:srcRect l="21974" r="20371"/>
            <a:stretch/>
          </p:blipFill>
          <p:spPr>
            <a:xfrm>
              <a:off x="5604358" y="4921166"/>
              <a:ext cx="1295918" cy="998419"/>
            </a:xfrm>
            <a:prstGeom prst="rect">
              <a:avLst/>
            </a:prstGeom>
            <a:ln>
              <a:noFill/>
            </a:ln>
            <a:effectLst>
              <a:outerShdw blurRad="292100" dist="139700" dir="2700000" algn="tl" rotWithShape="0">
                <a:srgbClr val="333333">
                  <a:alpha val="65000"/>
                </a:srgbClr>
              </a:outerShdw>
            </a:effectLst>
          </p:spPr>
        </p:pic>
      </p:grpSp>
      <p:sp>
        <p:nvSpPr>
          <p:cNvPr id="48" name="Rectángulo 47"/>
          <p:cNvSpPr/>
          <p:nvPr/>
        </p:nvSpPr>
        <p:spPr>
          <a:xfrm>
            <a:off x="3108208" y="1757209"/>
            <a:ext cx="5962675" cy="313932"/>
          </a:xfrm>
          <a:prstGeom prst="rect">
            <a:avLst/>
          </a:prstGeom>
        </p:spPr>
        <p:txBody>
          <a:bodyPr wrap="square">
            <a:spAutoFit/>
          </a:bodyPr>
          <a:lstStyle/>
          <a:p>
            <a:pPr marL="12700" marR="5080" indent="182880" algn="just">
              <a:lnSpc>
                <a:spcPct val="90000"/>
              </a:lnSpc>
              <a:spcBef>
                <a:spcPts val="315"/>
              </a:spcBef>
              <a:spcAft>
                <a:spcPts val="300"/>
              </a:spcAft>
              <a:defRPr/>
            </a:pPr>
            <a:r>
              <a:rPr lang="es-ES" sz="1600" spc="-5" dirty="0">
                <a:solidFill>
                  <a:schemeClr val="tx2"/>
                </a:solidFill>
                <a:latin typeface="Arial Rounded MT Bold" panose="020F0704030504030204" pitchFamily="34" charset="0"/>
                <a:cs typeface="Bahnschrift"/>
              </a:rPr>
              <a:t>El municipio obtiene sus recursos de diversos orígenes:</a:t>
            </a:r>
          </a:p>
        </p:txBody>
      </p:sp>
      <p:grpSp>
        <p:nvGrpSpPr>
          <p:cNvPr id="45" name="Grupo 44"/>
          <p:cNvGrpSpPr/>
          <p:nvPr/>
        </p:nvGrpSpPr>
        <p:grpSpPr>
          <a:xfrm>
            <a:off x="8531896" y="2133667"/>
            <a:ext cx="2518242" cy="2877915"/>
            <a:chOff x="8217092" y="1791911"/>
            <a:chExt cx="2518242" cy="2877915"/>
          </a:xfrm>
        </p:grpSpPr>
        <p:sp>
          <p:nvSpPr>
            <p:cNvPr id="36" name="Google Shape;4021;p75"/>
            <p:cNvSpPr/>
            <p:nvPr/>
          </p:nvSpPr>
          <p:spPr>
            <a:xfrm rot="20643276" flipH="1">
              <a:off x="8217092" y="1791911"/>
              <a:ext cx="2421144" cy="2556176"/>
            </a:xfrm>
            <a:custGeom>
              <a:avLst/>
              <a:gdLst/>
              <a:ahLst/>
              <a:cxnLst/>
              <a:rect l="l" t="t" r="r" b="b"/>
              <a:pathLst>
                <a:path w="116362" h="91254" extrusionOk="0">
                  <a:moveTo>
                    <a:pt x="76003" y="1"/>
                  </a:moveTo>
                  <a:cubicBezTo>
                    <a:pt x="75144" y="1"/>
                    <a:pt x="74284" y="39"/>
                    <a:pt x="73425" y="120"/>
                  </a:cubicBezTo>
                  <a:cubicBezTo>
                    <a:pt x="66074" y="798"/>
                    <a:pt x="59402" y="4514"/>
                    <a:pt x="52377" y="6874"/>
                  </a:cubicBezTo>
                  <a:cubicBezTo>
                    <a:pt x="45053" y="9342"/>
                    <a:pt x="37296" y="10346"/>
                    <a:pt x="29647" y="11404"/>
                  </a:cubicBezTo>
                  <a:cubicBezTo>
                    <a:pt x="26365" y="11865"/>
                    <a:pt x="22757" y="12489"/>
                    <a:pt x="20587" y="15011"/>
                  </a:cubicBezTo>
                  <a:cubicBezTo>
                    <a:pt x="19746" y="16096"/>
                    <a:pt x="19123" y="17317"/>
                    <a:pt x="18716" y="18619"/>
                  </a:cubicBezTo>
                  <a:cubicBezTo>
                    <a:pt x="16275" y="25671"/>
                    <a:pt x="543" y="40589"/>
                    <a:pt x="353" y="48048"/>
                  </a:cubicBezTo>
                  <a:cubicBezTo>
                    <a:pt x="0" y="60959"/>
                    <a:pt x="13155" y="66329"/>
                    <a:pt x="12043" y="79213"/>
                  </a:cubicBezTo>
                  <a:lnTo>
                    <a:pt x="12043" y="79240"/>
                  </a:lnTo>
                  <a:cubicBezTo>
                    <a:pt x="11859" y="81578"/>
                    <a:pt x="13710" y="83559"/>
                    <a:pt x="16044" y="83559"/>
                  </a:cubicBezTo>
                  <a:cubicBezTo>
                    <a:pt x="16121" y="83559"/>
                    <a:pt x="16197" y="83557"/>
                    <a:pt x="16275" y="83553"/>
                  </a:cubicBezTo>
                  <a:lnTo>
                    <a:pt x="38408" y="89222"/>
                  </a:lnTo>
                  <a:cubicBezTo>
                    <a:pt x="43731" y="90584"/>
                    <a:pt x="49152" y="91253"/>
                    <a:pt x="54545" y="91253"/>
                  </a:cubicBezTo>
                  <a:cubicBezTo>
                    <a:pt x="67952" y="91253"/>
                    <a:pt x="81189" y="87116"/>
                    <a:pt x="92330" y="79186"/>
                  </a:cubicBezTo>
                  <a:lnTo>
                    <a:pt x="92547" y="79023"/>
                  </a:lnTo>
                  <a:cubicBezTo>
                    <a:pt x="98351" y="73571"/>
                    <a:pt x="103451" y="67414"/>
                    <a:pt x="108523" y="61284"/>
                  </a:cubicBezTo>
                  <a:lnTo>
                    <a:pt x="108604" y="61176"/>
                  </a:lnTo>
                  <a:cubicBezTo>
                    <a:pt x="113758" y="54965"/>
                    <a:pt x="116362" y="47017"/>
                    <a:pt x="115928" y="38961"/>
                  </a:cubicBezTo>
                  <a:lnTo>
                    <a:pt x="115819" y="36981"/>
                  </a:lnTo>
                  <a:cubicBezTo>
                    <a:pt x="115060" y="22253"/>
                    <a:pt x="105838" y="9261"/>
                    <a:pt x="92194" y="3701"/>
                  </a:cubicBezTo>
                  <a:lnTo>
                    <a:pt x="91923" y="3592"/>
                  </a:lnTo>
                  <a:cubicBezTo>
                    <a:pt x="86861" y="1553"/>
                    <a:pt x="81456" y="1"/>
                    <a:pt x="76003" y="1"/>
                  </a:cubicBezTo>
                  <a:close/>
                </a:path>
              </a:pathLst>
            </a:custGeom>
            <a:solidFill>
              <a:srgbClr val="F9D5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1104;p58"/>
            <p:cNvSpPr/>
            <p:nvPr/>
          </p:nvSpPr>
          <p:spPr>
            <a:xfrm>
              <a:off x="8247922" y="4163263"/>
              <a:ext cx="2487412" cy="506563"/>
            </a:xfrm>
            <a:prstGeom prst="roundRect">
              <a:avLst>
                <a:gd name="adj" fmla="val 16667"/>
              </a:avLst>
            </a:prstGeom>
            <a:solidFill>
              <a:srgbClr val="FFD961">
                <a:alpha val="85000"/>
              </a:srgbClr>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marL="171450" lvl="0" indent="-171450" algn="ctr">
                <a:buClr>
                  <a:schemeClr val="tx2"/>
                </a:buClr>
                <a:buFont typeface="Wingdings" panose="05000000000000000000" pitchFamily="2" charset="2"/>
                <a:buChar char="ü"/>
              </a:pPr>
              <a:r>
                <a:rPr lang="es-MX" sz="1200" dirty="0">
                  <a:solidFill>
                    <a:schemeClr val="tx2"/>
                  </a:solidFill>
                  <a:latin typeface="Arial Rounded MT Bold" panose="020F0704030504030204" pitchFamily="34" charset="0"/>
                  <a:sym typeface="Arial"/>
                </a:rPr>
                <a:t>Financiamiento</a:t>
              </a:r>
              <a:r>
                <a:rPr kumimoji="0" lang="es-MX" sz="1000" b="0" i="0" u="none" strike="noStrike" kern="0" cap="none" spc="0" normalizeH="0" baseline="0" noProof="0" dirty="0">
                  <a:ln>
                    <a:noFill/>
                  </a:ln>
                  <a:solidFill>
                    <a:schemeClr val="tx2"/>
                  </a:solidFill>
                  <a:effectLst/>
                  <a:uLnTx/>
                  <a:uFillTx/>
                  <a:latin typeface="Arial"/>
                  <a:cs typeface="Arial"/>
                  <a:sym typeface="Arial"/>
                </a:rPr>
                <a:t> </a:t>
              </a:r>
              <a:r>
                <a:rPr lang="es-MX" sz="1200" dirty="0">
                  <a:solidFill>
                    <a:schemeClr val="tx2"/>
                  </a:solidFill>
                  <a:latin typeface="Arial Rounded MT Bold" panose="020F0704030504030204" pitchFamily="34" charset="0"/>
                  <a:sym typeface="Arial"/>
                </a:rPr>
                <a:t>Propio.</a:t>
              </a:r>
            </a:p>
          </p:txBody>
        </p:sp>
        <p:sp>
          <p:nvSpPr>
            <p:cNvPr id="40" name="CuadroTexto 39"/>
            <p:cNvSpPr txBox="1"/>
            <p:nvPr/>
          </p:nvSpPr>
          <p:spPr>
            <a:xfrm>
              <a:off x="8448486" y="2000492"/>
              <a:ext cx="176347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ln w="0"/>
                  <a:effectLst>
                    <a:outerShdw blurRad="38100" dist="19050" dir="2700000" algn="tl" rotWithShape="0">
                      <a:schemeClr val="dk1">
                        <a:alpha val="40000"/>
                      </a:schemeClr>
                    </a:outerShdw>
                  </a:effectLst>
                  <a:latin typeface="Arial Rounded MT Bold" panose="020F0704030504030204" pitchFamily="34" charset="0"/>
                </a:rPr>
                <a:t>Por recursos recaudados en 2023 y que se encuentra pendiente su Ejercicio en 2024. </a:t>
              </a:r>
              <a:endParaRPr lang="es-MX" sz="1400" dirty="0">
                <a:ln w="0"/>
                <a:effectLst>
                  <a:outerShdw blurRad="38100" dist="19050" dir="2700000" algn="tl" rotWithShape="0">
                    <a:schemeClr val="dk1">
                      <a:alpha val="40000"/>
                    </a:schemeClr>
                  </a:outerShdw>
                </a:effectLst>
                <a:latin typeface="Arial Rounded MT Bold" panose="020F0704030504030204" pitchFamily="34" charset="0"/>
              </a:endParaRPr>
            </a:p>
          </p:txBody>
        </p:sp>
        <p:pic>
          <p:nvPicPr>
            <p:cNvPr id="2" name="Imagen 1"/>
            <p:cNvPicPr>
              <a:picLocks noChangeAspect="1"/>
            </p:cNvPicPr>
            <p:nvPr/>
          </p:nvPicPr>
          <p:blipFill>
            <a:blip r:embed="rId8"/>
            <a:stretch>
              <a:fillRect/>
            </a:stretch>
          </p:blipFill>
          <p:spPr>
            <a:xfrm>
              <a:off x="9123915" y="3361062"/>
              <a:ext cx="801225" cy="801225"/>
            </a:xfrm>
            <a:prstGeom prst="rect">
              <a:avLst/>
            </a:prstGeom>
            <a:ln>
              <a:noFill/>
            </a:ln>
            <a:effectLst>
              <a:outerShdw blurRad="292100" dist="139700" dir="2700000" algn="tl" rotWithShape="0">
                <a:srgbClr val="333333">
                  <a:alpha val="65000"/>
                </a:srgbClr>
              </a:outerShdw>
            </a:effectLst>
          </p:spPr>
        </p:pic>
      </p:grpSp>
      <p:sp>
        <p:nvSpPr>
          <p:cNvPr id="66" name="Google Shape;1101;p58"/>
          <p:cNvSpPr txBox="1"/>
          <p:nvPr/>
        </p:nvSpPr>
        <p:spPr>
          <a:xfrm>
            <a:off x="1509067" y="5175899"/>
            <a:ext cx="1989999" cy="469579"/>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 sz="1400" b="1" kern="0" dirty="0">
                <a:solidFill>
                  <a:srgbClr val="002060"/>
                </a:solidFill>
                <a:latin typeface="Nunito"/>
                <a:ea typeface="Nunito"/>
                <a:cs typeface="Nunito"/>
                <a:sym typeface="Nunito"/>
              </a:rPr>
              <a:t>*$1,024,703,531.00</a:t>
            </a:r>
            <a:endParaRPr sz="1400" b="1" kern="0" dirty="0">
              <a:solidFill>
                <a:srgbClr val="002060"/>
              </a:solidFill>
              <a:latin typeface="Nunito"/>
              <a:ea typeface="Nunito"/>
              <a:cs typeface="Nunito"/>
              <a:sym typeface="Nunito"/>
            </a:endParaRPr>
          </a:p>
        </p:txBody>
      </p:sp>
      <p:sp>
        <p:nvSpPr>
          <p:cNvPr id="67" name="Google Shape;1103;p58"/>
          <p:cNvSpPr txBox="1"/>
          <p:nvPr/>
        </p:nvSpPr>
        <p:spPr>
          <a:xfrm>
            <a:off x="5325529" y="6128455"/>
            <a:ext cx="2311824" cy="342811"/>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s-ES" sz="1400" b="1" kern="0" dirty="0">
                <a:solidFill>
                  <a:srgbClr val="002060"/>
                </a:solidFill>
                <a:latin typeface="Nunito"/>
                <a:ea typeface="Nunito"/>
                <a:cs typeface="Nunito"/>
                <a:sym typeface="Nunito"/>
              </a:rPr>
              <a:t>$686,160,433.00</a:t>
            </a:r>
          </a:p>
          <a:p>
            <a:pPr algn="ctr">
              <a:buClr>
                <a:srgbClr val="000000"/>
              </a:buClr>
              <a:buFont typeface="Arial"/>
              <a:buNone/>
            </a:pPr>
            <a:endParaRPr sz="1400" b="1" kern="0" dirty="0">
              <a:solidFill>
                <a:schemeClr val="tx2"/>
              </a:solidFill>
              <a:latin typeface="Nunito"/>
              <a:ea typeface="Nunito"/>
              <a:cs typeface="Nunito"/>
              <a:sym typeface="Nunito"/>
            </a:endParaRPr>
          </a:p>
        </p:txBody>
      </p:sp>
      <p:sp>
        <p:nvSpPr>
          <p:cNvPr id="68" name="Google Shape;1105;p58"/>
          <p:cNvSpPr txBox="1"/>
          <p:nvPr/>
        </p:nvSpPr>
        <p:spPr>
          <a:xfrm>
            <a:off x="8829409" y="5086622"/>
            <a:ext cx="2188761" cy="376055"/>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s-ES" sz="1400" b="1" kern="0" dirty="0">
                <a:solidFill>
                  <a:srgbClr val="002060"/>
                </a:solidFill>
                <a:latin typeface="Nunito"/>
                <a:ea typeface="Nunito"/>
                <a:cs typeface="Nunito"/>
                <a:sym typeface="Nunito"/>
              </a:rPr>
              <a:t>$147,590,942.00</a:t>
            </a:r>
            <a:endParaRPr sz="1400" b="1" kern="0" dirty="0">
              <a:solidFill>
                <a:srgbClr val="002060"/>
              </a:solidFill>
              <a:latin typeface="Nunito"/>
              <a:ea typeface="Nunito"/>
              <a:cs typeface="Nunito"/>
              <a:sym typeface="Nunito"/>
            </a:endParaRPr>
          </a:p>
        </p:txBody>
      </p:sp>
      <p:sp>
        <p:nvSpPr>
          <p:cNvPr id="69" name="CuadroTexto 68"/>
          <p:cNvSpPr txBox="1"/>
          <p:nvPr/>
        </p:nvSpPr>
        <p:spPr>
          <a:xfrm>
            <a:off x="879306" y="6469415"/>
            <a:ext cx="8543831" cy="215444"/>
          </a:xfrm>
          <a:prstGeom prst="rect">
            <a:avLst/>
          </a:prstGeom>
          <a:noFill/>
        </p:spPr>
        <p:txBody>
          <a:bodyPr wrap="square" rtlCol="0">
            <a:spAutoFit/>
          </a:bodyPr>
          <a:lstStyle/>
          <a:p>
            <a:r>
              <a:rPr lang="es-ES" sz="800" b="1" kern="0" dirty="0">
                <a:solidFill>
                  <a:srgbClr val="002060"/>
                </a:solidFill>
                <a:latin typeface="Nunito"/>
                <a:ea typeface="Nunito"/>
                <a:cs typeface="Nunito"/>
              </a:rPr>
              <a:t>*El monto de $1,024,703,531.00 comprende los ingresos propios proyectados al  </a:t>
            </a:r>
            <a:r>
              <a:rPr lang="es-ES" sz="800" b="1" kern="0" dirty="0" smtClean="0">
                <a:solidFill>
                  <a:srgbClr val="002060"/>
                </a:solidFill>
                <a:latin typeface="Nunito"/>
                <a:ea typeface="Nunito"/>
                <a:cs typeface="Nunito"/>
              </a:rPr>
              <a:t>29/12/2023</a:t>
            </a:r>
            <a:r>
              <a:rPr lang="es-ES" sz="800" b="1" kern="0" dirty="0">
                <a:solidFill>
                  <a:srgbClr val="002060"/>
                </a:solidFill>
                <a:latin typeface="Nunito"/>
                <a:ea typeface="Nunito"/>
                <a:cs typeface="Nunito"/>
              </a:rPr>
              <a:t>.</a:t>
            </a:r>
            <a:endParaRPr lang="es-MX" sz="800" b="1" kern="0" dirty="0">
              <a:solidFill>
                <a:srgbClr val="002060"/>
              </a:solidFill>
              <a:latin typeface="Nunito"/>
              <a:ea typeface="Nunito"/>
              <a:cs typeface="Nunito"/>
            </a:endParaRPr>
          </a:p>
        </p:txBody>
      </p:sp>
    </p:spTree>
    <p:extLst>
      <p:ext uri="{BB962C8B-B14F-4D97-AF65-F5344CB8AC3E}">
        <p14:creationId xmlns:p14="http://schemas.microsoft.com/office/powerpoint/2010/main" val="288772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3"/>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3"/>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noProof="0" dirty="0">
                  <a:ln w="10160">
                    <a:solidFill>
                      <a:prstClr val="white"/>
                    </a:solidFill>
                    <a:prstDash val="solid"/>
                  </a:ln>
                  <a:solidFill>
                    <a:srgbClr val="FFFFFF"/>
                  </a:solidFill>
                  <a:effectLst>
                    <a:outerShdw blurRad="38100" dist="22860" dir="5400000" algn="tl" rotWithShape="0">
                      <a:srgbClr val="000000">
                        <a:alpha val="30000"/>
                      </a:srgbClr>
                    </a:outerShdw>
                  </a:effectLst>
                  <a:latin typeface="Calibri" panose="020F0502020204030204"/>
                </a:rPr>
                <a:t>6</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ndParaRPr>
            </a:p>
          </p:txBody>
        </p:sp>
      </p:grpSp>
      <p:grpSp>
        <p:nvGrpSpPr>
          <p:cNvPr id="11" name="Grupo 10"/>
          <p:cNvGrpSpPr/>
          <p:nvPr/>
        </p:nvGrpSpPr>
        <p:grpSpPr>
          <a:xfrm>
            <a:off x="490097" y="405445"/>
            <a:ext cx="6513138" cy="1677863"/>
            <a:chOff x="2081571" y="340485"/>
            <a:chExt cx="3740265" cy="1655827"/>
          </a:xfrm>
        </p:grpSpPr>
        <p:sp>
          <p:nvSpPr>
            <p:cNvPr id="12" name="Google Shape;931;p56"/>
            <p:cNvSpPr/>
            <p:nvPr/>
          </p:nvSpPr>
          <p:spPr>
            <a:xfrm rot="16681812">
              <a:off x="3123790" y="-701734"/>
              <a:ext cx="1655827" cy="3740265"/>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lvl="0">
                <a:spcBef>
                  <a:spcPts val="100"/>
                </a:spcBef>
              </a:pPr>
              <a:endParaRPr lang="es-ES" b="1" spc="-5" dirty="0">
                <a:solidFill>
                  <a:schemeClr val="tx2"/>
                </a:solidFill>
                <a:latin typeface="Arial Rounded MT Bold" panose="020F0704030504030204" pitchFamily="34" charset="0"/>
                <a:cs typeface="Bahnschrift"/>
              </a:endParaRPr>
            </a:p>
          </p:txBody>
        </p:sp>
        <p:sp>
          <p:nvSpPr>
            <p:cNvPr id="13" name="object 2"/>
            <p:cNvSpPr txBox="1">
              <a:spLocks/>
            </p:cNvSpPr>
            <p:nvPr/>
          </p:nvSpPr>
          <p:spPr>
            <a:xfrm>
              <a:off x="2330938" y="596985"/>
              <a:ext cx="3241530" cy="787558"/>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gn="ctr">
                <a:spcBef>
                  <a:spcPts val="100"/>
                </a:spcBef>
              </a:pPr>
              <a:r>
                <a:rPr lang="es-ES" sz="1800" b="1" spc="-5" dirty="0">
                  <a:solidFill>
                    <a:schemeClr val="bg1"/>
                  </a:solidFill>
                  <a:latin typeface="Arial Rounded MT Bold" panose="020F0704030504030204" pitchFamily="34" charset="0"/>
                  <a:cs typeface="Bahnschrift"/>
                </a:rPr>
                <a:t>¿CUÁNTO SERÁ EL INGRESO DEL MUNICIPIO DE</a:t>
              </a:r>
            </a:p>
            <a:p>
              <a:pPr marL="12700" lvl="0" algn="ctr">
                <a:spcBef>
                  <a:spcPts val="100"/>
                </a:spcBef>
              </a:pPr>
              <a:r>
                <a:rPr lang="es-ES" sz="1800" b="1" spc="-5" dirty="0">
                  <a:solidFill>
                    <a:schemeClr val="bg1"/>
                  </a:solidFill>
                  <a:latin typeface="Arial Rounded MT Bold" panose="020F0704030504030204" pitchFamily="34" charset="0"/>
                  <a:cs typeface="Bahnschrift"/>
                </a:rPr>
                <a:t>CORREGIDORA EN EL 2024?</a:t>
              </a:r>
            </a:p>
          </p:txBody>
        </p:sp>
      </p:grpSp>
      <p:sp>
        <p:nvSpPr>
          <p:cNvPr id="14" name="object 10"/>
          <p:cNvSpPr txBox="1"/>
          <p:nvPr/>
        </p:nvSpPr>
        <p:spPr>
          <a:xfrm>
            <a:off x="2455720" y="2161347"/>
            <a:ext cx="7004187" cy="487441"/>
          </a:xfrm>
          <a:prstGeom prst="rect">
            <a:avLst/>
          </a:prstGeom>
        </p:spPr>
        <p:txBody>
          <a:bodyPr vert="horz" wrap="square" lIns="0" tIns="43815" rIns="0" bIns="0" rtlCol="0">
            <a:spAutoFit/>
          </a:bodyPr>
          <a:lstStyle/>
          <a:p>
            <a:pPr marR="5080" algn="just">
              <a:lnSpc>
                <a:spcPct val="90000"/>
              </a:lnSpc>
              <a:defRPr/>
            </a:pPr>
            <a:r>
              <a:rPr lang="es-ES" sz="1600" spc="-5" dirty="0" smtClean="0">
                <a:solidFill>
                  <a:schemeClr val="tx2"/>
                </a:solidFill>
                <a:latin typeface="Arial Rounded MT Bold" panose="020F0704030504030204" pitchFamily="34" charset="0"/>
                <a:cs typeface="Bahnschrift"/>
              </a:rPr>
              <a:t>Para este</a:t>
            </a:r>
            <a:r>
              <a:rPr sz="1600" spc="-5" dirty="0" smtClean="0">
                <a:solidFill>
                  <a:schemeClr val="tx2"/>
                </a:solidFill>
                <a:latin typeface="Arial Rounded MT Bold" panose="020F0704030504030204" pitchFamily="34" charset="0"/>
                <a:cs typeface="Bahnschrift"/>
              </a:rPr>
              <a:t> </a:t>
            </a:r>
            <a:r>
              <a:rPr lang="es-ES" sz="1600" spc="-5" dirty="0">
                <a:solidFill>
                  <a:schemeClr val="tx2"/>
                </a:solidFill>
                <a:latin typeface="Arial Rounded MT Bold" panose="020F0704030504030204" pitchFamily="34" charset="0"/>
                <a:cs typeface="Bahnschrift"/>
              </a:rPr>
              <a:t>Ejercicio</a:t>
            </a:r>
            <a:r>
              <a:rPr sz="1600" spc="-5" dirty="0">
                <a:solidFill>
                  <a:schemeClr val="tx2"/>
                </a:solidFill>
                <a:latin typeface="Arial Rounded MT Bold" panose="020F0704030504030204" pitchFamily="34" charset="0"/>
                <a:cs typeface="Bahnschrift"/>
              </a:rPr>
              <a:t> </a:t>
            </a:r>
            <a:r>
              <a:rPr lang="es-ES" sz="1600" spc="-5" dirty="0">
                <a:solidFill>
                  <a:schemeClr val="tx2"/>
                </a:solidFill>
                <a:latin typeface="Arial Rounded MT Bold" panose="020F0704030504030204" pitchFamily="34" charset="0"/>
                <a:cs typeface="Bahnschrift"/>
              </a:rPr>
              <a:t>F</a:t>
            </a:r>
            <a:r>
              <a:rPr sz="1600" spc="-5" dirty="0">
                <a:solidFill>
                  <a:schemeClr val="tx2"/>
                </a:solidFill>
                <a:latin typeface="Arial Rounded MT Bold" panose="020F0704030504030204" pitchFamily="34" charset="0"/>
                <a:cs typeface="Bahnschrift"/>
              </a:rPr>
              <a:t>iscal  202</a:t>
            </a:r>
            <a:r>
              <a:rPr lang="es-ES" sz="1600" spc="-5" dirty="0">
                <a:solidFill>
                  <a:schemeClr val="tx2"/>
                </a:solidFill>
                <a:latin typeface="Arial Rounded MT Bold" panose="020F0704030504030204" pitchFamily="34" charset="0"/>
                <a:cs typeface="Bahnschrift"/>
              </a:rPr>
              <a:t>4 c</a:t>
            </a:r>
            <a:r>
              <a:rPr lang="es-ES" sz="1600" spc="-5" dirty="0" smtClean="0">
                <a:solidFill>
                  <a:schemeClr val="tx2"/>
                </a:solidFill>
                <a:latin typeface="Arial Rounded MT Bold" panose="020F0704030504030204" pitchFamily="34" charset="0"/>
                <a:cs typeface="Bahnschrift"/>
              </a:rPr>
              <a:t>onforme </a:t>
            </a:r>
            <a:r>
              <a:rPr lang="es-ES" sz="1600" spc="-5" dirty="0">
                <a:solidFill>
                  <a:schemeClr val="tx2"/>
                </a:solidFill>
                <a:latin typeface="Arial Rounded MT Bold" panose="020F0704030504030204" pitchFamily="34" charset="0"/>
                <a:cs typeface="Bahnschrift"/>
              </a:rPr>
              <a:t>a la Ley de Ingresos del Municipio de </a:t>
            </a:r>
            <a:r>
              <a:rPr lang="es-ES" sz="1600" spc="-5" dirty="0" smtClean="0">
                <a:solidFill>
                  <a:schemeClr val="tx2"/>
                </a:solidFill>
                <a:latin typeface="Arial Rounded MT Bold" panose="020F0704030504030204" pitchFamily="34" charset="0"/>
                <a:cs typeface="Bahnschrift"/>
              </a:rPr>
              <a:t>Corregidora</a:t>
            </a:r>
            <a:r>
              <a:rPr sz="1600" spc="-5" dirty="0" smtClean="0">
                <a:solidFill>
                  <a:schemeClr val="tx2"/>
                </a:solidFill>
                <a:latin typeface="Arial Rounded MT Bold" panose="020F0704030504030204" pitchFamily="34" charset="0"/>
                <a:cs typeface="Bahnschrift"/>
              </a:rPr>
              <a:t>, </a:t>
            </a:r>
            <a:r>
              <a:rPr sz="1600" spc="-5" dirty="0">
                <a:solidFill>
                  <a:schemeClr val="tx2"/>
                </a:solidFill>
                <a:latin typeface="Arial Rounded MT Bold" panose="020F0704030504030204" pitchFamily="34" charset="0"/>
                <a:cs typeface="Bahnschrift"/>
              </a:rPr>
              <a:t>el monto estimado a recaudar asciende a:</a:t>
            </a:r>
          </a:p>
        </p:txBody>
      </p:sp>
      <p:grpSp>
        <p:nvGrpSpPr>
          <p:cNvPr id="5" name="Grupo 4"/>
          <p:cNvGrpSpPr/>
          <p:nvPr/>
        </p:nvGrpSpPr>
        <p:grpSpPr>
          <a:xfrm>
            <a:off x="2455720" y="2676766"/>
            <a:ext cx="6836069" cy="3618923"/>
            <a:chOff x="2455720" y="2676766"/>
            <a:chExt cx="6836069" cy="3618923"/>
          </a:xfrm>
        </p:grpSpPr>
        <p:sp>
          <p:nvSpPr>
            <p:cNvPr id="17" name="Nube 16"/>
            <p:cNvSpPr/>
            <p:nvPr/>
          </p:nvSpPr>
          <p:spPr>
            <a:xfrm rot="10800000">
              <a:off x="2455720" y="3178472"/>
              <a:ext cx="5330717" cy="3117217"/>
            </a:xfrm>
            <a:prstGeom prst="cloud">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Imagen 2"/>
            <p:cNvPicPr>
              <a:picLocks noChangeAspect="1"/>
            </p:cNvPicPr>
            <p:nvPr/>
          </p:nvPicPr>
          <p:blipFill>
            <a:blip r:embed="rId6">
              <a:extLst>
                <a:ext uri="{BEBA8EAE-BF5A-486C-A8C5-ECC9F3942E4B}">
                  <a14:imgProps xmlns:a14="http://schemas.microsoft.com/office/drawing/2010/main">
                    <a14:imgLayer r:embed="rId7">
                      <a14:imgEffect>
                        <a14:backgroundRemoval t="5311" b="100000" l="172" r="96913">
                          <a14:foregroundMark x1="9262" y1="31477" x2="21098" y2="34845"/>
                          <a14:backgroundMark x1="12178" y1="23964" x2="27787" y2="30311"/>
                          <a14:backgroundMark x1="9262" y1="54404" x2="17324" y2="71503"/>
                          <a14:backgroundMark x1="6690" y1="37047" x2="14065" y2="81606"/>
                          <a14:backgroundMark x1="27273" y1="58938" x2="26415" y2="99482"/>
                          <a14:backgroundMark x1="76501" y1="73057" x2="91938" y2="96114"/>
                          <a14:backgroundMark x1="67410" y1="61140" x2="69125" y2="63731"/>
                        </a14:backgroundRemoval>
                      </a14:imgEffect>
                    </a14:imgLayer>
                  </a14:imgProps>
                </a:ext>
              </a:extLst>
            </a:blip>
            <a:stretch>
              <a:fillRect/>
            </a:stretch>
          </p:blipFill>
          <p:spPr>
            <a:xfrm>
              <a:off x="6291475" y="2676766"/>
              <a:ext cx="3000314" cy="3618923"/>
            </a:xfrm>
            <a:prstGeom prst="rect">
              <a:avLst/>
            </a:prstGeom>
          </p:spPr>
        </p:pic>
        <p:sp>
          <p:nvSpPr>
            <p:cNvPr id="6" name="Rectángulo 5"/>
            <p:cNvSpPr/>
            <p:nvPr/>
          </p:nvSpPr>
          <p:spPr>
            <a:xfrm>
              <a:off x="3430675" y="3778637"/>
              <a:ext cx="3380805" cy="1059264"/>
            </a:xfrm>
            <a:prstGeom prst="rect">
              <a:avLst/>
            </a:prstGeom>
          </p:spPr>
          <p:txBody>
            <a:bodyPr wrap="square">
              <a:spAutoFit/>
            </a:bodyPr>
            <a:lstStyle/>
            <a:p>
              <a:pPr algn="ctr">
                <a:spcBef>
                  <a:spcPts val="100"/>
                </a:spcBef>
                <a:defRPr/>
              </a:pPr>
              <a:r>
                <a:rPr lang="es-ES" sz="2400" b="1" dirty="0">
                  <a:solidFill>
                    <a:schemeClr val="accent6"/>
                  </a:solidFill>
                  <a:latin typeface="Arial Rounded MT Bold" panose="020F0704030504030204" pitchFamily="34" charset="0"/>
                </a:rPr>
                <a:t>       </a:t>
              </a:r>
              <a:r>
                <a:rPr lang="es-ES" sz="2400" b="1" dirty="0" smtClean="0">
                  <a:solidFill>
                    <a:schemeClr val="accent6"/>
                  </a:solidFill>
                  <a:latin typeface="Arial Rounded MT Bold" panose="020F0704030504030204" pitchFamily="34" charset="0"/>
                </a:rPr>
                <a:t>$</a:t>
              </a:r>
              <a:r>
                <a:rPr lang="es-ES" sz="2400" b="1" dirty="0">
                  <a:solidFill>
                    <a:schemeClr val="accent6"/>
                  </a:solidFill>
                  <a:latin typeface="Arial Rounded MT Bold" panose="020F0704030504030204" pitchFamily="34" charset="0"/>
                </a:rPr>
                <a:t>1,858,454,906.00 </a:t>
              </a:r>
            </a:p>
            <a:p>
              <a:pPr algn="ctr">
                <a:spcBef>
                  <a:spcPts val="100"/>
                </a:spcBef>
                <a:defRPr/>
              </a:pPr>
              <a:endParaRPr lang="es-ES" sz="1400" b="1" dirty="0">
                <a:latin typeface="Arial Rounded MT Bold" panose="020F0704030504030204" pitchFamily="34" charset="0"/>
              </a:endParaRPr>
            </a:p>
          </p:txBody>
        </p:sp>
        <p:sp>
          <p:nvSpPr>
            <p:cNvPr id="2" name="Rectángulo 1"/>
            <p:cNvSpPr/>
            <p:nvPr/>
          </p:nvSpPr>
          <p:spPr>
            <a:xfrm>
              <a:off x="2882179" y="4851890"/>
              <a:ext cx="4552257" cy="646331"/>
            </a:xfrm>
            <a:prstGeom prst="rect">
              <a:avLst/>
            </a:prstGeom>
          </p:spPr>
          <p:txBody>
            <a:bodyPr wrap="square">
              <a:spAutoFit/>
            </a:bodyPr>
            <a:lstStyle/>
            <a:p>
              <a:pPr algn="ctr">
                <a:spcBef>
                  <a:spcPts val="100"/>
                </a:spcBef>
                <a:defRPr/>
              </a:pPr>
              <a:r>
                <a:rPr lang="es-ES" sz="1200" b="1" dirty="0">
                  <a:latin typeface="Arial Rounded MT Bold" panose="020F0704030504030204" pitchFamily="34" charset="0"/>
                </a:rPr>
                <a:t>(MIL OCHOCIENTOS CINCUENTA Y OCHO MILLONES CUATROCIENTOS CINCUENTA Y CUATRO MIL NOVECIENTOS SEIS PESOS 00/100 M.N)</a:t>
              </a:r>
            </a:p>
          </p:txBody>
        </p:sp>
      </p:grpSp>
    </p:spTree>
    <p:extLst>
      <p:ext uri="{BB962C8B-B14F-4D97-AF65-F5344CB8AC3E}">
        <p14:creationId xmlns:p14="http://schemas.microsoft.com/office/powerpoint/2010/main" val="42106531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3"/>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3"/>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noProof="0" dirty="0">
                  <a:ln w="10160">
                    <a:solidFill>
                      <a:prstClr val="white"/>
                    </a:solidFill>
                    <a:prstDash val="solid"/>
                  </a:ln>
                  <a:solidFill>
                    <a:srgbClr val="FFFFFF"/>
                  </a:solidFill>
                  <a:effectLst>
                    <a:outerShdw blurRad="38100" dist="22860" dir="5400000" algn="tl" rotWithShape="0">
                      <a:srgbClr val="000000">
                        <a:alpha val="30000"/>
                      </a:srgbClr>
                    </a:outerShdw>
                  </a:effectLst>
                  <a:latin typeface="Calibri" panose="020F0502020204030204"/>
                </a:rPr>
                <a:t>7</a:t>
              </a:r>
              <a:endParaRPr kumimoji="0" lang="es-MX" sz="20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grpSp>
      <p:sp>
        <p:nvSpPr>
          <p:cNvPr id="11" name="Rectángulo 10"/>
          <p:cNvSpPr/>
          <p:nvPr/>
        </p:nvSpPr>
        <p:spPr>
          <a:xfrm flipH="1">
            <a:off x="2014094" y="1152618"/>
            <a:ext cx="7983899" cy="587340"/>
          </a:xfrm>
          <a:prstGeom prst="rect">
            <a:avLst/>
          </a:prstGeom>
        </p:spPr>
        <p:txBody>
          <a:bodyPr wrap="square">
            <a:spAutoFit/>
          </a:bodyPr>
          <a:lstStyle/>
          <a:p>
            <a:pPr algn="ctr">
              <a:spcAft>
                <a:spcPts val="505"/>
              </a:spcAft>
              <a:defRPr/>
            </a:pPr>
            <a:r>
              <a:rPr lang="es-ES" sz="1400" b="1" spc="-5" dirty="0">
                <a:solidFill>
                  <a:schemeClr val="tx2"/>
                </a:solidFill>
                <a:latin typeface="Arial Rounded MT Bold" panose="020F0704030504030204" pitchFamily="34" charset="0"/>
                <a:cs typeface="Bahnschrift"/>
              </a:rPr>
              <a:t>Los Ingresos previstos en la Ley para el Ejercicio Fiscal 2024 son de </a:t>
            </a:r>
          </a:p>
          <a:p>
            <a:pPr indent="182880" algn="ctr">
              <a:spcAft>
                <a:spcPts val="505"/>
              </a:spcAft>
              <a:defRPr/>
            </a:pPr>
            <a:r>
              <a:rPr lang="es-ES" sz="1400" b="1" dirty="0" smtClean="0">
                <a:solidFill>
                  <a:schemeClr val="accent2"/>
                </a:solidFill>
                <a:latin typeface="Arial Rounded MT Bold" panose="020F0704030504030204" pitchFamily="34" charset="0"/>
              </a:rPr>
              <a:t>$</a:t>
            </a:r>
            <a:r>
              <a:rPr lang="es-ES" sz="1400" b="1" dirty="0">
                <a:solidFill>
                  <a:schemeClr val="accent2"/>
                </a:solidFill>
                <a:latin typeface="Arial Rounded MT Bold" panose="020F0704030504030204" pitchFamily="34" charset="0"/>
              </a:rPr>
              <a:t>1,024,703,531.00</a:t>
            </a:r>
            <a:r>
              <a:rPr lang="es-ES" sz="700" b="1" dirty="0">
                <a:solidFill>
                  <a:schemeClr val="accent2"/>
                </a:solidFill>
                <a:latin typeface="Arial Rounded MT Bold" panose="020F0704030504030204" pitchFamily="34" charset="0"/>
              </a:rPr>
              <a:t>  </a:t>
            </a:r>
            <a:r>
              <a:rPr lang="es-ES" sz="1400" b="1" spc="-5" dirty="0">
                <a:solidFill>
                  <a:schemeClr val="tx2"/>
                </a:solidFill>
                <a:latin typeface="Arial Rounded MT Bold" panose="020F0704030504030204" pitchFamily="34" charset="0"/>
                <a:cs typeface="Bahnschrift"/>
              </a:rPr>
              <a:t>pesos, y provienen de las siguientes fuentes de ingreso:</a:t>
            </a:r>
            <a:endParaRPr lang="es-MX" sz="1400" b="1" spc="-5" dirty="0">
              <a:solidFill>
                <a:schemeClr val="tx2"/>
              </a:solidFill>
              <a:latin typeface="Arial Rounded MT Bold" panose="020F0704030504030204" pitchFamily="34" charset="0"/>
              <a:cs typeface="Bahnschrift"/>
            </a:endParaRPr>
          </a:p>
        </p:txBody>
      </p:sp>
      <p:sp>
        <p:nvSpPr>
          <p:cNvPr id="139" name="Forma libre 138"/>
          <p:cNvSpPr/>
          <p:nvPr/>
        </p:nvSpPr>
        <p:spPr>
          <a:xfrm>
            <a:off x="2917385" y="3314551"/>
            <a:ext cx="403486" cy="232001"/>
          </a:xfrm>
          <a:custGeom>
            <a:avLst/>
            <a:gdLst>
              <a:gd name="connsiteX0" fmla="*/ 0 w 962025"/>
              <a:gd name="connsiteY0" fmla="*/ 285750 h 285750"/>
              <a:gd name="connsiteX1" fmla="*/ 447675 w 962025"/>
              <a:gd name="connsiteY1" fmla="*/ 38100 h 285750"/>
              <a:gd name="connsiteX2" fmla="*/ 695325 w 962025"/>
              <a:gd name="connsiteY2" fmla="*/ 238125 h 285750"/>
              <a:gd name="connsiteX3" fmla="*/ 962025 w 962025"/>
              <a:gd name="connsiteY3" fmla="*/ 0 h 285750"/>
              <a:gd name="connsiteX4" fmla="*/ 962025 w 962025"/>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285750">
                <a:moveTo>
                  <a:pt x="0" y="285750"/>
                </a:moveTo>
                <a:cubicBezTo>
                  <a:pt x="165894" y="165893"/>
                  <a:pt x="331788" y="46037"/>
                  <a:pt x="447675" y="38100"/>
                </a:cubicBezTo>
                <a:cubicBezTo>
                  <a:pt x="563562" y="30163"/>
                  <a:pt x="609600" y="244475"/>
                  <a:pt x="695325" y="238125"/>
                </a:cubicBezTo>
                <a:cubicBezTo>
                  <a:pt x="781050" y="231775"/>
                  <a:pt x="962025" y="0"/>
                  <a:pt x="962025" y="0"/>
                </a:cubicBezTo>
                <a:lnTo>
                  <a:pt x="962025"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164" name="Grupo 163"/>
          <p:cNvGrpSpPr/>
          <p:nvPr/>
        </p:nvGrpSpPr>
        <p:grpSpPr>
          <a:xfrm>
            <a:off x="383215" y="2086123"/>
            <a:ext cx="2361017" cy="2913004"/>
            <a:chOff x="516110" y="1595019"/>
            <a:chExt cx="2361017" cy="2913004"/>
          </a:xfrm>
        </p:grpSpPr>
        <p:grpSp>
          <p:nvGrpSpPr>
            <p:cNvPr id="5" name="Grupo 4"/>
            <p:cNvGrpSpPr/>
            <p:nvPr/>
          </p:nvGrpSpPr>
          <p:grpSpPr>
            <a:xfrm>
              <a:off x="516110" y="1595019"/>
              <a:ext cx="2361017" cy="2179675"/>
              <a:chOff x="1604928" y="2764465"/>
              <a:chExt cx="2361017" cy="2179675"/>
            </a:xfrm>
          </p:grpSpPr>
          <p:sp>
            <p:nvSpPr>
              <p:cNvPr id="3" name="Esquina doblada 2"/>
              <p:cNvSpPr/>
              <p:nvPr/>
            </p:nvSpPr>
            <p:spPr>
              <a:xfrm>
                <a:off x="1604928" y="2764465"/>
                <a:ext cx="2361017" cy="2179675"/>
              </a:xfrm>
              <a:prstGeom prst="foldedCorner">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dirty="0"/>
              </a:p>
            </p:txBody>
          </p:sp>
          <p:sp>
            <p:nvSpPr>
              <p:cNvPr id="18" name="CuadroTexto 17"/>
              <p:cNvSpPr txBox="1"/>
              <p:nvPr/>
            </p:nvSpPr>
            <p:spPr>
              <a:xfrm>
                <a:off x="1728863" y="2870791"/>
                <a:ext cx="1975056"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effectLst/>
                    <a:uLnTx/>
                    <a:uFillTx/>
                    <a:latin typeface="Arial Rounded MT Bold" panose="020F0704030504030204" pitchFamily="34" charset="0"/>
                  </a:rPr>
                  <a:t> IMPUESTOS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200" b="1" i="0" u="none" strike="noStrike" kern="0" cap="none" spc="0" normalizeH="0" baseline="0" noProof="0" dirty="0">
                  <a:ln>
                    <a:noFill/>
                  </a:ln>
                  <a:effectLst/>
                  <a:uLnTx/>
                  <a:uFillTx/>
                  <a:latin typeface="Arial Rounded MT Bold" panose="020F07040305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Contribuciones</a:t>
                </a:r>
                <a:r>
                  <a:rPr kumimoji="0" lang="es-ES" sz="1200" b="0" i="0" u="none" strike="noStrike" kern="0" cap="none" spc="120"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a</a:t>
                </a:r>
                <a:r>
                  <a:rPr kumimoji="0" lang="es-ES" sz="1200" b="0" i="0" u="none" strike="noStrike" kern="0" cap="none" spc="114"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pagar </a:t>
                </a:r>
                <a:r>
                  <a:rPr kumimoji="0" lang="es-ES" sz="1200" b="0" i="0" u="none" strike="noStrike" kern="0" cap="none" spc="-220"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por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parte</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de</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 las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personas</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físicas</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 y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morales.</a:t>
                </a:r>
                <a:endParaRPr kumimoji="0" lang="es-ES" sz="1200" b="0" i="0" u="none" strike="noStrike" kern="0" cap="none" spc="0" normalizeH="0" baseline="0" noProof="0" dirty="0">
                  <a:ln>
                    <a:noFill/>
                  </a:ln>
                  <a:effectLst/>
                  <a:uLnTx/>
                  <a:uFillTx/>
                  <a:latin typeface="Arial Rounded MT Bold" panose="020F0704030504030204" pitchFamily="34" charset="0"/>
                  <a:cs typeface="Bahnschrif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200" b="1" i="0" u="none" strike="noStrike" kern="0" cap="none" spc="0" normalizeH="0" baseline="0" noProof="0" dirty="0">
                  <a:ln>
                    <a:noFill/>
                  </a:ln>
                  <a:effectLst/>
                  <a:uLnTx/>
                  <a:uFillTx/>
                  <a:latin typeface="Arial Rounded MT Bold" panose="020F0704030504030204" pitchFamily="34" charset="0"/>
                </a:endParaRPr>
              </a:p>
              <a:p>
                <a:pPr lvl="0" algn="ctr">
                  <a:defRPr/>
                </a:pPr>
                <a:r>
                  <a:rPr kumimoji="0" lang="es-ES" sz="1200" b="1" i="0" u="none" strike="noStrike" kern="0" cap="none" spc="0" normalizeH="0" baseline="0" noProof="0" dirty="0">
                    <a:ln>
                      <a:noFill/>
                    </a:ln>
                    <a:effectLst/>
                    <a:uLnTx/>
                    <a:uFillTx/>
                    <a:latin typeface="Arial Rounded MT Bold" panose="020F0704030504030204" pitchFamily="34" charset="0"/>
                  </a:rPr>
                  <a:t> </a:t>
                </a:r>
                <a:r>
                  <a:rPr lang="es-ES" sz="1200" b="1" kern="0" dirty="0">
                    <a:latin typeface="Arial Rounded MT Bold" panose="020F0704030504030204" pitchFamily="34" charset="0"/>
                  </a:rPr>
                  <a:t>$773,124,532.00</a:t>
                </a:r>
                <a:endParaRPr kumimoji="0" lang="es-MX" sz="1200" b="1" i="0" u="none" strike="noStrike" kern="0" cap="none" spc="0" normalizeH="0" baseline="0" noProof="0" dirty="0">
                  <a:ln>
                    <a:noFill/>
                  </a:ln>
                  <a:effectLst/>
                  <a:uLnTx/>
                  <a:uFillTx/>
                  <a:latin typeface="Arial Rounded MT Bold" panose="020F0704030504030204" pitchFamily="34" charset="0"/>
                </a:endParaRPr>
              </a:p>
            </p:txBody>
          </p:sp>
        </p:grpSp>
        <p:pic>
          <p:nvPicPr>
            <p:cNvPr id="22" name="Imagen 21"/>
            <p:cNvPicPr>
              <a:picLocks noChangeAspect="1"/>
            </p:cNvPicPr>
            <p:nvPr/>
          </p:nvPicPr>
          <p:blipFill rotWithShape="1">
            <a:blip r:embed="rId6">
              <a:extLst>
                <a:ext uri="{BEBA8EAE-BF5A-486C-A8C5-ECC9F3942E4B}">
                  <a14:imgProps xmlns:a14="http://schemas.microsoft.com/office/drawing/2010/main">
                    <a14:imgLayer r:embed="rId7">
                      <a14:imgEffect>
                        <a14:backgroundRemoval t="6122" b="90000" l="2143" r="90000">
                          <a14:foregroundMark x1="17347" y1="56429" x2="19388" y2="65816"/>
                        </a14:backgroundRemoval>
                      </a14:imgEffect>
                      <a14:imgEffect>
                        <a14:saturation sat="300000"/>
                      </a14:imgEffect>
                    </a14:imgLayer>
                  </a14:imgProps>
                </a:ext>
              </a:extLst>
            </a:blip>
            <a:srcRect l="7156" t="22650" r="9435" b="21097"/>
            <a:stretch/>
          </p:blipFill>
          <p:spPr>
            <a:xfrm>
              <a:off x="554860" y="3359701"/>
              <a:ext cx="1702683" cy="1148322"/>
            </a:xfrm>
            <a:prstGeom prst="rect">
              <a:avLst/>
            </a:prstGeom>
          </p:spPr>
        </p:pic>
      </p:grpSp>
      <p:sp>
        <p:nvSpPr>
          <p:cNvPr id="146" name="Forma libre 145"/>
          <p:cNvSpPr/>
          <p:nvPr/>
        </p:nvSpPr>
        <p:spPr>
          <a:xfrm>
            <a:off x="5854110" y="3155004"/>
            <a:ext cx="403486" cy="232001"/>
          </a:xfrm>
          <a:custGeom>
            <a:avLst/>
            <a:gdLst>
              <a:gd name="connsiteX0" fmla="*/ 0 w 962025"/>
              <a:gd name="connsiteY0" fmla="*/ 285750 h 285750"/>
              <a:gd name="connsiteX1" fmla="*/ 447675 w 962025"/>
              <a:gd name="connsiteY1" fmla="*/ 38100 h 285750"/>
              <a:gd name="connsiteX2" fmla="*/ 695325 w 962025"/>
              <a:gd name="connsiteY2" fmla="*/ 238125 h 285750"/>
              <a:gd name="connsiteX3" fmla="*/ 962025 w 962025"/>
              <a:gd name="connsiteY3" fmla="*/ 0 h 285750"/>
              <a:gd name="connsiteX4" fmla="*/ 962025 w 962025"/>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285750">
                <a:moveTo>
                  <a:pt x="0" y="285750"/>
                </a:moveTo>
                <a:cubicBezTo>
                  <a:pt x="165894" y="165893"/>
                  <a:pt x="331788" y="46037"/>
                  <a:pt x="447675" y="38100"/>
                </a:cubicBezTo>
                <a:cubicBezTo>
                  <a:pt x="563562" y="30163"/>
                  <a:pt x="609600" y="244475"/>
                  <a:pt x="695325" y="238125"/>
                </a:cubicBezTo>
                <a:cubicBezTo>
                  <a:pt x="781050" y="231775"/>
                  <a:pt x="962025" y="0"/>
                  <a:pt x="962025" y="0"/>
                </a:cubicBezTo>
                <a:lnTo>
                  <a:pt x="962025"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7" name="Forma libre 146"/>
          <p:cNvSpPr/>
          <p:nvPr/>
        </p:nvSpPr>
        <p:spPr>
          <a:xfrm>
            <a:off x="8942257" y="3155004"/>
            <a:ext cx="403486" cy="232001"/>
          </a:xfrm>
          <a:custGeom>
            <a:avLst/>
            <a:gdLst>
              <a:gd name="connsiteX0" fmla="*/ 0 w 962025"/>
              <a:gd name="connsiteY0" fmla="*/ 285750 h 285750"/>
              <a:gd name="connsiteX1" fmla="*/ 447675 w 962025"/>
              <a:gd name="connsiteY1" fmla="*/ 38100 h 285750"/>
              <a:gd name="connsiteX2" fmla="*/ 695325 w 962025"/>
              <a:gd name="connsiteY2" fmla="*/ 238125 h 285750"/>
              <a:gd name="connsiteX3" fmla="*/ 962025 w 962025"/>
              <a:gd name="connsiteY3" fmla="*/ 0 h 285750"/>
              <a:gd name="connsiteX4" fmla="*/ 962025 w 962025"/>
              <a:gd name="connsiteY4" fmla="*/ 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285750">
                <a:moveTo>
                  <a:pt x="0" y="285750"/>
                </a:moveTo>
                <a:cubicBezTo>
                  <a:pt x="165894" y="165893"/>
                  <a:pt x="331788" y="46037"/>
                  <a:pt x="447675" y="38100"/>
                </a:cubicBezTo>
                <a:cubicBezTo>
                  <a:pt x="563562" y="30163"/>
                  <a:pt x="609600" y="244475"/>
                  <a:pt x="695325" y="238125"/>
                </a:cubicBezTo>
                <a:cubicBezTo>
                  <a:pt x="781050" y="231775"/>
                  <a:pt x="962025" y="0"/>
                  <a:pt x="962025" y="0"/>
                </a:cubicBezTo>
                <a:lnTo>
                  <a:pt x="962025"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166" name="Grupo 165"/>
          <p:cNvGrpSpPr/>
          <p:nvPr/>
        </p:nvGrpSpPr>
        <p:grpSpPr>
          <a:xfrm>
            <a:off x="6426946" y="2094019"/>
            <a:ext cx="2361017" cy="3054301"/>
            <a:chOff x="6405226" y="2897514"/>
            <a:chExt cx="2361017" cy="3054301"/>
          </a:xfrm>
        </p:grpSpPr>
        <p:grpSp>
          <p:nvGrpSpPr>
            <p:cNvPr id="157" name="Grupo 156"/>
            <p:cNvGrpSpPr/>
            <p:nvPr/>
          </p:nvGrpSpPr>
          <p:grpSpPr>
            <a:xfrm>
              <a:off x="6405226" y="2897514"/>
              <a:ext cx="2361017" cy="2179675"/>
              <a:chOff x="6405226" y="2945038"/>
              <a:chExt cx="2361017" cy="2179675"/>
            </a:xfrm>
          </p:grpSpPr>
          <p:sp>
            <p:nvSpPr>
              <p:cNvPr id="143" name="Esquina doblada 142"/>
              <p:cNvSpPr/>
              <p:nvPr/>
            </p:nvSpPr>
            <p:spPr>
              <a:xfrm>
                <a:off x="6405226" y="2945038"/>
                <a:ext cx="2361017" cy="2179675"/>
              </a:xfrm>
              <a:prstGeom prst="foldedCorner">
                <a:avLst/>
              </a:prstGeom>
              <a:solidFill>
                <a:srgbClr val="CEE0FE"/>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MX" dirty="0"/>
              </a:p>
            </p:txBody>
          </p:sp>
          <p:sp>
            <p:nvSpPr>
              <p:cNvPr id="156" name="CuadroTexto 155"/>
              <p:cNvSpPr txBox="1"/>
              <p:nvPr/>
            </p:nvSpPr>
            <p:spPr>
              <a:xfrm>
                <a:off x="6545922" y="3024660"/>
                <a:ext cx="2018578"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effectLst/>
                    <a:uLnTx/>
                    <a:uFillTx/>
                    <a:latin typeface="Arial Rounded MT Bold" panose="020F0704030504030204" pitchFamily="34" charset="0"/>
                  </a:rPr>
                  <a:t> PRODUCTOS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200" b="1" i="0" u="none" strike="noStrike" kern="0" cap="none" spc="0" normalizeH="0" baseline="0" noProof="0" dirty="0">
                  <a:ln>
                    <a:noFill/>
                  </a:ln>
                  <a:effectLst/>
                  <a:uLnTx/>
                  <a:uFillTx/>
                  <a:latin typeface="Arial Rounded MT Bold" panose="020F07040305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Contraprestaciones por  los servicios prestados  en sus funciones de  derecho privado.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200" b="1" i="0" u="none" strike="noStrike" kern="0" cap="none" spc="0" normalizeH="0" baseline="0" noProof="0" dirty="0">
                  <a:ln>
                    <a:noFill/>
                  </a:ln>
                  <a:effectLst/>
                  <a:uLnTx/>
                  <a:uFillTx/>
                  <a:latin typeface="Arial Rounded MT Bold" panose="020F0704030504030204" pitchFamily="34" charset="0"/>
                </a:endParaRPr>
              </a:p>
              <a:p>
                <a:pPr lvl="0" algn="ctr">
                  <a:defRPr/>
                </a:pPr>
                <a:r>
                  <a:rPr kumimoji="0" lang="es-ES" sz="1200" b="1" i="0" u="none" strike="noStrike" kern="0" cap="none" spc="0" normalizeH="0" baseline="0" noProof="0" dirty="0">
                    <a:ln>
                      <a:noFill/>
                    </a:ln>
                    <a:effectLst/>
                    <a:uLnTx/>
                    <a:uFillTx/>
                    <a:latin typeface="Arial Rounded MT Bold" panose="020F0704030504030204" pitchFamily="34" charset="0"/>
                  </a:rPr>
                  <a:t> </a:t>
                </a:r>
                <a:r>
                  <a:rPr lang="es-ES" sz="1200" b="1" kern="0" dirty="0">
                    <a:latin typeface="Arial Rounded MT Bold" panose="020F0704030504030204" pitchFamily="34" charset="0"/>
                  </a:rPr>
                  <a:t>$27,443,473.00</a:t>
                </a:r>
                <a:endParaRPr kumimoji="0" lang="es-MX" sz="1200" b="1" i="0" u="none" strike="noStrike" kern="0" cap="none" spc="0" normalizeH="0" baseline="0" noProof="0" dirty="0">
                  <a:ln>
                    <a:noFill/>
                  </a:ln>
                  <a:effectLst/>
                  <a:uLnTx/>
                  <a:uFillTx/>
                  <a:latin typeface="Arial Rounded MT Bold" panose="020F0704030504030204" pitchFamily="34" charset="0"/>
                </a:endParaRPr>
              </a:p>
            </p:txBody>
          </p:sp>
        </p:grpSp>
        <p:pic>
          <p:nvPicPr>
            <p:cNvPr id="161" name="Imagen 160"/>
            <p:cNvPicPr>
              <a:picLocks noChangeAspect="1"/>
            </p:cNvPicPr>
            <p:nvPr/>
          </p:nvPicPr>
          <p:blipFill>
            <a:blip r:embed="rId8">
              <a:extLst>
                <a:ext uri="{BEBA8EAE-BF5A-486C-A8C5-ECC9F3942E4B}">
                  <a14:imgProps xmlns:a14="http://schemas.microsoft.com/office/drawing/2010/main">
                    <a14:imgLayer r:embed="rId9">
                      <a14:imgEffect>
                        <a14:backgroundRemoval t="8469" b="93673" l="2245" r="89694">
                          <a14:backgroundMark x1="53571" y1="49592" x2="53980" y2="55000"/>
                          <a14:backgroundMark x1="56429" y1="50612" x2="55714" y2="54694"/>
                        </a14:backgroundRemoval>
                      </a14:imgEffect>
                    </a14:imgLayer>
                  </a14:imgProps>
                </a:ext>
              </a:extLst>
            </a:blip>
            <a:stretch>
              <a:fillRect/>
            </a:stretch>
          </p:blipFill>
          <p:spPr>
            <a:xfrm>
              <a:off x="6755061" y="4546796"/>
              <a:ext cx="1474539" cy="1405019"/>
            </a:xfrm>
            <a:prstGeom prst="rect">
              <a:avLst/>
            </a:prstGeom>
          </p:spPr>
        </p:pic>
      </p:grpSp>
      <p:sp>
        <p:nvSpPr>
          <p:cNvPr id="169" name="Abrir llave 168"/>
          <p:cNvSpPr/>
          <p:nvPr/>
        </p:nvSpPr>
        <p:spPr>
          <a:xfrm rot="16200000">
            <a:off x="5697778" y="775634"/>
            <a:ext cx="657095" cy="9330717"/>
          </a:xfrm>
          <a:prstGeom prst="leftBrace">
            <a:avLst>
              <a:gd name="adj1" fmla="val 0"/>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MX" dirty="0"/>
          </a:p>
        </p:txBody>
      </p:sp>
      <p:sp>
        <p:nvSpPr>
          <p:cNvPr id="170" name="Google Shape;1102;p58"/>
          <p:cNvSpPr/>
          <p:nvPr/>
        </p:nvSpPr>
        <p:spPr>
          <a:xfrm>
            <a:off x="4304219" y="5888000"/>
            <a:ext cx="3583561" cy="567599"/>
          </a:xfrm>
          <a:prstGeom prst="roundRect">
            <a:avLst>
              <a:gd name="adj" fmla="val 16667"/>
            </a:avLst>
          </a:prstGeom>
          <a:solidFill>
            <a:schemeClr val="accent4">
              <a:lumMod val="40000"/>
              <a:lumOff val="60000"/>
              <a:alpha val="85000"/>
            </a:schemeClr>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lvl="0" algn="ctr">
              <a:buClr>
                <a:schemeClr val="tx2"/>
              </a:buClr>
            </a:pPr>
            <a:r>
              <a:rPr lang="es-ES" sz="1100" dirty="0">
                <a:solidFill>
                  <a:schemeClr val="tx2"/>
                </a:solidFill>
                <a:latin typeface="Arial Rounded MT Bold" panose="020F0704030504030204" pitchFamily="34" charset="0"/>
                <a:sym typeface="Arial"/>
              </a:rPr>
              <a:t>TOTAL INGRESOS PROPIOS</a:t>
            </a:r>
          </a:p>
          <a:p>
            <a:pPr lvl="0" algn="ctr">
              <a:buClr>
                <a:schemeClr val="tx2"/>
              </a:buClr>
            </a:pPr>
            <a:r>
              <a:rPr lang="es-ES" sz="1200" b="1" dirty="0">
                <a:solidFill>
                  <a:schemeClr val="tx2"/>
                </a:solidFill>
                <a:latin typeface="Arial Rounded MT Bold" panose="020F0704030504030204" pitchFamily="34" charset="0"/>
                <a:sym typeface="Arial"/>
              </a:rPr>
              <a:t>$1,024,703,531.00</a:t>
            </a:r>
          </a:p>
        </p:txBody>
      </p:sp>
      <p:grpSp>
        <p:nvGrpSpPr>
          <p:cNvPr id="12" name="Grupo 11"/>
          <p:cNvGrpSpPr/>
          <p:nvPr/>
        </p:nvGrpSpPr>
        <p:grpSpPr>
          <a:xfrm>
            <a:off x="9511173" y="2106146"/>
            <a:ext cx="2361017" cy="2819510"/>
            <a:chOff x="9511173" y="2106146"/>
            <a:chExt cx="2361017" cy="2819510"/>
          </a:xfrm>
        </p:grpSpPr>
        <p:sp>
          <p:nvSpPr>
            <p:cNvPr id="17" name="Esquina doblada 16"/>
            <p:cNvSpPr/>
            <p:nvPr/>
          </p:nvSpPr>
          <p:spPr>
            <a:xfrm>
              <a:off x="9511173" y="2106146"/>
              <a:ext cx="2361017" cy="2179675"/>
            </a:xfrm>
            <a:prstGeom prst="foldedCorner">
              <a:avLst/>
            </a:prstGeom>
            <a:solidFill>
              <a:schemeClr val="accent2">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s-MX" dirty="0"/>
            </a:p>
          </p:txBody>
        </p:sp>
        <p:sp>
          <p:nvSpPr>
            <p:cNvPr id="20" name="CuadroTexto 19"/>
            <p:cNvSpPr txBox="1"/>
            <p:nvPr/>
          </p:nvSpPr>
          <p:spPr>
            <a:xfrm>
              <a:off x="9624323" y="2212472"/>
              <a:ext cx="2134715"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effectLst/>
                  <a:uLnTx/>
                  <a:uFillTx/>
                  <a:latin typeface="Arial Rounded MT Bold" panose="020F0704030504030204" pitchFamily="34" charset="0"/>
                </a:rPr>
                <a:t>APROVECHAMIENTOS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200" b="1" i="0" u="none" strike="noStrike" kern="0" cap="none" spc="0" normalizeH="0" baseline="0" noProof="0" dirty="0">
                <a:ln>
                  <a:noFill/>
                </a:ln>
                <a:effectLst/>
                <a:uLnTx/>
                <a:uFillTx/>
                <a:latin typeface="Arial Rounded MT Bold" panose="020F07040305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Ingresos</a:t>
              </a:r>
              <a:r>
                <a:rPr kumimoji="0" lang="es-ES" sz="1200" b="0" i="0" u="none" strike="noStrike" kern="0" cap="none" spc="114"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por</a:t>
              </a:r>
              <a:r>
                <a:rPr kumimoji="0" lang="es-ES" sz="1200" b="0" i="0" u="none" strike="noStrike" kern="0" cap="none" spc="110"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funciones </a:t>
              </a:r>
              <a:r>
                <a:rPr kumimoji="0" lang="es-ES" sz="1200" b="0" i="0" u="none" strike="noStrike" kern="0" cap="none" spc="-220"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de</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derecho</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público </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distintos</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de</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 las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contribuciones.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200" b="1" i="0" u="none" strike="noStrike" kern="0" cap="none" spc="0" normalizeH="0" baseline="0" noProof="0" dirty="0">
                <a:ln>
                  <a:noFill/>
                </a:ln>
                <a:effectLst/>
                <a:uLnTx/>
                <a:uFillTx/>
                <a:latin typeface="Arial Rounded MT Bold" panose="020F0704030504030204" pitchFamily="34" charset="0"/>
              </a:endParaRPr>
            </a:p>
            <a:p>
              <a:pPr lvl="0" algn="ctr">
                <a:defRPr/>
              </a:pPr>
              <a:r>
                <a:rPr kumimoji="0" lang="es-ES" sz="1200" b="1" i="0" u="none" strike="noStrike" kern="0" cap="none" spc="0" normalizeH="0" baseline="0" noProof="0" dirty="0">
                  <a:ln>
                    <a:noFill/>
                  </a:ln>
                  <a:effectLst/>
                  <a:uLnTx/>
                  <a:uFillTx/>
                  <a:latin typeface="Arial Rounded MT Bold" panose="020F0704030504030204" pitchFamily="34" charset="0"/>
                </a:rPr>
                <a:t> </a:t>
              </a:r>
              <a:r>
                <a:rPr lang="es-ES" sz="1200" b="1" kern="0" dirty="0">
                  <a:latin typeface="Arial Rounded MT Bold" panose="020F0704030504030204" pitchFamily="34" charset="0"/>
                </a:rPr>
                <a:t>$33,573,600.00</a:t>
              </a:r>
              <a:endParaRPr kumimoji="0" lang="es-MX" sz="1200" b="1" i="0" u="none" strike="noStrike" kern="0" cap="none" spc="0" normalizeH="0" baseline="0" noProof="0" dirty="0">
                <a:ln>
                  <a:noFill/>
                </a:ln>
                <a:effectLst/>
                <a:uLnTx/>
                <a:uFillTx/>
                <a:latin typeface="Arial Rounded MT Bold" panose="020F0704030504030204" pitchFamily="34" charset="0"/>
              </a:endParaRPr>
            </a:p>
          </p:txBody>
        </p:sp>
        <p:pic>
          <p:nvPicPr>
            <p:cNvPr id="23" name="Imagen 22"/>
            <p:cNvPicPr>
              <a:picLocks noChangeAspect="1"/>
            </p:cNvPicPr>
            <p:nvPr/>
          </p:nvPicPr>
          <p:blipFill>
            <a:blip r:embed="rId10">
              <a:extLst>
                <a:ext uri="{BEBA8EAE-BF5A-486C-A8C5-ECC9F3942E4B}">
                  <a14:imgProps xmlns:a14="http://schemas.microsoft.com/office/drawing/2010/main">
                    <a14:imgLayer r:embed="rId11">
                      <a14:imgEffect>
                        <a14:backgroundRemoval t="1404" b="97193" l="4025" r="91641"/>
                      </a14:imgEffect>
                    </a14:imgLayer>
                  </a14:imgProps>
                </a:ext>
              </a:extLst>
            </a:blip>
            <a:stretch>
              <a:fillRect/>
            </a:stretch>
          </p:blipFill>
          <p:spPr>
            <a:xfrm>
              <a:off x="10047816" y="3855670"/>
              <a:ext cx="1212650" cy="1069986"/>
            </a:xfrm>
            <a:prstGeom prst="rect">
              <a:avLst/>
            </a:prstGeom>
          </p:spPr>
        </p:pic>
      </p:grpSp>
      <p:grpSp>
        <p:nvGrpSpPr>
          <p:cNvPr id="13" name="Grupo 12"/>
          <p:cNvGrpSpPr/>
          <p:nvPr/>
        </p:nvGrpSpPr>
        <p:grpSpPr>
          <a:xfrm>
            <a:off x="3469047" y="2094019"/>
            <a:ext cx="2361017" cy="2983349"/>
            <a:chOff x="3469047" y="2094019"/>
            <a:chExt cx="2361017" cy="2983349"/>
          </a:xfrm>
        </p:grpSpPr>
        <p:sp>
          <p:nvSpPr>
            <p:cNvPr id="16" name="Esquina doblada 15"/>
            <p:cNvSpPr/>
            <p:nvPr/>
          </p:nvSpPr>
          <p:spPr>
            <a:xfrm>
              <a:off x="3469047" y="2094019"/>
              <a:ext cx="2361017" cy="2296644"/>
            </a:xfrm>
            <a:prstGeom prst="foldedCorner">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MX" dirty="0"/>
            </a:p>
          </p:txBody>
        </p:sp>
        <p:sp>
          <p:nvSpPr>
            <p:cNvPr id="19" name="CuadroTexto 18"/>
            <p:cNvSpPr txBox="1"/>
            <p:nvPr/>
          </p:nvSpPr>
          <p:spPr>
            <a:xfrm>
              <a:off x="3604799" y="2183050"/>
              <a:ext cx="2089512"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effectLst/>
                  <a:uLnTx/>
                  <a:uFillTx/>
                  <a:latin typeface="Arial Rounded MT Bold" panose="020F0704030504030204" pitchFamily="34" charset="0"/>
                </a:rPr>
                <a:t>DERECHOS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200" b="1" i="0" u="none" strike="noStrike" kern="0" cap="none" spc="0" normalizeH="0" baseline="0" noProof="0" dirty="0">
                <a:ln>
                  <a:noFill/>
                </a:ln>
                <a:effectLst/>
                <a:uLnTx/>
                <a:uFillTx/>
                <a:latin typeface="Arial Rounded MT Bold" panose="020F07040305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Se</a:t>
              </a:r>
              <a:r>
                <a:rPr kumimoji="0" lang="es-ES" sz="1200" b="0" i="0" u="none" strike="noStrike" kern="0" cap="none" spc="125"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dan</a:t>
              </a:r>
              <a:r>
                <a:rPr kumimoji="0" lang="es-ES" sz="1200" b="0" i="0" u="none" strike="noStrike" kern="0" cap="none" spc="120"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por</a:t>
              </a:r>
              <a:r>
                <a:rPr kumimoji="0" lang="es-ES" sz="1200" b="0" i="0" u="none" strike="noStrike" kern="0" cap="none" spc="125"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el</a:t>
              </a:r>
              <a:r>
                <a:rPr kumimoji="0" lang="es-ES" sz="1200" b="0" i="0" u="none" strike="noStrike" kern="0" cap="none" spc="114"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uso,</a:t>
              </a:r>
              <a:r>
                <a:rPr kumimoji="0" lang="es-ES" sz="1200" b="0" i="0" u="none" strike="noStrike" kern="0" cap="none" spc="100"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goce</a:t>
              </a:r>
              <a:r>
                <a:rPr kumimoji="0" lang="es-ES" sz="1200" b="0" i="0" u="none" strike="noStrike" kern="0" cap="none" spc="114"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o </a:t>
              </a:r>
              <a:r>
                <a:rPr kumimoji="0" lang="es-ES" sz="1200" b="0" i="0" u="none" strike="noStrike" kern="0" cap="none" spc="-225"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aprovechamiento</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de</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 los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bienes</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de</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dominio </a:t>
              </a:r>
              <a:r>
                <a:rPr kumimoji="0" lang="es-ES" sz="1200" b="0" i="0" u="none" strike="noStrike" kern="0" cap="none" spc="0" normalizeH="0" baseline="0" noProof="0" dirty="0">
                  <a:ln>
                    <a:noFill/>
                  </a:ln>
                  <a:effectLst/>
                  <a:uLnTx/>
                  <a:uFillTx/>
                  <a:latin typeface="Arial Rounded MT Bold" panose="020F0704030504030204" pitchFamily="34" charset="0"/>
                  <a:cs typeface="Bahnschrift"/>
                </a:rPr>
                <a:t> </a:t>
              </a:r>
              <a:r>
                <a:rPr kumimoji="0" lang="es-ES" sz="1200" b="0" i="0" u="none" strike="noStrike" kern="0" cap="none" spc="-5" normalizeH="0" baseline="0" noProof="0" dirty="0">
                  <a:ln>
                    <a:noFill/>
                  </a:ln>
                  <a:effectLst/>
                  <a:uLnTx/>
                  <a:uFillTx/>
                  <a:latin typeface="Arial Rounded MT Bold" panose="020F0704030504030204" pitchFamily="34" charset="0"/>
                  <a:cs typeface="Bahnschrift"/>
                </a:rPr>
                <a:t>público.</a:t>
              </a:r>
              <a:endParaRPr kumimoji="0" lang="es-ES" sz="1200" b="0" i="0" u="none" strike="noStrike" kern="0" cap="none" spc="0" normalizeH="0" baseline="0" noProof="0" dirty="0">
                <a:ln>
                  <a:noFill/>
                </a:ln>
                <a:effectLst/>
                <a:uLnTx/>
                <a:uFillTx/>
                <a:latin typeface="Arial Rounded MT Bold" panose="020F0704030504030204" pitchFamily="34" charset="0"/>
                <a:cs typeface="Bahnschrif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200" b="1" i="0" u="none" strike="noStrike" kern="0" cap="none" spc="0" normalizeH="0" baseline="0" noProof="0" dirty="0">
                <a:ln>
                  <a:noFill/>
                </a:ln>
                <a:effectLst/>
                <a:uLnTx/>
                <a:uFillTx/>
                <a:latin typeface="Arial Rounded MT Bold" panose="020F0704030504030204" pitchFamily="34" charset="0"/>
              </a:endParaRPr>
            </a:p>
            <a:p>
              <a:pPr lvl="0" algn="ctr">
                <a:defRPr/>
              </a:pPr>
              <a:r>
                <a:rPr kumimoji="0" lang="es-ES" sz="1200" b="1" i="0" u="none" strike="noStrike" kern="0" cap="none" spc="0" normalizeH="0" baseline="0" noProof="0" dirty="0">
                  <a:ln>
                    <a:noFill/>
                  </a:ln>
                  <a:effectLst/>
                  <a:uLnTx/>
                  <a:uFillTx/>
                  <a:latin typeface="Arial Rounded MT Bold" panose="020F0704030504030204" pitchFamily="34" charset="0"/>
                </a:rPr>
                <a:t> </a:t>
              </a:r>
              <a:r>
                <a:rPr lang="es-ES" sz="1200" b="1" kern="0" dirty="0">
                  <a:latin typeface="Arial Rounded MT Bold" panose="020F0704030504030204" pitchFamily="34" charset="0"/>
                </a:rPr>
                <a:t>$190,561,926.00</a:t>
              </a:r>
              <a:endParaRPr kumimoji="0" lang="es-MX" sz="1200" b="1" i="0" u="none" strike="noStrike" kern="0" cap="none" spc="0" normalizeH="0" baseline="0" noProof="0" dirty="0">
                <a:ln>
                  <a:noFill/>
                </a:ln>
                <a:effectLst/>
                <a:uLnTx/>
                <a:uFillTx/>
                <a:latin typeface="Arial Rounded MT Bold" panose="020F0704030504030204" pitchFamily="34" charset="0"/>
              </a:endParaRPr>
            </a:p>
          </p:txBody>
        </p:sp>
        <p:grpSp>
          <p:nvGrpSpPr>
            <p:cNvPr id="37" name="Grupo 36"/>
            <p:cNvGrpSpPr/>
            <p:nvPr/>
          </p:nvGrpSpPr>
          <p:grpSpPr>
            <a:xfrm>
              <a:off x="3970854" y="3763565"/>
              <a:ext cx="1247489" cy="1313803"/>
              <a:chOff x="2119322" y="4089935"/>
              <a:chExt cx="1636944" cy="1713709"/>
            </a:xfrm>
          </p:grpSpPr>
          <p:pic>
            <p:nvPicPr>
              <p:cNvPr id="38" name="Imagen 37"/>
              <p:cNvPicPr>
                <a:picLocks noChangeAspect="1"/>
              </p:cNvPicPr>
              <p:nvPr/>
            </p:nvPicPr>
            <p:blipFill>
              <a:blip r:embed="rId12"/>
              <a:stretch>
                <a:fillRect/>
              </a:stretch>
            </p:blipFill>
            <p:spPr>
              <a:xfrm>
                <a:off x="2318444" y="4089935"/>
                <a:ext cx="1290587" cy="1290587"/>
              </a:xfrm>
              <a:prstGeom prst="rect">
                <a:avLst/>
              </a:prstGeom>
            </p:spPr>
          </p:pic>
          <p:pic>
            <p:nvPicPr>
              <p:cNvPr id="39" name="Imagen 38"/>
              <p:cNvPicPr>
                <a:picLocks noChangeAspect="1"/>
              </p:cNvPicPr>
              <p:nvPr/>
            </p:nvPicPr>
            <p:blipFill>
              <a:blip r:embed="rId13">
                <a:extLst>
                  <a:ext uri="{BEBA8EAE-BF5A-486C-A8C5-ECC9F3942E4B}">
                    <a14:imgProps xmlns:a14="http://schemas.microsoft.com/office/drawing/2010/main">
                      <a14:imgLayer r:embed="rId14">
                        <a14:imgEffect>
                          <a14:backgroundRemoval t="9961" b="89844" l="391" r="99609">
                            <a14:foregroundMark x1="35742" y1="64063" x2="75586" y2="66211"/>
                            <a14:foregroundMark x1="32422" y1="68750" x2="65430" y2="70508"/>
                            <a14:foregroundMark x1="31445" y1="81641" x2="77148" y2="81641"/>
                            <a14:foregroundMark x1="92773" y1="61328" x2="94922" y2="77344"/>
                            <a14:foregroundMark x1="64453" y1="73633" x2="63477" y2="76758"/>
                            <a14:foregroundMark x1="37695" y1="70898" x2="38281" y2="77344"/>
                            <a14:foregroundMark x1="35156" y1="84375" x2="35156" y2="89063"/>
                          </a14:backgroundRemoval>
                        </a14:imgEffect>
                      </a14:imgLayer>
                    </a14:imgProps>
                  </a:ext>
                </a:extLst>
              </a:blip>
              <a:stretch>
                <a:fillRect/>
              </a:stretch>
            </p:blipFill>
            <p:spPr>
              <a:xfrm>
                <a:off x="2119322" y="4166700"/>
                <a:ext cx="1636944" cy="1636944"/>
              </a:xfrm>
              <a:prstGeom prst="rect">
                <a:avLst/>
              </a:prstGeom>
            </p:spPr>
          </p:pic>
        </p:grpSp>
      </p:grpSp>
    </p:spTree>
    <p:extLst>
      <p:ext uri="{BB962C8B-B14F-4D97-AF65-F5344CB8AC3E}">
        <p14:creationId xmlns:p14="http://schemas.microsoft.com/office/powerpoint/2010/main" val="24024671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2"/>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2"/>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noProof="0" dirty="0">
                  <a:ln w="10160">
                    <a:solidFill>
                      <a:prstClr val="white"/>
                    </a:solidFill>
                    <a:prstDash val="solid"/>
                  </a:ln>
                  <a:solidFill>
                    <a:srgbClr val="FFFFFF"/>
                  </a:solidFill>
                  <a:effectLst>
                    <a:outerShdw blurRad="38100" dist="22860" dir="5400000" algn="tl" rotWithShape="0">
                      <a:srgbClr val="000000">
                        <a:alpha val="30000"/>
                      </a:srgbClr>
                    </a:outerShdw>
                  </a:effectLst>
                  <a:latin typeface="Calibri" panose="020F0502020204030204"/>
                </a:rPr>
                <a:t>8</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ndParaRPr>
            </a:p>
          </p:txBody>
        </p:sp>
      </p:grpSp>
      <p:sp>
        <p:nvSpPr>
          <p:cNvPr id="12" name="CuadroTexto 11"/>
          <p:cNvSpPr txBox="1"/>
          <p:nvPr/>
        </p:nvSpPr>
        <p:spPr>
          <a:xfrm>
            <a:off x="1252639" y="1774335"/>
            <a:ext cx="8823168" cy="1169551"/>
          </a:xfrm>
          <a:prstGeom prst="rect">
            <a:avLst/>
          </a:prstGeom>
          <a:noFill/>
        </p:spPr>
        <p:txBody>
          <a:bodyPr wrap="square" rtlCol="0">
            <a:spAutoFit/>
          </a:bodyPr>
          <a:lstStyle/>
          <a:p>
            <a:pPr lvl="0" algn="ctr">
              <a:defRPr/>
            </a:pPr>
            <a:r>
              <a:rPr lang="es-ES" sz="1400" spc="-5" dirty="0">
                <a:solidFill>
                  <a:schemeClr val="tx2"/>
                </a:solidFill>
                <a:latin typeface="Arial Rounded MT Bold" panose="020F0704030504030204" pitchFamily="34" charset="0"/>
                <a:cs typeface="Bahnschrift"/>
              </a:rPr>
              <a:t>Las Aportaciones Federales son mecanismos presupuestarios diseñados para transferir recursos a los municipios que les permitan fortalecer su capacidad de respuesta y atención a las demandas del gobierno en sus diferentes rubros como; Infraestructura, Seguridad, Educación, Salud y Programas de asistencia social, para contar con un mejor desarrollo social que brinde una buena calidad de vida y una economía creciente para los ciudadanos del Municipio de Corregidora.</a:t>
            </a:r>
            <a:endParaRPr lang="es-MX" sz="1400" spc="-5" dirty="0">
              <a:solidFill>
                <a:schemeClr val="tx2"/>
              </a:solidFill>
              <a:latin typeface="Arial Rounded MT Bold" panose="020F0704030504030204" pitchFamily="34" charset="0"/>
              <a:cs typeface="Bahnschrift"/>
            </a:endParaRPr>
          </a:p>
        </p:txBody>
      </p:sp>
      <p:grpSp>
        <p:nvGrpSpPr>
          <p:cNvPr id="26" name="Grupo 25"/>
          <p:cNvGrpSpPr/>
          <p:nvPr/>
        </p:nvGrpSpPr>
        <p:grpSpPr>
          <a:xfrm>
            <a:off x="570237" y="483734"/>
            <a:ext cx="7226396" cy="1109534"/>
            <a:chOff x="1378036" y="561000"/>
            <a:chExt cx="5500617" cy="1109534"/>
          </a:xfrm>
        </p:grpSpPr>
        <p:sp>
          <p:nvSpPr>
            <p:cNvPr id="27" name="Google Shape;931;p56"/>
            <p:cNvSpPr/>
            <p:nvPr/>
          </p:nvSpPr>
          <p:spPr>
            <a:xfrm rot="16681812">
              <a:off x="2788650" y="-849614"/>
              <a:ext cx="1109534" cy="3930761"/>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lvl="0">
                <a:spcBef>
                  <a:spcPts val="100"/>
                </a:spcBef>
              </a:pPr>
              <a:endParaRPr lang="es-ES" b="1" spc="-5" dirty="0">
                <a:solidFill>
                  <a:schemeClr val="tx2"/>
                </a:solidFill>
                <a:latin typeface="Arial Rounded MT Bold" panose="020F0704030504030204" pitchFamily="34" charset="0"/>
                <a:cs typeface="Bahnschrift"/>
              </a:endParaRPr>
            </a:p>
          </p:txBody>
        </p:sp>
        <p:sp>
          <p:nvSpPr>
            <p:cNvPr id="28" name="object 2"/>
            <p:cNvSpPr txBox="1">
              <a:spLocks/>
            </p:cNvSpPr>
            <p:nvPr/>
          </p:nvSpPr>
          <p:spPr>
            <a:xfrm>
              <a:off x="1764421" y="682002"/>
              <a:ext cx="5114232" cy="563616"/>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spcBef>
                  <a:spcPts val="100"/>
                </a:spcBef>
              </a:pPr>
              <a:r>
                <a:rPr lang="es-ES" sz="2000" b="1" spc="-5" dirty="0">
                  <a:solidFill>
                    <a:schemeClr val="bg1"/>
                  </a:solidFill>
                  <a:latin typeface="Arial Rounded MT Bold" panose="020F0704030504030204" pitchFamily="34" charset="0"/>
                  <a:cs typeface="Bahnschrift"/>
                </a:rPr>
                <a:t>APORTACIONES FEDERALES</a:t>
              </a:r>
            </a:p>
          </p:txBody>
        </p:sp>
      </p:grpSp>
      <p:grpSp>
        <p:nvGrpSpPr>
          <p:cNvPr id="5" name="Grupo 4"/>
          <p:cNvGrpSpPr/>
          <p:nvPr/>
        </p:nvGrpSpPr>
        <p:grpSpPr>
          <a:xfrm>
            <a:off x="634951" y="3103685"/>
            <a:ext cx="9867593" cy="1549102"/>
            <a:chOff x="-1449487" y="3077843"/>
            <a:chExt cx="9867593" cy="1549102"/>
          </a:xfrm>
        </p:grpSpPr>
        <p:grpSp>
          <p:nvGrpSpPr>
            <p:cNvPr id="36" name="Grupo 35"/>
            <p:cNvGrpSpPr/>
            <p:nvPr/>
          </p:nvGrpSpPr>
          <p:grpSpPr>
            <a:xfrm>
              <a:off x="1729275" y="3577149"/>
              <a:ext cx="2559671" cy="692295"/>
              <a:chOff x="1871332" y="5307575"/>
              <a:chExt cx="2559671" cy="692295"/>
            </a:xfrm>
          </p:grpSpPr>
          <p:sp>
            <p:nvSpPr>
              <p:cNvPr id="38" name="Cheurón 37"/>
              <p:cNvSpPr/>
              <p:nvPr/>
            </p:nvSpPr>
            <p:spPr>
              <a:xfrm>
                <a:off x="1871332" y="5308753"/>
                <a:ext cx="372139" cy="691117"/>
              </a:xfrm>
              <a:prstGeom prst="chevron">
                <a:avLst/>
              </a:prstGeom>
              <a:solidFill>
                <a:srgbClr val="97C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40" name="CuadroTexto 39"/>
              <p:cNvSpPr txBox="1"/>
              <p:nvPr/>
            </p:nvSpPr>
            <p:spPr>
              <a:xfrm>
                <a:off x="2494860" y="5445740"/>
                <a:ext cx="1936143" cy="369332"/>
              </a:xfrm>
              <a:prstGeom prst="rect">
                <a:avLst/>
              </a:prstGeom>
              <a:noFill/>
            </p:spPr>
            <p:txBody>
              <a:bodyPr wrap="square" rtlCol="0">
                <a:spAutoFit/>
              </a:bodyPr>
              <a:lstStyle/>
              <a:p>
                <a:r>
                  <a:rPr lang="es-ES" dirty="0">
                    <a:ln w="0"/>
                    <a:effectLst>
                      <a:outerShdw blurRad="38100" dist="19050" dir="2700000" algn="tl" rotWithShape="0">
                        <a:schemeClr val="dk1">
                          <a:alpha val="40000"/>
                        </a:schemeClr>
                      </a:outerShdw>
                    </a:effectLst>
                  </a:rPr>
                  <a:t>FORTAMUN</a:t>
                </a:r>
                <a:endParaRPr lang="es-MX" sz="2400" dirty="0">
                  <a:ln w="0"/>
                  <a:effectLst>
                    <a:outerShdw blurRad="38100" dist="19050" dir="2700000" algn="tl" rotWithShape="0">
                      <a:schemeClr val="dk1">
                        <a:alpha val="40000"/>
                      </a:schemeClr>
                    </a:outerShdw>
                  </a:effectLst>
                </a:endParaRPr>
              </a:p>
            </p:txBody>
          </p:sp>
          <p:sp>
            <p:nvSpPr>
              <p:cNvPr id="44" name="Cheurón 43"/>
              <p:cNvSpPr/>
              <p:nvPr/>
            </p:nvSpPr>
            <p:spPr>
              <a:xfrm>
                <a:off x="2129320" y="5307575"/>
                <a:ext cx="372139" cy="691117"/>
              </a:xfrm>
              <a:prstGeom prst="chevron">
                <a:avLst/>
              </a:prstGeom>
              <a:solidFill>
                <a:srgbClr val="97C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grpSp>
        <p:sp>
          <p:nvSpPr>
            <p:cNvPr id="50" name="Google Shape;593;p19"/>
            <p:cNvSpPr/>
            <p:nvPr/>
          </p:nvSpPr>
          <p:spPr>
            <a:xfrm>
              <a:off x="-1449487" y="3520744"/>
              <a:ext cx="3904174" cy="1080000"/>
            </a:xfrm>
            <a:prstGeom prst="flowChartDisplay">
              <a:avLst/>
            </a:prstGeom>
            <a:noFill/>
            <a:ln>
              <a:noFill/>
            </a:ln>
          </p:spPr>
          <p:txBody>
            <a:bodyPr spcFirstLastPara="1" wrap="square" lIns="91425" tIns="91425" rIns="91425" bIns="91425" anchor="ctr" anchorCtr="0">
              <a:noAutofit/>
            </a:bodyPr>
            <a:lstStyle/>
            <a:p>
              <a:pPr lvl="0" algn="ctr">
                <a:defRPr/>
              </a:pPr>
              <a:r>
                <a:rPr lang="es-ES" sz="1100" dirty="0">
                  <a:ln w="0"/>
                  <a:solidFill>
                    <a:schemeClr val="tx2"/>
                  </a:solidFill>
                  <a:latin typeface="Arial Rounded MT Bold" panose="020F0704030504030204" pitchFamily="34" charset="0"/>
                </a:rPr>
                <a:t>Fondo de Aportaciones para el Fortalecimiento de los Municipios y de las Demarcaciones Territoriales del Distrito Federal </a:t>
              </a:r>
            </a:p>
            <a:p>
              <a:pPr lvl="0" algn="ctr">
                <a:defRPr/>
              </a:pPr>
              <a:endParaRPr lang="es-ES" sz="800" dirty="0">
                <a:ln w="0"/>
                <a:latin typeface="Arial Rounded MT Bold" panose="020F0704030504030204" pitchFamily="34" charset="0"/>
              </a:endParaRPr>
            </a:p>
            <a:p>
              <a:pPr algn="ctr">
                <a:defRPr/>
              </a:pPr>
              <a:r>
                <a:rPr lang="es-ES" sz="1400" dirty="0">
                  <a:solidFill>
                    <a:schemeClr val="accent6"/>
                  </a:solidFill>
                  <a:latin typeface="Arial Rounded MT Bold" panose="020F0704030504030204" pitchFamily="34" charset="0"/>
                </a:rPr>
                <a:t>$199,001,017.00</a:t>
              </a:r>
            </a:p>
          </p:txBody>
        </p:sp>
        <p:pic>
          <p:nvPicPr>
            <p:cNvPr id="54" name="Imagen 53"/>
            <p:cNvPicPr>
              <a:picLocks noChangeAspect="1"/>
            </p:cNvPicPr>
            <p:nvPr/>
          </p:nvPicPr>
          <p:blipFill rotWithShape="1">
            <a:blip r:embed="rId5">
              <a:extLst>
                <a:ext uri="{BEBA8EAE-BF5A-486C-A8C5-ECC9F3942E4B}">
                  <a14:imgProps xmlns:a14="http://schemas.microsoft.com/office/drawing/2010/main">
                    <a14:imgLayer r:embed="rId6">
                      <a14:imgEffect>
                        <a14:backgroundRemoval t="4622" b="94667" l="0" r="94250">
                          <a14:foregroundMark x1="86250" y1="31556" x2="88900" y2="31556"/>
                          <a14:foregroundMark x1="90825" y1="22222" x2="90825" y2="17244"/>
                          <a14:foregroundMark x1="87575" y1="18133" x2="87275" y2="14578"/>
                          <a14:foregroundMark x1="84900" y1="22667" x2="85200" y2="18578"/>
                          <a14:foregroundMark x1="80900" y1="73156" x2="80900" y2="59733"/>
                          <a14:foregroundMark x1="84025" y1="75822" x2="84025" y2="67378"/>
                          <a14:foregroundMark x1="87275" y1="84356" x2="88450" y2="71378"/>
                          <a14:foregroundMark x1="74400" y1="84800" x2="75125" y2="77156"/>
                          <a14:foregroundMark x1="70250" y1="83911" x2="70975" y2="71822"/>
                          <a14:foregroundMark x1="73500" y1="35200" x2="73950" y2="26667"/>
                          <a14:foregroundMark x1="69500" y1="37867" x2="69800" y2="22667"/>
                          <a14:foregroundMark x1="87875" y1="36089" x2="89650" y2="31556"/>
                          <a14:foregroundMark x1="68600" y1="77156" x2="68600" y2="77156"/>
                          <a14:foregroundMark x1="35725" y1="87467" x2="35725" y2="80800"/>
                          <a14:foregroundMark x1="38975" y1="71822" x2="38825" y2="66044"/>
                          <a14:foregroundMark x1="34250" y1="63822" x2="33950" y2="61956"/>
                          <a14:foregroundMark x1="32175" y1="72711" x2="32175" y2="67822"/>
                          <a14:foregroundMark x1="29950" y1="41867" x2="30525" y2="28000"/>
                          <a14:foregroundMark x1="26975" y1="41422" x2="28025" y2="30667"/>
                          <a14:foregroundMark x1="25800" y1="29333" x2="25800" y2="20000"/>
                          <a14:foregroundMark x1="9650" y1="35200" x2="9950" y2="28000"/>
                          <a14:foregroundMark x1="12175" y1="21333" x2="12175" y2="21333"/>
                          <a14:foregroundMark x1="11575" y1="30222" x2="11875" y2="23556"/>
                          <a14:foregroundMark x1="13950" y1="81244" x2="15875" y2="61511"/>
                          <a14:foregroundMark x1="57800" y1="43644" x2="58250" y2="50400"/>
                        </a14:backgroundRemoval>
                      </a14:imgEffect>
                    </a14:imgLayer>
                  </a14:imgProps>
                </a:ext>
              </a:extLst>
            </a:blip>
            <a:srcRect l="4528" r="5951"/>
            <a:stretch/>
          </p:blipFill>
          <p:spPr>
            <a:xfrm>
              <a:off x="3514026" y="3077843"/>
              <a:ext cx="4904080" cy="1549102"/>
            </a:xfrm>
            <a:prstGeom prst="rect">
              <a:avLst/>
            </a:prstGeom>
          </p:spPr>
        </p:pic>
      </p:grpSp>
      <p:sp>
        <p:nvSpPr>
          <p:cNvPr id="29" name="Rectángulo redondeado 28"/>
          <p:cNvSpPr/>
          <p:nvPr/>
        </p:nvSpPr>
        <p:spPr>
          <a:xfrm>
            <a:off x="4195684" y="6154212"/>
            <a:ext cx="2937079" cy="481184"/>
          </a:xfrm>
          <a:prstGeom prst="roundRect">
            <a:avLst/>
          </a:prstGeom>
          <a:solidFill>
            <a:srgbClr val="FFD961">
              <a:alpha val="85000"/>
            </a:srgbClr>
          </a:solidFill>
          <a:ln>
            <a:noFill/>
          </a:ln>
          <a:effectLst>
            <a:outerShdw dist="133350" dir="2820000" algn="bl" rotWithShape="0">
              <a:srgbClr val="000000">
                <a:alpha val="14000"/>
              </a:srgbClr>
            </a:outerShdw>
          </a:effectLst>
        </p:spPr>
        <p:txBody>
          <a:bodyPr spcFirstLastPara="1" wrap="square" lIns="91425" tIns="91425" rIns="91425" bIns="91425" anchor="ctr" anchorCtr="0">
            <a:noAutofit/>
          </a:bodyPr>
          <a:lstStyle/>
          <a:p>
            <a:pPr algn="ctr">
              <a:buClr>
                <a:schemeClr val="tx2"/>
              </a:buClr>
            </a:pPr>
            <a:r>
              <a:rPr lang="es-ES" sz="1100" dirty="0">
                <a:solidFill>
                  <a:schemeClr val="tx2"/>
                </a:solidFill>
                <a:latin typeface="Arial Rounded MT Bold" panose="020F0704030504030204" pitchFamily="34" charset="0"/>
              </a:rPr>
              <a:t>TOTAL APORTACIONES</a:t>
            </a:r>
          </a:p>
          <a:p>
            <a:pPr algn="ctr">
              <a:buClr>
                <a:schemeClr val="tx2"/>
              </a:buClr>
            </a:pPr>
            <a:r>
              <a:rPr lang="es-ES" sz="1200" b="1" dirty="0">
                <a:solidFill>
                  <a:schemeClr val="tx2"/>
                </a:solidFill>
                <a:latin typeface="Arial Rounded MT Bold" panose="020F0704030504030204" pitchFamily="34" charset="0"/>
              </a:rPr>
              <a:t>$215,435,967</a:t>
            </a:r>
            <a:endParaRPr lang="es-MX" sz="1200" b="1" dirty="0">
              <a:solidFill>
                <a:schemeClr val="tx2"/>
              </a:solidFill>
              <a:latin typeface="Arial Rounded MT Bold" panose="020F0704030504030204" pitchFamily="34" charset="0"/>
            </a:endParaRPr>
          </a:p>
        </p:txBody>
      </p:sp>
      <p:grpSp>
        <p:nvGrpSpPr>
          <p:cNvPr id="7" name="Grupo 6">
            <a:extLst>
              <a:ext uri="{FF2B5EF4-FFF2-40B4-BE49-F238E27FC236}">
                <a16:creationId xmlns:a16="http://schemas.microsoft.com/office/drawing/2014/main" id="{3F37BD70-EFBE-9C15-0CB5-735215807939}"/>
              </a:ext>
            </a:extLst>
          </p:cNvPr>
          <p:cNvGrpSpPr/>
          <p:nvPr/>
        </p:nvGrpSpPr>
        <p:grpSpPr>
          <a:xfrm>
            <a:off x="754304" y="4706926"/>
            <a:ext cx="9822234" cy="1166336"/>
            <a:chOff x="-1944935" y="4722043"/>
            <a:chExt cx="9822234" cy="1166336"/>
          </a:xfrm>
        </p:grpSpPr>
        <p:grpSp>
          <p:nvGrpSpPr>
            <p:cNvPr id="34" name="Grupo 33"/>
            <p:cNvGrpSpPr/>
            <p:nvPr/>
          </p:nvGrpSpPr>
          <p:grpSpPr>
            <a:xfrm>
              <a:off x="1137286" y="5075070"/>
              <a:ext cx="1949902" cy="692295"/>
              <a:chOff x="1821673" y="3789592"/>
              <a:chExt cx="1949902" cy="692295"/>
            </a:xfrm>
          </p:grpSpPr>
          <p:sp>
            <p:nvSpPr>
              <p:cNvPr id="31" name="Cheurón 30"/>
              <p:cNvSpPr/>
              <p:nvPr/>
            </p:nvSpPr>
            <p:spPr>
              <a:xfrm>
                <a:off x="1821673" y="3789592"/>
                <a:ext cx="372139" cy="691117"/>
              </a:xfrm>
              <a:prstGeom prst="chevron">
                <a:avLst/>
              </a:prstGeom>
              <a:solidFill>
                <a:srgbClr val="97C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2" name="CuadroTexto 31"/>
              <p:cNvSpPr txBox="1"/>
              <p:nvPr/>
            </p:nvSpPr>
            <p:spPr>
              <a:xfrm>
                <a:off x="2519452" y="3878759"/>
                <a:ext cx="1252123" cy="369332"/>
              </a:xfrm>
              <a:prstGeom prst="rect">
                <a:avLst/>
              </a:prstGeom>
              <a:noFill/>
            </p:spPr>
            <p:txBody>
              <a:bodyPr wrap="square" rtlCol="0">
                <a:spAutoFit/>
              </a:bodyPr>
              <a:lstStyle/>
              <a:p>
                <a:r>
                  <a:rPr lang="es-ES" dirty="0" smtClean="0">
                    <a:ln w="0"/>
                    <a:effectLst>
                      <a:outerShdw blurRad="38100" dist="19050" dir="2700000" algn="tl" rotWithShape="0">
                        <a:schemeClr val="dk1">
                          <a:alpha val="40000"/>
                        </a:schemeClr>
                      </a:outerShdw>
                    </a:effectLst>
                  </a:rPr>
                  <a:t>FAISMUN</a:t>
                </a:r>
                <a:endParaRPr lang="es-MX" dirty="0">
                  <a:ln w="0"/>
                  <a:effectLst>
                    <a:outerShdw blurRad="38100" dist="19050" dir="2700000" algn="tl" rotWithShape="0">
                      <a:schemeClr val="dk1">
                        <a:alpha val="40000"/>
                      </a:schemeClr>
                    </a:outerShdw>
                  </a:effectLst>
                </a:endParaRPr>
              </a:p>
            </p:txBody>
          </p:sp>
          <p:sp>
            <p:nvSpPr>
              <p:cNvPr id="43" name="Cheurón 42"/>
              <p:cNvSpPr/>
              <p:nvPr/>
            </p:nvSpPr>
            <p:spPr>
              <a:xfrm>
                <a:off x="2056849" y="3790770"/>
                <a:ext cx="372139" cy="691117"/>
              </a:xfrm>
              <a:prstGeom prst="chevron">
                <a:avLst/>
              </a:prstGeom>
              <a:solidFill>
                <a:srgbClr val="97C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grpSp>
        <p:sp>
          <p:nvSpPr>
            <p:cNvPr id="53" name="Google Shape;593;p19"/>
            <p:cNvSpPr/>
            <p:nvPr/>
          </p:nvSpPr>
          <p:spPr>
            <a:xfrm>
              <a:off x="-1944935" y="4792719"/>
              <a:ext cx="3780000" cy="1080000"/>
            </a:xfrm>
            <a:prstGeom prst="flowChartDisplay">
              <a:avLst/>
            </a:prstGeom>
            <a:noFill/>
            <a:ln>
              <a:noFill/>
            </a:ln>
          </p:spPr>
          <p:txBody>
            <a:bodyPr spcFirstLastPara="1" wrap="square" lIns="91425" tIns="91425" rIns="91425" bIns="91425" anchor="ctr" anchorCtr="0">
              <a:noAutofit/>
            </a:bodyPr>
            <a:lstStyle/>
            <a:p>
              <a:pPr lvl="0" algn="ctr">
                <a:defRPr/>
              </a:pPr>
              <a:r>
                <a:rPr lang="es-ES" sz="1100" dirty="0">
                  <a:solidFill>
                    <a:schemeClr val="tx2"/>
                  </a:solidFill>
                  <a:latin typeface="Arial Rounded MT Bold" panose="020F0704030504030204" pitchFamily="34" charset="0"/>
                </a:rPr>
                <a:t>Fondo de Aportaciones para la Infraestructura Social Municipal </a:t>
              </a:r>
            </a:p>
            <a:p>
              <a:pPr lvl="0" algn="ctr">
                <a:defRPr/>
              </a:pPr>
              <a:endParaRPr lang="es-ES" sz="600" dirty="0">
                <a:solidFill>
                  <a:schemeClr val="bg1"/>
                </a:solidFill>
                <a:latin typeface="Arial Rounded MT Bold" panose="020F0704030504030204" pitchFamily="34" charset="0"/>
              </a:endParaRPr>
            </a:p>
            <a:p>
              <a:pPr lvl="0" algn="ctr">
                <a:defRPr/>
              </a:pPr>
              <a:r>
                <a:rPr lang="es-ES" sz="1400" dirty="0">
                  <a:solidFill>
                    <a:schemeClr val="accent6"/>
                  </a:solidFill>
                  <a:latin typeface="Arial Rounded MT Bold" panose="020F0704030504030204" pitchFamily="34" charset="0"/>
                </a:rPr>
                <a:t>$22,681,060.00</a:t>
              </a:r>
              <a:endParaRPr lang="es-ES" sz="1100" dirty="0">
                <a:ln w="0"/>
                <a:solidFill>
                  <a:schemeClr val="accent6"/>
                </a:solidFill>
                <a:effectLst>
                  <a:outerShdw blurRad="38100" dist="19050" dir="2700000" algn="tl" rotWithShape="0">
                    <a:schemeClr val="dk1">
                      <a:alpha val="40000"/>
                    </a:schemeClr>
                  </a:outerShdw>
                </a:effectLst>
                <a:latin typeface="Arial Rounded MT Bold" panose="020F0704030504030204" pitchFamily="34" charset="0"/>
              </a:endParaRPr>
            </a:p>
          </p:txBody>
        </p:sp>
        <p:grpSp>
          <p:nvGrpSpPr>
            <p:cNvPr id="6" name="Grupo 5">
              <a:extLst>
                <a:ext uri="{FF2B5EF4-FFF2-40B4-BE49-F238E27FC236}">
                  <a16:creationId xmlns:a16="http://schemas.microsoft.com/office/drawing/2014/main" id="{99A66B2C-D24F-085D-4A2E-8CD452ACE535}"/>
                </a:ext>
              </a:extLst>
            </p:cNvPr>
            <p:cNvGrpSpPr/>
            <p:nvPr/>
          </p:nvGrpSpPr>
          <p:grpSpPr>
            <a:xfrm>
              <a:off x="3086017" y="4722043"/>
              <a:ext cx="4791282" cy="1166336"/>
              <a:chOff x="3086017" y="4722043"/>
              <a:chExt cx="4791282" cy="1166336"/>
            </a:xfrm>
          </p:grpSpPr>
          <p:pic>
            <p:nvPicPr>
              <p:cNvPr id="46" name="Imagen 45"/>
              <p:cNvPicPr>
                <a:picLocks noChangeAspect="1"/>
              </p:cNvPicPr>
              <p:nvPr/>
            </p:nvPicPr>
            <p:blipFill>
              <a:blip r:embed="rId7">
                <a:extLst>
                  <a:ext uri="{BEBA8EAE-BF5A-486C-A8C5-ECC9F3942E4B}">
                    <a14:imgProps xmlns:a14="http://schemas.microsoft.com/office/drawing/2010/main">
                      <a14:imgLayer r:embed="rId8">
                        <a14:imgEffect>
                          <a14:backgroundRemoval t="3873" b="95775" l="3704" r="94136">
                            <a14:foregroundMark x1="20370" y1="67606" x2="31481" y2="84507"/>
                            <a14:foregroundMark x1="70062" y1="70423" x2="78704" y2="84859"/>
                            <a14:foregroundMark x1="68827" y1="70070" x2="68827" y2="86972"/>
                          </a14:backgroundRemoval>
                        </a14:imgEffect>
                      </a14:imgLayer>
                    </a14:imgProps>
                  </a:ext>
                </a:extLst>
              </a:blip>
              <a:stretch>
                <a:fillRect/>
              </a:stretch>
            </p:blipFill>
            <p:spPr>
              <a:xfrm>
                <a:off x="6492037" y="4808379"/>
                <a:ext cx="1385262" cy="1080000"/>
              </a:xfrm>
              <a:prstGeom prst="rect">
                <a:avLst/>
              </a:prstGeom>
            </p:spPr>
          </p:pic>
          <p:pic>
            <p:nvPicPr>
              <p:cNvPr id="47" name="Imagen 46"/>
              <p:cNvPicPr>
                <a:picLocks noChangeAspect="1"/>
              </p:cNvPicPr>
              <p:nvPr/>
            </p:nvPicPr>
            <p:blipFill>
              <a:blip r:embed="rId9">
                <a:extLst>
                  <a:ext uri="{BEBA8EAE-BF5A-486C-A8C5-ECC9F3942E4B}">
                    <a14:imgProps xmlns:a14="http://schemas.microsoft.com/office/drawing/2010/main">
                      <a14:imgLayer r:embed="rId10">
                        <a14:imgEffect>
                          <a14:backgroundRemoval t="5396" b="94245" l="1908" r="94275"/>
                        </a14:imgEffect>
                      </a14:imgLayer>
                    </a14:imgProps>
                  </a:ext>
                </a:extLst>
              </a:blip>
              <a:stretch>
                <a:fillRect/>
              </a:stretch>
            </p:blipFill>
            <p:spPr>
              <a:xfrm>
                <a:off x="3086017" y="4808379"/>
                <a:ext cx="1176255" cy="1080000"/>
              </a:xfrm>
              <a:prstGeom prst="rect">
                <a:avLst/>
              </a:prstGeom>
            </p:spPr>
          </p:pic>
          <p:pic>
            <p:nvPicPr>
              <p:cNvPr id="3" name="Imagen 2">
                <a:extLst>
                  <a:ext uri="{FF2B5EF4-FFF2-40B4-BE49-F238E27FC236}">
                    <a16:creationId xmlns:a16="http://schemas.microsoft.com/office/drawing/2014/main" id="{6A8D7A99-E250-7DA5-1A40-C0DC0F947E39}"/>
                  </a:ext>
                </a:extLst>
              </p:cNvPr>
              <p:cNvPicPr>
                <a:picLocks noChangeAspect="1"/>
              </p:cNvPicPr>
              <p:nvPr/>
            </p:nvPicPr>
            <p:blipFill>
              <a:blip r:embed="rId11"/>
              <a:stretch>
                <a:fillRect/>
              </a:stretch>
            </p:blipFill>
            <p:spPr>
              <a:xfrm>
                <a:off x="4627965" y="4722043"/>
                <a:ext cx="1498378" cy="1150676"/>
              </a:xfrm>
              <a:prstGeom prst="rect">
                <a:avLst/>
              </a:prstGeom>
            </p:spPr>
          </p:pic>
        </p:grpSp>
      </p:grpSp>
    </p:spTree>
    <p:extLst>
      <p:ext uri="{BB962C8B-B14F-4D97-AF65-F5344CB8AC3E}">
        <p14:creationId xmlns:p14="http://schemas.microsoft.com/office/powerpoint/2010/main" val="1890502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75000">
              <a:schemeClr val="bg1"/>
            </a:gs>
            <a:gs pos="41000">
              <a:srgbClr val="EADCF4"/>
            </a:gs>
          </a:gsLst>
          <a:lin ang="5400000" scaled="1"/>
        </a:gradFill>
        <a:effectLst/>
      </p:bgPr>
    </p:bg>
    <p:spTree>
      <p:nvGrpSpPr>
        <p:cNvPr id="1" name=""/>
        <p:cNvGrpSpPr/>
        <p:nvPr/>
      </p:nvGrpSpPr>
      <p:grpSpPr>
        <a:xfrm>
          <a:off x="0" y="0"/>
          <a:ext cx="0" cy="0"/>
          <a:chOff x="0" y="0"/>
          <a:chExt cx="0" cy="0"/>
        </a:xfrm>
      </p:grpSpPr>
      <p:grpSp>
        <p:nvGrpSpPr>
          <p:cNvPr id="4" name="Grupo 3"/>
          <p:cNvGrpSpPr/>
          <p:nvPr/>
        </p:nvGrpSpPr>
        <p:grpSpPr>
          <a:xfrm>
            <a:off x="0" y="74868"/>
            <a:ext cx="12192000" cy="249040"/>
            <a:chOff x="1" y="197671"/>
            <a:chExt cx="11014516" cy="307572"/>
          </a:xfrm>
        </p:grpSpPr>
        <p:pic>
          <p:nvPicPr>
            <p:cNvPr id="8" name="Imagen 7"/>
            <p:cNvPicPr>
              <a:picLocks noChangeAspect="1"/>
            </p:cNvPicPr>
            <p:nvPr/>
          </p:nvPicPr>
          <p:blipFill rotWithShape="1">
            <a:blip r:embed="rId2"/>
            <a:srcRect t="54625" b="39790"/>
            <a:stretch/>
          </p:blipFill>
          <p:spPr>
            <a:xfrm>
              <a:off x="1" y="197672"/>
              <a:ext cx="5507258" cy="307571"/>
            </a:xfrm>
            <a:prstGeom prst="rect">
              <a:avLst/>
            </a:prstGeom>
            <a:ln>
              <a:noFill/>
            </a:ln>
            <a:effectLst>
              <a:outerShdw blurRad="190500" algn="tl" rotWithShape="0">
                <a:srgbClr val="000000">
                  <a:alpha val="70000"/>
                </a:srgbClr>
              </a:outerShdw>
            </a:effectLst>
          </p:spPr>
        </p:pic>
        <p:pic>
          <p:nvPicPr>
            <p:cNvPr id="9" name="Imagen 8"/>
            <p:cNvPicPr>
              <a:picLocks noChangeAspect="1"/>
            </p:cNvPicPr>
            <p:nvPr/>
          </p:nvPicPr>
          <p:blipFill rotWithShape="1">
            <a:blip r:embed="rId2"/>
            <a:srcRect t="54625" b="39790"/>
            <a:stretch/>
          </p:blipFill>
          <p:spPr>
            <a:xfrm>
              <a:off x="5507259" y="197671"/>
              <a:ext cx="5507258" cy="307571"/>
            </a:xfrm>
            <a:prstGeom prst="rect">
              <a:avLst/>
            </a:prstGeom>
            <a:ln>
              <a:noFill/>
            </a:ln>
            <a:effectLst>
              <a:outerShdw blurRad="190500" algn="tl" rotWithShape="0">
                <a:srgbClr val="000000">
                  <a:alpha val="70000"/>
                </a:srgbClr>
              </a:outerShdw>
            </a:effectLst>
          </p:spPr>
        </p:pic>
      </p:grpSp>
      <p:pic>
        <p:nvPicPr>
          <p:cNvPr id="10" name="Picture 2" descr="Corregidora Avanza Contigo | Transparencia"/>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576538" y="470293"/>
            <a:ext cx="1285906" cy="12600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upo 61"/>
          <p:cNvGrpSpPr/>
          <p:nvPr/>
        </p:nvGrpSpPr>
        <p:grpSpPr>
          <a:xfrm>
            <a:off x="10691682" y="6331006"/>
            <a:ext cx="1403337" cy="473827"/>
            <a:chOff x="10691682" y="6331006"/>
            <a:chExt cx="1403337" cy="473827"/>
          </a:xfrm>
          <a:solidFill>
            <a:srgbClr val="C59EE2"/>
          </a:solidFill>
        </p:grpSpPr>
        <p:sp>
          <p:nvSpPr>
            <p:cNvPr id="63" name="Triángulo isósceles 62"/>
            <p:cNvSpPr/>
            <p:nvPr/>
          </p:nvSpPr>
          <p:spPr>
            <a:xfrm>
              <a:off x="11363499" y="6331008"/>
              <a:ext cx="731520" cy="473825"/>
            </a:xfrm>
            <a:prstGeom prst="triangle">
              <a:avLst/>
            </a:prstGeom>
            <a:solidFill>
              <a:srgbClr val="FF964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riángulo isósceles 63"/>
            <p:cNvSpPr/>
            <p:nvPr/>
          </p:nvSpPr>
          <p:spPr>
            <a:xfrm>
              <a:off x="11057442" y="6331007"/>
              <a:ext cx="731520" cy="473825"/>
            </a:xfrm>
            <a:prstGeom prst="triangle">
              <a:avLst/>
            </a:prstGeom>
            <a:solidFill>
              <a:srgbClr val="FF85D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Triángulo isósceles 64"/>
            <p:cNvSpPr/>
            <p:nvPr/>
          </p:nvSpPr>
          <p:spPr>
            <a:xfrm>
              <a:off x="10691682" y="6331006"/>
              <a:ext cx="731520" cy="473825"/>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noProof="0" dirty="0">
                  <a:ln w="10160">
                    <a:solidFill>
                      <a:prstClr val="white"/>
                    </a:solidFill>
                    <a:prstDash val="solid"/>
                  </a:ln>
                  <a:solidFill>
                    <a:srgbClr val="FFFFFF"/>
                  </a:solidFill>
                  <a:effectLst>
                    <a:outerShdw blurRad="38100" dist="22860" dir="5400000" algn="tl" rotWithShape="0">
                      <a:srgbClr val="000000">
                        <a:alpha val="30000"/>
                      </a:srgbClr>
                    </a:outerShdw>
                  </a:effectLst>
                  <a:latin typeface="Calibri" panose="020F0502020204030204"/>
                </a:rPr>
                <a:t>9</a:t>
              </a:r>
              <a:endParaRPr kumimoji="0" lang="es-MX" sz="1400" b="1" i="0" u="none" strike="noStrike" kern="1200" cap="none" spc="0" normalizeH="0" baseline="0" noProof="0" dirty="0">
                <a:ln w="10160">
                  <a:solidFill>
                    <a:prstClr val="whit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ndParaRPr>
            </a:p>
          </p:txBody>
        </p:sp>
      </p:grpSp>
      <p:grpSp>
        <p:nvGrpSpPr>
          <p:cNvPr id="11" name="Grupo 10"/>
          <p:cNvGrpSpPr/>
          <p:nvPr/>
        </p:nvGrpSpPr>
        <p:grpSpPr>
          <a:xfrm>
            <a:off x="980298" y="442421"/>
            <a:ext cx="7410317" cy="1315741"/>
            <a:chOff x="1690167" y="519687"/>
            <a:chExt cx="5640615" cy="1315741"/>
          </a:xfrm>
        </p:grpSpPr>
        <p:sp>
          <p:nvSpPr>
            <p:cNvPr id="12" name="Google Shape;931;p56"/>
            <p:cNvSpPr/>
            <p:nvPr/>
          </p:nvSpPr>
          <p:spPr>
            <a:xfrm rot="16681812">
              <a:off x="2890798" y="-680944"/>
              <a:ext cx="1315741" cy="3717003"/>
            </a:xfrm>
            <a:custGeom>
              <a:avLst/>
              <a:gdLst/>
              <a:ahLst/>
              <a:cxnLst/>
              <a:rect l="l" t="t" r="r" b="b"/>
              <a:pathLst>
                <a:path w="82788" h="83298" extrusionOk="0">
                  <a:moveTo>
                    <a:pt x="31490" y="0"/>
                  </a:moveTo>
                  <a:cubicBezTo>
                    <a:pt x="31252" y="0"/>
                    <a:pt x="31015" y="2"/>
                    <a:pt x="30778" y="5"/>
                  </a:cubicBezTo>
                  <a:cubicBezTo>
                    <a:pt x="22771" y="73"/>
                    <a:pt x="14286" y="1665"/>
                    <a:pt x="8326" y="6988"/>
                  </a:cubicBezTo>
                  <a:cubicBezTo>
                    <a:pt x="2344" y="12334"/>
                    <a:pt x="1" y="22297"/>
                    <a:pt x="5028" y="28553"/>
                  </a:cubicBezTo>
                  <a:cubicBezTo>
                    <a:pt x="6734" y="30669"/>
                    <a:pt x="9077" y="32147"/>
                    <a:pt x="11329" y="33694"/>
                  </a:cubicBezTo>
                  <a:cubicBezTo>
                    <a:pt x="20155" y="39745"/>
                    <a:pt x="28094" y="46979"/>
                    <a:pt x="34918" y="55236"/>
                  </a:cubicBezTo>
                  <a:cubicBezTo>
                    <a:pt x="40901" y="62470"/>
                    <a:pt x="46087" y="70545"/>
                    <a:pt x="53389" y="76459"/>
                  </a:cubicBezTo>
                  <a:cubicBezTo>
                    <a:pt x="59159" y="81130"/>
                    <a:pt x="64764" y="83298"/>
                    <a:pt x="69314" y="83298"/>
                  </a:cubicBezTo>
                  <a:cubicBezTo>
                    <a:pt x="77949" y="83298"/>
                    <a:pt x="82787" y="75492"/>
                    <a:pt x="77752" y="62174"/>
                  </a:cubicBezTo>
                  <a:cubicBezTo>
                    <a:pt x="70859" y="43999"/>
                    <a:pt x="60987" y="26574"/>
                    <a:pt x="49977" y="10583"/>
                  </a:cubicBezTo>
                  <a:cubicBezTo>
                    <a:pt x="47680" y="7239"/>
                    <a:pt x="45177" y="3827"/>
                    <a:pt x="41561" y="1938"/>
                  </a:cubicBezTo>
                  <a:cubicBezTo>
                    <a:pt x="38495" y="342"/>
                    <a:pt x="34952" y="0"/>
                    <a:pt x="31490" y="0"/>
                  </a:cubicBezTo>
                  <a:close/>
                </a:path>
              </a:pathLst>
            </a:custGeom>
            <a:solidFill>
              <a:srgbClr val="002060"/>
            </a:solidFill>
            <a:ln>
              <a:noFill/>
            </a:ln>
          </p:spPr>
          <p:txBody>
            <a:bodyPr spcFirstLastPara="1" wrap="square" lIns="91425" tIns="91425" rIns="91425" bIns="91425" anchor="ctr" anchorCtr="0">
              <a:noAutofit/>
            </a:bodyPr>
            <a:lstStyle/>
            <a:p>
              <a:pPr marL="12700" lvl="0">
                <a:spcBef>
                  <a:spcPts val="100"/>
                </a:spcBef>
              </a:pPr>
              <a:endParaRPr lang="es-ES" b="1" spc="-5" dirty="0">
                <a:solidFill>
                  <a:schemeClr val="tx2"/>
                </a:solidFill>
                <a:latin typeface="Arial Rounded MT Bold" panose="020F0704030504030204" pitchFamily="34" charset="0"/>
                <a:cs typeface="Bahnschrift"/>
              </a:endParaRPr>
            </a:p>
          </p:txBody>
        </p:sp>
        <p:sp>
          <p:nvSpPr>
            <p:cNvPr id="13" name="object 2"/>
            <p:cNvSpPr txBox="1">
              <a:spLocks/>
            </p:cNvSpPr>
            <p:nvPr/>
          </p:nvSpPr>
          <p:spPr>
            <a:xfrm>
              <a:off x="2216550" y="700192"/>
              <a:ext cx="5114232" cy="563616"/>
            </a:xfrm>
            <a:prstGeom prst="rect">
              <a:avLst/>
            </a:prstGeom>
          </p:spPr>
          <p:txBody>
            <a:bodyPr vert="horz" wrap="square" lIns="0" tIns="28384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spcBef>
                  <a:spcPts val="100"/>
                </a:spcBef>
              </a:pPr>
              <a:r>
                <a:rPr lang="es-ES" sz="2000" b="1" spc="-5" dirty="0">
                  <a:solidFill>
                    <a:schemeClr val="bg1"/>
                  </a:solidFill>
                  <a:latin typeface="Arial Rounded MT Bold" panose="020F0704030504030204" pitchFamily="34" charset="0"/>
                  <a:cs typeface="Bahnschrift"/>
                </a:rPr>
                <a:t>RESUMEN DE INGRESOS</a:t>
              </a:r>
            </a:p>
          </p:txBody>
        </p:sp>
      </p:grpSp>
      <p:grpSp>
        <p:nvGrpSpPr>
          <p:cNvPr id="15" name="Grupo 14"/>
          <p:cNvGrpSpPr/>
          <p:nvPr/>
        </p:nvGrpSpPr>
        <p:grpSpPr>
          <a:xfrm>
            <a:off x="521065" y="2312337"/>
            <a:ext cx="3136863" cy="2901501"/>
            <a:chOff x="195749" y="2600710"/>
            <a:chExt cx="3504187" cy="3098382"/>
          </a:xfrm>
        </p:grpSpPr>
        <p:sp>
          <p:nvSpPr>
            <p:cNvPr id="16" name="object 3"/>
            <p:cNvSpPr/>
            <p:nvPr/>
          </p:nvSpPr>
          <p:spPr>
            <a:xfrm>
              <a:off x="195749" y="2600710"/>
              <a:ext cx="3171705" cy="3098382"/>
            </a:xfrm>
            <a:custGeom>
              <a:avLst/>
              <a:gdLst/>
              <a:ahLst/>
              <a:cxnLst/>
              <a:rect l="l" t="t" r="r" b="b"/>
              <a:pathLst>
                <a:path w="898525" h="1675129">
                  <a:moveTo>
                    <a:pt x="459283" y="0"/>
                  </a:moveTo>
                  <a:lnTo>
                    <a:pt x="449123" y="254"/>
                  </a:lnTo>
                  <a:lnTo>
                    <a:pt x="445059" y="0"/>
                  </a:lnTo>
                  <a:lnTo>
                    <a:pt x="438963" y="0"/>
                  </a:lnTo>
                  <a:lnTo>
                    <a:pt x="393648" y="23531"/>
                  </a:lnTo>
                  <a:lnTo>
                    <a:pt x="352010" y="92465"/>
                  </a:lnTo>
                  <a:lnTo>
                    <a:pt x="336865" y="138671"/>
                  </a:lnTo>
                  <a:lnTo>
                    <a:pt x="324974" y="189345"/>
                  </a:lnTo>
                  <a:lnTo>
                    <a:pt x="315942" y="241967"/>
                  </a:lnTo>
                  <a:lnTo>
                    <a:pt x="309376" y="294019"/>
                  </a:lnTo>
                  <a:lnTo>
                    <a:pt x="304879" y="342981"/>
                  </a:lnTo>
                  <a:lnTo>
                    <a:pt x="302057" y="386333"/>
                  </a:lnTo>
                  <a:lnTo>
                    <a:pt x="299259" y="403834"/>
                  </a:lnTo>
                  <a:lnTo>
                    <a:pt x="293294" y="417941"/>
                  </a:lnTo>
                  <a:lnTo>
                    <a:pt x="284948" y="427356"/>
                  </a:lnTo>
                  <a:lnTo>
                    <a:pt x="275006" y="430783"/>
                  </a:lnTo>
                  <a:lnTo>
                    <a:pt x="268148" y="430530"/>
                  </a:lnTo>
                  <a:lnTo>
                    <a:pt x="241030" y="435554"/>
                  </a:lnTo>
                  <a:lnTo>
                    <a:pt x="181744" y="474892"/>
                  </a:lnTo>
                  <a:lnTo>
                    <a:pt x="156769" y="508635"/>
                  </a:lnTo>
                  <a:lnTo>
                    <a:pt x="133224" y="586503"/>
                  </a:lnTo>
                  <a:lnTo>
                    <a:pt x="126643" y="637648"/>
                  </a:lnTo>
                  <a:lnTo>
                    <a:pt x="122812" y="693150"/>
                  </a:lnTo>
                  <a:lnTo>
                    <a:pt x="121203" y="750169"/>
                  </a:lnTo>
                  <a:lnTo>
                    <a:pt x="121283" y="805868"/>
                  </a:lnTo>
                  <a:lnTo>
                    <a:pt x="122520" y="857409"/>
                  </a:lnTo>
                  <a:lnTo>
                    <a:pt x="124384" y="901954"/>
                  </a:lnTo>
                  <a:lnTo>
                    <a:pt x="122852" y="922478"/>
                  </a:lnTo>
                  <a:lnTo>
                    <a:pt x="116891" y="939276"/>
                  </a:lnTo>
                  <a:lnTo>
                    <a:pt x="107596" y="950620"/>
                  </a:lnTo>
                  <a:lnTo>
                    <a:pt x="94793" y="954786"/>
                  </a:lnTo>
                  <a:lnTo>
                    <a:pt x="56864" y="972248"/>
                  </a:lnTo>
                  <a:lnTo>
                    <a:pt x="31865" y="1010666"/>
                  </a:lnTo>
                  <a:lnTo>
                    <a:pt x="18105" y="1049083"/>
                  </a:lnTo>
                  <a:lnTo>
                    <a:pt x="4960" y="1111386"/>
                  </a:lnTo>
                  <a:lnTo>
                    <a:pt x="432" y="1156477"/>
                  </a:lnTo>
                  <a:lnTo>
                    <a:pt x="0" y="1201687"/>
                  </a:lnTo>
                  <a:lnTo>
                    <a:pt x="3353" y="1246886"/>
                  </a:lnTo>
                  <a:lnTo>
                    <a:pt x="12098" y="1302034"/>
                  </a:lnTo>
                  <a:lnTo>
                    <a:pt x="25174" y="1353382"/>
                  </a:lnTo>
                  <a:lnTo>
                    <a:pt x="42272" y="1400929"/>
                  </a:lnTo>
                  <a:lnTo>
                    <a:pt x="63082" y="1444676"/>
                  </a:lnTo>
                  <a:lnTo>
                    <a:pt x="87295" y="1484620"/>
                  </a:lnTo>
                  <a:lnTo>
                    <a:pt x="114603" y="1520763"/>
                  </a:lnTo>
                  <a:lnTo>
                    <a:pt x="144696" y="1553102"/>
                  </a:lnTo>
                  <a:lnTo>
                    <a:pt x="177265" y="1581639"/>
                  </a:lnTo>
                  <a:lnTo>
                    <a:pt x="212001" y="1606373"/>
                  </a:lnTo>
                  <a:lnTo>
                    <a:pt x="248595" y="1627302"/>
                  </a:lnTo>
                  <a:lnTo>
                    <a:pt x="286738" y="1644427"/>
                  </a:lnTo>
                  <a:lnTo>
                    <a:pt x="326120" y="1657748"/>
                  </a:lnTo>
                  <a:lnTo>
                    <a:pt x="366433" y="1667263"/>
                  </a:lnTo>
                  <a:lnTo>
                    <a:pt x="407368" y="1672972"/>
                  </a:lnTo>
                  <a:lnTo>
                    <a:pt x="448615" y="1674876"/>
                  </a:lnTo>
                  <a:lnTo>
                    <a:pt x="489791" y="1672979"/>
                  </a:lnTo>
                  <a:lnTo>
                    <a:pt x="530667" y="1667289"/>
                  </a:lnTo>
                  <a:lnTo>
                    <a:pt x="570933" y="1657807"/>
                  </a:lnTo>
                  <a:lnTo>
                    <a:pt x="610284" y="1644531"/>
                  </a:lnTo>
                  <a:lnTo>
                    <a:pt x="648410" y="1627462"/>
                  </a:lnTo>
                  <a:lnTo>
                    <a:pt x="685004" y="1606600"/>
                  </a:lnTo>
                  <a:lnTo>
                    <a:pt x="719758" y="1581945"/>
                  </a:lnTo>
                  <a:lnTo>
                    <a:pt x="752365" y="1553497"/>
                  </a:lnTo>
                  <a:lnTo>
                    <a:pt x="782517" y="1521256"/>
                  </a:lnTo>
                  <a:lnTo>
                    <a:pt x="809907" y="1485222"/>
                  </a:lnTo>
                  <a:lnTo>
                    <a:pt x="834225" y="1445395"/>
                  </a:lnTo>
                  <a:lnTo>
                    <a:pt x="855165" y="1401775"/>
                  </a:lnTo>
                  <a:lnTo>
                    <a:pt x="872420" y="1354361"/>
                  </a:lnTo>
                  <a:lnTo>
                    <a:pt x="885680" y="1303155"/>
                  </a:lnTo>
                  <a:lnTo>
                    <a:pt x="894639" y="1248156"/>
                  </a:lnTo>
                  <a:lnTo>
                    <a:pt x="898159" y="1202598"/>
                  </a:lnTo>
                  <a:lnTo>
                    <a:pt x="897846" y="1157065"/>
                  </a:lnTo>
                  <a:lnTo>
                    <a:pt x="893389" y="1111674"/>
                  </a:lnTo>
                  <a:lnTo>
                    <a:pt x="884479" y="1066545"/>
                  </a:lnTo>
                  <a:lnTo>
                    <a:pt x="866445" y="1010665"/>
                  </a:lnTo>
                  <a:lnTo>
                    <a:pt x="841402" y="972248"/>
                  </a:lnTo>
                  <a:lnTo>
                    <a:pt x="803453" y="954786"/>
                  </a:lnTo>
                  <a:lnTo>
                    <a:pt x="802183" y="954786"/>
                  </a:lnTo>
                  <a:lnTo>
                    <a:pt x="790650" y="950620"/>
                  </a:lnTo>
                  <a:lnTo>
                    <a:pt x="781355" y="939276"/>
                  </a:lnTo>
                  <a:lnTo>
                    <a:pt x="775394" y="922478"/>
                  </a:lnTo>
                  <a:lnTo>
                    <a:pt x="773862" y="901954"/>
                  </a:lnTo>
                  <a:lnTo>
                    <a:pt x="775726" y="857409"/>
                  </a:lnTo>
                  <a:lnTo>
                    <a:pt x="776964" y="805868"/>
                  </a:lnTo>
                  <a:lnTo>
                    <a:pt x="777043" y="750169"/>
                  </a:lnTo>
                  <a:lnTo>
                    <a:pt x="775434" y="693150"/>
                  </a:lnTo>
                  <a:lnTo>
                    <a:pt x="771604" y="637648"/>
                  </a:lnTo>
                  <a:lnTo>
                    <a:pt x="765022" y="586503"/>
                  </a:lnTo>
                  <a:lnTo>
                    <a:pt x="755157" y="542553"/>
                  </a:lnTo>
                  <a:lnTo>
                    <a:pt x="716502" y="474892"/>
                  </a:lnTo>
                  <a:lnTo>
                    <a:pt x="687216" y="450437"/>
                  </a:lnTo>
                  <a:lnTo>
                    <a:pt x="630098" y="430530"/>
                  </a:lnTo>
                  <a:lnTo>
                    <a:pt x="626542" y="430530"/>
                  </a:lnTo>
                  <a:lnTo>
                    <a:pt x="623367" y="430783"/>
                  </a:lnTo>
                  <a:lnTo>
                    <a:pt x="613370" y="427356"/>
                  </a:lnTo>
                  <a:lnTo>
                    <a:pt x="605016" y="417941"/>
                  </a:lnTo>
                  <a:lnTo>
                    <a:pt x="599043" y="403834"/>
                  </a:lnTo>
                  <a:lnTo>
                    <a:pt x="596189" y="386333"/>
                  </a:lnTo>
                  <a:lnTo>
                    <a:pt x="593400" y="342981"/>
                  </a:lnTo>
                  <a:lnTo>
                    <a:pt x="588921" y="294019"/>
                  </a:lnTo>
                  <a:lnTo>
                    <a:pt x="582360" y="241967"/>
                  </a:lnTo>
                  <a:lnTo>
                    <a:pt x="573325" y="189345"/>
                  </a:lnTo>
                  <a:lnTo>
                    <a:pt x="561423" y="138671"/>
                  </a:lnTo>
                  <a:lnTo>
                    <a:pt x="546264" y="92465"/>
                  </a:lnTo>
                  <a:lnTo>
                    <a:pt x="527454" y="53245"/>
                  </a:lnTo>
                  <a:lnTo>
                    <a:pt x="477317" y="5842"/>
                  </a:lnTo>
                  <a:lnTo>
                    <a:pt x="467665" y="1269"/>
                  </a:lnTo>
                  <a:lnTo>
                    <a:pt x="459283" y="0"/>
                  </a:lnTo>
                  <a:close/>
                </a:path>
              </a:pathLst>
            </a:custGeom>
            <a:solidFill>
              <a:srgbClr val="87A4D9">
                <a:alpha val="72000"/>
              </a:srgbClr>
            </a:solidFill>
            <a:ln w="57150">
              <a:solidFill>
                <a:schemeClr val="bg1"/>
              </a:solidFill>
            </a:ln>
          </p:spPr>
          <p:txBody>
            <a:bodyPr wrap="square" lIns="0" tIns="0" rIns="0" bIns="0" rtlCol="0"/>
            <a:lstStyle/>
            <a:p>
              <a:endParaRPr dirty="0"/>
            </a:p>
          </p:txBody>
        </p:sp>
        <p:pic>
          <p:nvPicPr>
            <p:cNvPr id="17" name="Imagen 16"/>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898" l="6837" r="95204"/>
                      </a14:imgEffect>
                    </a14:imgLayer>
                  </a14:imgProps>
                </a:ext>
              </a:extLst>
            </a:blip>
            <a:srcRect t="12897" r="5265" b="1"/>
            <a:stretch/>
          </p:blipFill>
          <p:spPr>
            <a:xfrm>
              <a:off x="563401" y="2707989"/>
              <a:ext cx="3136535" cy="2883823"/>
            </a:xfrm>
            <a:prstGeom prst="rect">
              <a:avLst/>
            </a:prstGeom>
          </p:spPr>
        </p:pic>
      </p:grpSp>
      <p:graphicFrame>
        <p:nvGraphicFramePr>
          <p:cNvPr id="18" name="Table 18">
            <a:extLst>
              <a:ext uri="{FF2B5EF4-FFF2-40B4-BE49-F238E27FC236}">
                <a16:creationId xmlns:a16="http://schemas.microsoft.com/office/drawing/2014/main" id="{E02E1B20-36BB-4E58-A68D-E9C1FA92F667}"/>
              </a:ext>
            </a:extLst>
          </p:cNvPr>
          <p:cNvGraphicFramePr>
            <a:graphicFrameLocks noGrp="1"/>
          </p:cNvGraphicFramePr>
          <p:nvPr>
            <p:extLst>
              <p:ext uri="{D42A27DB-BD31-4B8C-83A1-F6EECF244321}">
                <p14:modId xmlns:p14="http://schemas.microsoft.com/office/powerpoint/2010/main" val="3646738488"/>
              </p:ext>
            </p:extLst>
          </p:nvPr>
        </p:nvGraphicFramePr>
        <p:xfrm>
          <a:off x="3987041" y="2026459"/>
          <a:ext cx="6291167" cy="3828854"/>
        </p:xfrm>
        <a:graphic>
          <a:graphicData uri="http://schemas.openxmlformats.org/drawingml/2006/table">
            <a:tbl>
              <a:tblPr firstRow="1" bandRow="1"/>
              <a:tblGrid>
                <a:gridCol w="3853172">
                  <a:extLst>
                    <a:ext uri="{9D8B030D-6E8A-4147-A177-3AD203B41FA5}">
                      <a16:colId xmlns:a16="http://schemas.microsoft.com/office/drawing/2014/main" val="20000"/>
                    </a:ext>
                  </a:extLst>
                </a:gridCol>
                <a:gridCol w="1280773">
                  <a:extLst>
                    <a:ext uri="{9D8B030D-6E8A-4147-A177-3AD203B41FA5}">
                      <a16:colId xmlns:a16="http://schemas.microsoft.com/office/drawing/2014/main" val="20001"/>
                    </a:ext>
                  </a:extLst>
                </a:gridCol>
                <a:gridCol w="1157222">
                  <a:extLst>
                    <a:ext uri="{9D8B030D-6E8A-4147-A177-3AD203B41FA5}">
                      <a16:colId xmlns:a16="http://schemas.microsoft.com/office/drawing/2014/main" val="20002"/>
                    </a:ext>
                  </a:extLst>
                </a:gridCol>
              </a:tblGrid>
              <a:tr h="272490">
                <a:tc>
                  <a:txBody>
                    <a:bodyPr/>
                    <a:lstStyle>
                      <a:lvl1pPr marL="0" algn="l" defTabSz="914400" rtl="0" eaLnBrk="1" latinLnBrk="0" hangingPunct="1">
                        <a:defRPr sz="1800" kern="1200">
                          <a:solidFill>
                            <a:schemeClr val="tx1"/>
                          </a:solidFill>
                          <a:latin typeface="Arial"/>
                          <a:ea typeface="Arial Unicode MS"/>
                          <a:cs typeface=""/>
                        </a:defRPr>
                      </a:lvl1pPr>
                      <a:lvl2pPr marL="457200" algn="l" defTabSz="914400" rtl="0" eaLnBrk="1" latinLnBrk="0" hangingPunct="1">
                        <a:defRPr sz="1800" kern="1200">
                          <a:solidFill>
                            <a:schemeClr val="tx1"/>
                          </a:solidFill>
                          <a:latin typeface="Arial"/>
                          <a:ea typeface="Arial Unicode MS"/>
                          <a:cs typeface=""/>
                        </a:defRPr>
                      </a:lvl2pPr>
                      <a:lvl3pPr marL="914400" algn="l" defTabSz="914400" rtl="0" eaLnBrk="1" latinLnBrk="0" hangingPunct="1">
                        <a:defRPr sz="1800" kern="1200">
                          <a:solidFill>
                            <a:schemeClr val="tx1"/>
                          </a:solidFill>
                          <a:latin typeface="Arial"/>
                          <a:ea typeface="Arial Unicode MS"/>
                          <a:cs typeface=""/>
                        </a:defRPr>
                      </a:lvl3pPr>
                      <a:lvl4pPr marL="1371600" algn="l" defTabSz="914400" rtl="0" eaLnBrk="1" latinLnBrk="0" hangingPunct="1">
                        <a:defRPr sz="1800" kern="1200">
                          <a:solidFill>
                            <a:schemeClr val="tx1"/>
                          </a:solidFill>
                          <a:latin typeface="Arial"/>
                          <a:ea typeface="Arial Unicode MS"/>
                          <a:cs typeface=""/>
                        </a:defRPr>
                      </a:lvl4pPr>
                      <a:lvl5pPr marL="1828800" algn="l" defTabSz="914400" rtl="0" eaLnBrk="1" latinLnBrk="0" hangingPunct="1">
                        <a:defRPr sz="1800" kern="1200">
                          <a:solidFill>
                            <a:schemeClr val="tx1"/>
                          </a:solidFill>
                          <a:latin typeface="Arial"/>
                          <a:ea typeface="Arial Unicode MS"/>
                          <a:cs typeface=""/>
                        </a:defRPr>
                      </a:lvl5pPr>
                      <a:lvl6pPr marL="2286000" algn="l" defTabSz="914400" rtl="0" eaLnBrk="1" latinLnBrk="0" hangingPunct="1">
                        <a:defRPr sz="1800" kern="1200">
                          <a:solidFill>
                            <a:schemeClr val="tx1"/>
                          </a:solidFill>
                          <a:latin typeface="Arial"/>
                          <a:ea typeface="Arial Unicode MS"/>
                          <a:cs typeface=""/>
                        </a:defRPr>
                      </a:lvl6pPr>
                      <a:lvl7pPr marL="2743200" algn="l" defTabSz="914400" rtl="0" eaLnBrk="1" latinLnBrk="0" hangingPunct="1">
                        <a:defRPr sz="1800" kern="1200">
                          <a:solidFill>
                            <a:schemeClr val="tx1"/>
                          </a:solidFill>
                          <a:latin typeface="Arial"/>
                          <a:ea typeface="Arial Unicode MS"/>
                          <a:cs typeface=""/>
                        </a:defRPr>
                      </a:lvl7pPr>
                      <a:lvl8pPr marL="3200400" algn="l" defTabSz="914400" rtl="0" eaLnBrk="1" latinLnBrk="0" hangingPunct="1">
                        <a:defRPr sz="1800" kern="1200">
                          <a:solidFill>
                            <a:schemeClr val="tx1"/>
                          </a:solidFill>
                          <a:latin typeface="Arial"/>
                          <a:ea typeface="Arial Unicode MS"/>
                          <a:cs typeface=""/>
                        </a:defRPr>
                      </a:lvl8pPr>
                      <a:lvl9pPr marL="3657600" algn="l" defTabSz="914400" rtl="0" eaLnBrk="1" latinLnBrk="0" hangingPunct="1">
                        <a:defRPr sz="1800" kern="1200">
                          <a:solidFill>
                            <a:schemeClr val="tx1"/>
                          </a:solidFill>
                          <a:latin typeface="Arial"/>
                          <a:ea typeface="Arial Unicode MS"/>
                          <a:cs typeface=""/>
                        </a:defRPr>
                      </a:lvl9p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bg1"/>
                          </a:solidFill>
                          <a:latin typeface="+mn-lt"/>
                          <a:cs typeface="Arial" pitchFamily="34" charset="0"/>
                        </a:rPr>
                        <a:t>ORIGEN</a:t>
                      </a:r>
                      <a:r>
                        <a:rPr lang="en-US" altLang="ko-KR" sz="1200" b="1" baseline="0" dirty="0">
                          <a:solidFill>
                            <a:schemeClr val="bg1"/>
                          </a:solidFill>
                          <a:latin typeface="+mn-lt"/>
                          <a:cs typeface="Arial" pitchFamily="34" charset="0"/>
                        </a:rPr>
                        <a:t> DE LOS INGRESOS</a:t>
                      </a:r>
                      <a:endParaRPr lang="ko-KR" altLang="en-US" sz="1200" b="1" dirty="0">
                        <a:solidFill>
                          <a:schemeClr val="bg1"/>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7A4D9"/>
                    </a:solidFill>
                  </a:tcPr>
                </a:tc>
                <a:tc>
                  <a:txBody>
                    <a:bodyPr/>
                    <a:lstStyle>
                      <a:lvl1pPr marL="0" algn="l" defTabSz="914400" rtl="0" eaLnBrk="1" latinLnBrk="0" hangingPunct="1">
                        <a:defRPr sz="1800" kern="1200">
                          <a:solidFill>
                            <a:schemeClr val="tx1"/>
                          </a:solidFill>
                          <a:latin typeface="Arial"/>
                          <a:ea typeface="Arial Unicode MS"/>
                          <a:cs typeface=""/>
                        </a:defRPr>
                      </a:lvl1pPr>
                      <a:lvl2pPr marL="457200" algn="l" defTabSz="914400" rtl="0" eaLnBrk="1" latinLnBrk="0" hangingPunct="1">
                        <a:defRPr sz="1800" kern="1200">
                          <a:solidFill>
                            <a:schemeClr val="tx1"/>
                          </a:solidFill>
                          <a:latin typeface="Arial"/>
                          <a:ea typeface="Arial Unicode MS"/>
                          <a:cs typeface=""/>
                        </a:defRPr>
                      </a:lvl2pPr>
                      <a:lvl3pPr marL="914400" algn="l" defTabSz="914400" rtl="0" eaLnBrk="1" latinLnBrk="0" hangingPunct="1">
                        <a:defRPr sz="1800" kern="1200">
                          <a:solidFill>
                            <a:schemeClr val="tx1"/>
                          </a:solidFill>
                          <a:latin typeface="Arial"/>
                          <a:ea typeface="Arial Unicode MS"/>
                          <a:cs typeface=""/>
                        </a:defRPr>
                      </a:lvl3pPr>
                      <a:lvl4pPr marL="1371600" algn="l" defTabSz="914400" rtl="0" eaLnBrk="1" latinLnBrk="0" hangingPunct="1">
                        <a:defRPr sz="1800" kern="1200">
                          <a:solidFill>
                            <a:schemeClr val="tx1"/>
                          </a:solidFill>
                          <a:latin typeface="Arial"/>
                          <a:ea typeface="Arial Unicode MS"/>
                          <a:cs typeface=""/>
                        </a:defRPr>
                      </a:lvl4pPr>
                      <a:lvl5pPr marL="1828800" algn="l" defTabSz="914400" rtl="0" eaLnBrk="1" latinLnBrk="0" hangingPunct="1">
                        <a:defRPr sz="1800" kern="1200">
                          <a:solidFill>
                            <a:schemeClr val="tx1"/>
                          </a:solidFill>
                          <a:latin typeface="Arial"/>
                          <a:ea typeface="Arial Unicode MS"/>
                          <a:cs typeface=""/>
                        </a:defRPr>
                      </a:lvl5pPr>
                      <a:lvl6pPr marL="2286000" algn="l" defTabSz="914400" rtl="0" eaLnBrk="1" latinLnBrk="0" hangingPunct="1">
                        <a:defRPr sz="1800" kern="1200">
                          <a:solidFill>
                            <a:schemeClr val="tx1"/>
                          </a:solidFill>
                          <a:latin typeface="Arial"/>
                          <a:ea typeface="Arial Unicode MS"/>
                          <a:cs typeface=""/>
                        </a:defRPr>
                      </a:lvl6pPr>
                      <a:lvl7pPr marL="2743200" algn="l" defTabSz="914400" rtl="0" eaLnBrk="1" latinLnBrk="0" hangingPunct="1">
                        <a:defRPr sz="1800" kern="1200">
                          <a:solidFill>
                            <a:schemeClr val="tx1"/>
                          </a:solidFill>
                          <a:latin typeface="Arial"/>
                          <a:ea typeface="Arial Unicode MS"/>
                          <a:cs typeface=""/>
                        </a:defRPr>
                      </a:lvl7pPr>
                      <a:lvl8pPr marL="3200400" algn="l" defTabSz="914400" rtl="0" eaLnBrk="1" latinLnBrk="0" hangingPunct="1">
                        <a:defRPr sz="1800" kern="1200">
                          <a:solidFill>
                            <a:schemeClr val="tx1"/>
                          </a:solidFill>
                          <a:latin typeface="Arial"/>
                          <a:ea typeface="Arial Unicode MS"/>
                          <a:cs typeface=""/>
                        </a:defRPr>
                      </a:lvl8pPr>
                      <a:lvl9pPr marL="3657600" algn="l" defTabSz="914400" rtl="0" eaLnBrk="1" latinLnBrk="0" hangingPunct="1">
                        <a:defRPr sz="1800" kern="1200">
                          <a:solidFill>
                            <a:schemeClr val="tx1"/>
                          </a:solidFill>
                          <a:latin typeface="Arial"/>
                          <a:ea typeface="Arial Unicode MS"/>
                          <a:cs typeface=""/>
                        </a:defRPr>
                      </a:lvl9pPr>
                    </a:lstStyle>
                    <a:p>
                      <a:pPr algn="ctr"/>
                      <a:r>
                        <a:rPr lang="en-US" altLang="ko-KR" sz="1200" b="1" dirty="0">
                          <a:solidFill>
                            <a:schemeClr val="bg1"/>
                          </a:solidFill>
                          <a:latin typeface="+mn-lt"/>
                          <a:cs typeface="Arial" pitchFamily="34" charset="0"/>
                        </a:rPr>
                        <a:t>SUBTOTAL</a:t>
                      </a:r>
                      <a:endParaRPr lang="ko-KR" altLang="en-US" sz="1200" b="1" dirty="0">
                        <a:solidFill>
                          <a:schemeClr val="bg1"/>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7A4D9"/>
                    </a:solidFill>
                  </a:tcPr>
                </a:tc>
                <a:tc>
                  <a:txBody>
                    <a:bodyPr/>
                    <a:lstStyle>
                      <a:lvl1pPr marL="0" algn="l" defTabSz="914400" rtl="0" eaLnBrk="1" latinLnBrk="0" hangingPunct="1">
                        <a:defRPr sz="1800" kern="1200">
                          <a:solidFill>
                            <a:schemeClr val="tx1"/>
                          </a:solidFill>
                          <a:latin typeface="Arial"/>
                          <a:ea typeface="Arial Unicode MS"/>
                          <a:cs typeface=""/>
                        </a:defRPr>
                      </a:lvl1pPr>
                      <a:lvl2pPr marL="457200" algn="l" defTabSz="914400" rtl="0" eaLnBrk="1" latinLnBrk="0" hangingPunct="1">
                        <a:defRPr sz="1800" kern="1200">
                          <a:solidFill>
                            <a:schemeClr val="tx1"/>
                          </a:solidFill>
                          <a:latin typeface="Arial"/>
                          <a:ea typeface="Arial Unicode MS"/>
                          <a:cs typeface=""/>
                        </a:defRPr>
                      </a:lvl2pPr>
                      <a:lvl3pPr marL="914400" algn="l" defTabSz="914400" rtl="0" eaLnBrk="1" latinLnBrk="0" hangingPunct="1">
                        <a:defRPr sz="1800" kern="1200">
                          <a:solidFill>
                            <a:schemeClr val="tx1"/>
                          </a:solidFill>
                          <a:latin typeface="Arial"/>
                          <a:ea typeface="Arial Unicode MS"/>
                          <a:cs typeface=""/>
                        </a:defRPr>
                      </a:lvl3pPr>
                      <a:lvl4pPr marL="1371600" algn="l" defTabSz="914400" rtl="0" eaLnBrk="1" latinLnBrk="0" hangingPunct="1">
                        <a:defRPr sz="1800" kern="1200">
                          <a:solidFill>
                            <a:schemeClr val="tx1"/>
                          </a:solidFill>
                          <a:latin typeface="Arial"/>
                          <a:ea typeface="Arial Unicode MS"/>
                          <a:cs typeface=""/>
                        </a:defRPr>
                      </a:lvl4pPr>
                      <a:lvl5pPr marL="1828800" algn="l" defTabSz="914400" rtl="0" eaLnBrk="1" latinLnBrk="0" hangingPunct="1">
                        <a:defRPr sz="1800" kern="1200">
                          <a:solidFill>
                            <a:schemeClr val="tx1"/>
                          </a:solidFill>
                          <a:latin typeface="Arial"/>
                          <a:ea typeface="Arial Unicode MS"/>
                          <a:cs typeface=""/>
                        </a:defRPr>
                      </a:lvl5pPr>
                      <a:lvl6pPr marL="2286000" algn="l" defTabSz="914400" rtl="0" eaLnBrk="1" latinLnBrk="0" hangingPunct="1">
                        <a:defRPr sz="1800" kern="1200">
                          <a:solidFill>
                            <a:schemeClr val="tx1"/>
                          </a:solidFill>
                          <a:latin typeface="Arial"/>
                          <a:ea typeface="Arial Unicode MS"/>
                          <a:cs typeface=""/>
                        </a:defRPr>
                      </a:lvl6pPr>
                      <a:lvl7pPr marL="2743200" algn="l" defTabSz="914400" rtl="0" eaLnBrk="1" latinLnBrk="0" hangingPunct="1">
                        <a:defRPr sz="1800" kern="1200">
                          <a:solidFill>
                            <a:schemeClr val="tx1"/>
                          </a:solidFill>
                          <a:latin typeface="Arial"/>
                          <a:ea typeface="Arial Unicode MS"/>
                          <a:cs typeface=""/>
                        </a:defRPr>
                      </a:lvl7pPr>
                      <a:lvl8pPr marL="3200400" algn="l" defTabSz="914400" rtl="0" eaLnBrk="1" latinLnBrk="0" hangingPunct="1">
                        <a:defRPr sz="1800" kern="1200">
                          <a:solidFill>
                            <a:schemeClr val="tx1"/>
                          </a:solidFill>
                          <a:latin typeface="Arial"/>
                          <a:ea typeface="Arial Unicode MS"/>
                          <a:cs typeface=""/>
                        </a:defRPr>
                      </a:lvl8pPr>
                      <a:lvl9pPr marL="3657600" algn="l" defTabSz="914400" rtl="0" eaLnBrk="1" latinLnBrk="0" hangingPunct="1">
                        <a:defRPr sz="1800" kern="1200">
                          <a:solidFill>
                            <a:schemeClr val="tx1"/>
                          </a:solidFill>
                          <a:latin typeface="Arial"/>
                          <a:ea typeface="Arial Unicode MS"/>
                          <a:cs typeface=""/>
                        </a:defRPr>
                      </a:lvl9p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bg1"/>
                          </a:solidFill>
                          <a:latin typeface="+mn-lt"/>
                          <a:cs typeface="Arial" pitchFamily="34" charset="0"/>
                        </a:rPr>
                        <a:t>IMPORTE</a:t>
                      </a:r>
                      <a:endParaRPr lang="ko-KR" altLang="en-US" sz="1200" b="1" dirty="0">
                        <a:solidFill>
                          <a:schemeClr val="bg1"/>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7A4D9"/>
                    </a:solidFill>
                  </a:tcPr>
                </a:tc>
                <a:extLst>
                  <a:ext uri="{0D108BD9-81ED-4DB2-BD59-A6C34878D82A}">
                    <a16:rowId xmlns:a16="http://schemas.microsoft.com/office/drawing/2014/main" val="10000"/>
                  </a:ext>
                </a:extLst>
              </a:tr>
              <a:tr h="224403">
                <a:tc>
                  <a:txBody>
                    <a:bodyPr/>
                    <a:lstStyle>
                      <a:lvl1pPr marL="0" algn="l" defTabSz="914400" rtl="0" eaLnBrk="1" latinLnBrk="0" hangingPunct="1">
                        <a:defRPr sz="1800" kern="1200">
                          <a:solidFill>
                            <a:schemeClr val="tx1"/>
                          </a:solidFill>
                          <a:latin typeface="Arial"/>
                          <a:ea typeface="Arial Unicode MS"/>
                          <a:cs typeface=""/>
                        </a:defRPr>
                      </a:lvl1pPr>
                      <a:lvl2pPr marL="457200" algn="l" defTabSz="914400" rtl="0" eaLnBrk="1" latinLnBrk="0" hangingPunct="1">
                        <a:defRPr sz="1800" kern="1200">
                          <a:solidFill>
                            <a:schemeClr val="tx1"/>
                          </a:solidFill>
                          <a:latin typeface="Arial"/>
                          <a:ea typeface="Arial Unicode MS"/>
                          <a:cs typeface=""/>
                        </a:defRPr>
                      </a:lvl2pPr>
                      <a:lvl3pPr marL="914400" algn="l" defTabSz="914400" rtl="0" eaLnBrk="1" latinLnBrk="0" hangingPunct="1">
                        <a:defRPr sz="1800" kern="1200">
                          <a:solidFill>
                            <a:schemeClr val="tx1"/>
                          </a:solidFill>
                          <a:latin typeface="Arial"/>
                          <a:ea typeface="Arial Unicode MS"/>
                          <a:cs typeface=""/>
                        </a:defRPr>
                      </a:lvl3pPr>
                      <a:lvl4pPr marL="1371600" algn="l" defTabSz="914400" rtl="0" eaLnBrk="1" latinLnBrk="0" hangingPunct="1">
                        <a:defRPr sz="1800" kern="1200">
                          <a:solidFill>
                            <a:schemeClr val="tx1"/>
                          </a:solidFill>
                          <a:latin typeface="Arial"/>
                          <a:ea typeface="Arial Unicode MS"/>
                          <a:cs typeface=""/>
                        </a:defRPr>
                      </a:lvl4pPr>
                      <a:lvl5pPr marL="1828800" algn="l" defTabSz="914400" rtl="0" eaLnBrk="1" latinLnBrk="0" hangingPunct="1">
                        <a:defRPr sz="1800" kern="1200">
                          <a:solidFill>
                            <a:schemeClr val="tx1"/>
                          </a:solidFill>
                          <a:latin typeface="Arial"/>
                          <a:ea typeface="Arial Unicode MS"/>
                          <a:cs typeface=""/>
                        </a:defRPr>
                      </a:lvl5pPr>
                      <a:lvl6pPr marL="2286000" algn="l" defTabSz="914400" rtl="0" eaLnBrk="1" latinLnBrk="0" hangingPunct="1">
                        <a:defRPr sz="1800" kern="1200">
                          <a:solidFill>
                            <a:schemeClr val="tx1"/>
                          </a:solidFill>
                          <a:latin typeface="Arial"/>
                          <a:ea typeface="Arial Unicode MS"/>
                          <a:cs typeface=""/>
                        </a:defRPr>
                      </a:lvl6pPr>
                      <a:lvl7pPr marL="2743200" algn="l" defTabSz="914400" rtl="0" eaLnBrk="1" latinLnBrk="0" hangingPunct="1">
                        <a:defRPr sz="1800" kern="1200">
                          <a:solidFill>
                            <a:schemeClr val="tx1"/>
                          </a:solidFill>
                          <a:latin typeface="Arial"/>
                          <a:ea typeface="Arial Unicode MS"/>
                          <a:cs typeface=""/>
                        </a:defRPr>
                      </a:lvl7pPr>
                      <a:lvl8pPr marL="3200400" algn="l" defTabSz="914400" rtl="0" eaLnBrk="1" latinLnBrk="0" hangingPunct="1">
                        <a:defRPr sz="1800" kern="1200">
                          <a:solidFill>
                            <a:schemeClr val="tx1"/>
                          </a:solidFill>
                          <a:latin typeface="Arial"/>
                          <a:ea typeface="Arial Unicode MS"/>
                          <a:cs typeface=""/>
                        </a:defRPr>
                      </a:lvl8pPr>
                      <a:lvl9pPr marL="3657600" algn="l" defTabSz="914400" rtl="0" eaLnBrk="1" latinLnBrk="0" hangingPunct="1">
                        <a:defRPr sz="1800" kern="1200">
                          <a:solidFill>
                            <a:schemeClr val="tx1"/>
                          </a:solidFill>
                          <a:latin typeface="Arial"/>
                          <a:ea typeface="Arial Unicode MS"/>
                          <a:cs typeface=""/>
                        </a:defRPr>
                      </a:lvl9pPr>
                    </a:lstStyle>
                    <a:p>
                      <a:pPr algn="ctr"/>
                      <a:r>
                        <a:rPr lang="es-ES" altLang="ko-KR" sz="900" b="1" dirty="0">
                          <a:solidFill>
                            <a:sysClr val="windowText" lastClr="000000"/>
                          </a:solidFill>
                          <a:latin typeface="+mn-lt"/>
                          <a:cs typeface="Arial" pitchFamily="34" charset="0"/>
                        </a:rPr>
                        <a:t>INGRESOS PROPIOS</a:t>
                      </a:r>
                      <a:endParaRPr lang="ko-KR" altLang="en-US" sz="900" b="1"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FAF"/>
                    </a:solidFill>
                  </a:tcPr>
                </a:tc>
                <a:tc>
                  <a:txBody>
                    <a:bodyPr/>
                    <a:lstStyle>
                      <a:lvl1pPr marL="0" algn="l" defTabSz="914400" rtl="0" eaLnBrk="1" latinLnBrk="0" hangingPunct="1">
                        <a:defRPr sz="1800" kern="1200">
                          <a:solidFill>
                            <a:schemeClr val="tx1"/>
                          </a:solidFill>
                          <a:latin typeface="Arial"/>
                          <a:ea typeface="Arial Unicode MS"/>
                          <a:cs typeface=""/>
                        </a:defRPr>
                      </a:lvl1pPr>
                      <a:lvl2pPr marL="457200" algn="l" defTabSz="914400" rtl="0" eaLnBrk="1" latinLnBrk="0" hangingPunct="1">
                        <a:defRPr sz="1800" kern="1200">
                          <a:solidFill>
                            <a:schemeClr val="tx1"/>
                          </a:solidFill>
                          <a:latin typeface="Arial"/>
                          <a:ea typeface="Arial Unicode MS"/>
                          <a:cs typeface=""/>
                        </a:defRPr>
                      </a:lvl2pPr>
                      <a:lvl3pPr marL="914400" algn="l" defTabSz="914400" rtl="0" eaLnBrk="1" latinLnBrk="0" hangingPunct="1">
                        <a:defRPr sz="1800" kern="1200">
                          <a:solidFill>
                            <a:schemeClr val="tx1"/>
                          </a:solidFill>
                          <a:latin typeface="Arial"/>
                          <a:ea typeface="Arial Unicode MS"/>
                          <a:cs typeface=""/>
                        </a:defRPr>
                      </a:lvl3pPr>
                      <a:lvl4pPr marL="1371600" algn="l" defTabSz="914400" rtl="0" eaLnBrk="1" latinLnBrk="0" hangingPunct="1">
                        <a:defRPr sz="1800" kern="1200">
                          <a:solidFill>
                            <a:schemeClr val="tx1"/>
                          </a:solidFill>
                          <a:latin typeface="Arial"/>
                          <a:ea typeface="Arial Unicode MS"/>
                          <a:cs typeface=""/>
                        </a:defRPr>
                      </a:lvl4pPr>
                      <a:lvl5pPr marL="1828800" algn="l" defTabSz="914400" rtl="0" eaLnBrk="1" latinLnBrk="0" hangingPunct="1">
                        <a:defRPr sz="1800" kern="1200">
                          <a:solidFill>
                            <a:schemeClr val="tx1"/>
                          </a:solidFill>
                          <a:latin typeface="Arial"/>
                          <a:ea typeface="Arial Unicode MS"/>
                          <a:cs typeface=""/>
                        </a:defRPr>
                      </a:lvl5pPr>
                      <a:lvl6pPr marL="2286000" algn="l" defTabSz="914400" rtl="0" eaLnBrk="1" latinLnBrk="0" hangingPunct="1">
                        <a:defRPr sz="1800" kern="1200">
                          <a:solidFill>
                            <a:schemeClr val="tx1"/>
                          </a:solidFill>
                          <a:latin typeface="Arial"/>
                          <a:ea typeface="Arial Unicode MS"/>
                          <a:cs typeface=""/>
                        </a:defRPr>
                      </a:lvl6pPr>
                      <a:lvl7pPr marL="2743200" algn="l" defTabSz="914400" rtl="0" eaLnBrk="1" latinLnBrk="0" hangingPunct="1">
                        <a:defRPr sz="1800" kern="1200">
                          <a:solidFill>
                            <a:schemeClr val="tx1"/>
                          </a:solidFill>
                          <a:latin typeface="Arial"/>
                          <a:ea typeface="Arial Unicode MS"/>
                          <a:cs typeface=""/>
                        </a:defRPr>
                      </a:lvl7pPr>
                      <a:lvl8pPr marL="3200400" algn="l" defTabSz="914400" rtl="0" eaLnBrk="1" latinLnBrk="0" hangingPunct="1">
                        <a:defRPr sz="1800" kern="1200">
                          <a:solidFill>
                            <a:schemeClr val="tx1"/>
                          </a:solidFill>
                          <a:latin typeface="Arial"/>
                          <a:ea typeface="Arial Unicode MS"/>
                          <a:cs typeface=""/>
                        </a:defRPr>
                      </a:lvl8pPr>
                      <a:lvl9pPr marL="3657600" algn="l" defTabSz="914400" rtl="0" eaLnBrk="1" latinLnBrk="0" hangingPunct="1">
                        <a:defRPr sz="1800" kern="1200">
                          <a:solidFill>
                            <a:schemeClr val="tx1"/>
                          </a:solidFill>
                          <a:latin typeface="Arial"/>
                          <a:ea typeface="Arial Unicode MS"/>
                          <a:cs typeface=""/>
                        </a:defRPr>
                      </a:lvl9pPr>
                    </a:lstStyle>
                    <a:p>
                      <a:pPr marL="0" algn="ctr" defTabSz="914400" rtl="0" eaLnBrk="1" latinLnBrk="0" hangingPunct="1"/>
                      <a:r>
                        <a:rPr lang="es-ES" altLang="ko-KR" sz="900" b="1" kern="1200" dirty="0">
                          <a:solidFill>
                            <a:sysClr val="windowText" lastClr="000000"/>
                          </a:solidFill>
                          <a:latin typeface="+mn-lt"/>
                          <a:ea typeface="Arial Unicode MS"/>
                          <a:cs typeface="Arial" pitchFamily="34" charset="0"/>
                        </a:rPr>
                        <a:t>$1,024,703,531.00</a:t>
                      </a:r>
                      <a:endParaRPr lang="ko-KR" altLang="en-US" sz="900" b="1" kern="1200" dirty="0">
                        <a:solidFill>
                          <a:sysClr val="windowText" lastClr="000000"/>
                        </a:solidFill>
                        <a:latin typeface="+mn-lt"/>
                        <a:ea typeface="Arial Unicode MS"/>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FAF"/>
                    </a:solidFill>
                  </a:tcPr>
                </a:tc>
                <a:tc>
                  <a:txBody>
                    <a:bodyPr/>
                    <a:lstStyle>
                      <a:lvl1pPr marL="0" algn="l" defTabSz="914400" rtl="0" eaLnBrk="1" latinLnBrk="0" hangingPunct="1">
                        <a:defRPr sz="1800" kern="1200">
                          <a:solidFill>
                            <a:schemeClr val="tx1"/>
                          </a:solidFill>
                          <a:latin typeface="Arial"/>
                          <a:ea typeface="Arial Unicode MS"/>
                          <a:cs typeface=""/>
                        </a:defRPr>
                      </a:lvl1pPr>
                      <a:lvl2pPr marL="457200" algn="l" defTabSz="914400" rtl="0" eaLnBrk="1" latinLnBrk="0" hangingPunct="1">
                        <a:defRPr sz="1800" kern="1200">
                          <a:solidFill>
                            <a:schemeClr val="tx1"/>
                          </a:solidFill>
                          <a:latin typeface="Arial"/>
                          <a:ea typeface="Arial Unicode MS"/>
                          <a:cs typeface=""/>
                        </a:defRPr>
                      </a:lvl2pPr>
                      <a:lvl3pPr marL="914400" algn="l" defTabSz="914400" rtl="0" eaLnBrk="1" latinLnBrk="0" hangingPunct="1">
                        <a:defRPr sz="1800" kern="1200">
                          <a:solidFill>
                            <a:schemeClr val="tx1"/>
                          </a:solidFill>
                          <a:latin typeface="Arial"/>
                          <a:ea typeface="Arial Unicode MS"/>
                          <a:cs typeface=""/>
                        </a:defRPr>
                      </a:lvl3pPr>
                      <a:lvl4pPr marL="1371600" algn="l" defTabSz="914400" rtl="0" eaLnBrk="1" latinLnBrk="0" hangingPunct="1">
                        <a:defRPr sz="1800" kern="1200">
                          <a:solidFill>
                            <a:schemeClr val="tx1"/>
                          </a:solidFill>
                          <a:latin typeface="Arial"/>
                          <a:ea typeface="Arial Unicode MS"/>
                          <a:cs typeface=""/>
                        </a:defRPr>
                      </a:lvl4pPr>
                      <a:lvl5pPr marL="1828800" algn="l" defTabSz="914400" rtl="0" eaLnBrk="1" latinLnBrk="0" hangingPunct="1">
                        <a:defRPr sz="1800" kern="1200">
                          <a:solidFill>
                            <a:schemeClr val="tx1"/>
                          </a:solidFill>
                          <a:latin typeface="Arial"/>
                          <a:ea typeface="Arial Unicode MS"/>
                          <a:cs typeface=""/>
                        </a:defRPr>
                      </a:lvl5pPr>
                      <a:lvl6pPr marL="2286000" algn="l" defTabSz="914400" rtl="0" eaLnBrk="1" latinLnBrk="0" hangingPunct="1">
                        <a:defRPr sz="1800" kern="1200">
                          <a:solidFill>
                            <a:schemeClr val="tx1"/>
                          </a:solidFill>
                          <a:latin typeface="Arial"/>
                          <a:ea typeface="Arial Unicode MS"/>
                          <a:cs typeface=""/>
                        </a:defRPr>
                      </a:lvl6pPr>
                      <a:lvl7pPr marL="2743200" algn="l" defTabSz="914400" rtl="0" eaLnBrk="1" latinLnBrk="0" hangingPunct="1">
                        <a:defRPr sz="1800" kern="1200">
                          <a:solidFill>
                            <a:schemeClr val="tx1"/>
                          </a:solidFill>
                          <a:latin typeface="Arial"/>
                          <a:ea typeface="Arial Unicode MS"/>
                          <a:cs typeface=""/>
                        </a:defRPr>
                      </a:lvl7pPr>
                      <a:lvl8pPr marL="3200400" algn="l" defTabSz="914400" rtl="0" eaLnBrk="1" latinLnBrk="0" hangingPunct="1">
                        <a:defRPr sz="1800" kern="1200">
                          <a:solidFill>
                            <a:schemeClr val="tx1"/>
                          </a:solidFill>
                          <a:latin typeface="Arial"/>
                          <a:ea typeface="Arial Unicode MS"/>
                          <a:cs typeface=""/>
                        </a:defRPr>
                      </a:lvl8pPr>
                      <a:lvl9pPr marL="3657600" algn="l" defTabSz="914400" rtl="0" eaLnBrk="1" latinLnBrk="0" hangingPunct="1">
                        <a:defRPr sz="1800" kern="1200">
                          <a:solidFill>
                            <a:schemeClr val="tx1"/>
                          </a:solidFill>
                          <a:latin typeface="Arial"/>
                          <a:ea typeface="Arial Unicode MS"/>
                          <a:cs typeface=""/>
                        </a:defRPr>
                      </a:lvl9pPr>
                    </a:lstStyle>
                    <a:p>
                      <a:pPr marL="0" algn="ctr" defTabSz="914400" rtl="0" eaLnBrk="1" latinLnBrk="0" hangingPunct="1"/>
                      <a:endParaRPr lang="ko-KR" altLang="en-US" sz="900" b="1" kern="1200" dirty="0">
                        <a:solidFill>
                          <a:sysClr val="windowText" lastClr="000000"/>
                        </a:solidFill>
                        <a:latin typeface="+mn-lt"/>
                        <a:ea typeface="Arial Unicode MS"/>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FAF"/>
                    </a:solidFill>
                  </a:tcPr>
                </a:tc>
                <a:extLst>
                  <a:ext uri="{0D108BD9-81ED-4DB2-BD59-A6C34878D82A}">
                    <a16:rowId xmlns:a16="http://schemas.microsoft.com/office/drawing/2014/main" val="10001"/>
                  </a:ext>
                </a:extLst>
              </a:tr>
              <a:tr h="224403">
                <a:tc>
                  <a:txBody>
                    <a:bodyPr/>
                    <a:lstStyle>
                      <a:lvl1pPr marL="0" algn="l" defTabSz="914400" rtl="0" eaLnBrk="1" latinLnBrk="0" hangingPunct="1">
                        <a:defRPr sz="1800" kern="1200">
                          <a:solidFill>
                            <a:schemeClr val="tx1"/>
                          </a:solidFill>
                          <a:latin typeface="Arial"/>
                          <a:ea typeface="Arial Unicode MS"/>
                          <a:cs typeface=""/>
                        </a:defRPr>
                      </a:lvl1pPr>
                      <a:lvl2pPr marL="457200" algn="l" defTabSz="914400" rtl="0" eaLnBrk="1" latinLnBrk="0" hangingPunct="1">
                        <a:defRPr sz="1800" kern="1200">
                          <a:solidFill>
                            <a:schemeClr val="tx1"/>
                          </a:solidFill>
                          <a:latin typeface="Arial"/>
                          <a:ea typeface="Arial Unicode MS"/>
                          <a:cs typeface=""/>
                        </a:defRPr>
                      </a:lvl2pPr>
                      <a:lvl3pPr marL="914400" algn="l" defTabSz="914400" rtl="0" eaLnBrk="1" latinLnBrk="0" hangingPunct="1">
                        <a:defRPr sz="1800" kern="1200">
                          <a:solidFill>
                            <a:schemeClr val="tx1"/>
                          </a:solidFill>
                          <a:latin typeface="Arial"/>
                          <a:ea typeface="Arial Unicode MS"/>
                          <a:cs typeface=""/>
                        </a:defRPr>
                      </a:lvl3pPr>
                      <a:lvl4pPr marL="1371600" algn="l" defTabSz="914400" rtl="0" eaLnBrk="1" latinLnBrk="0" hangingPunct="1">
                        <a:defRPr sz="1800" kern="1200">
                          <a:solidFill>
                            <a:schemeClr val="tx1"/>
                          </a:solidFill>
                          <a:latin typeface="Arial"/>
                          <a:ea typeface="Arial Unicode MS"/>
                          <a:cs typeface=""/>
                        </a:defRPr>
                      </a:lvl4pPr>
                      <a:lvl5pPr marL="1828800" algn="l" defTabSz="914400" rtl="0" eaLnBrk="1" latinLnBrk="0" hangingPunct="1">
                        <a:defRPr sz="1800" kern="1200">
                          <a:solidFill>
                            <a:schemeClr val="tx1"/>
                          </a:solidFill>
                          <a:latin typeface="Arial"/>
                          <a:ea typeface="Arial Unicode MS"/>
                          <a:cs typeface=""/>
                        </a:defRPr>
                      </a:lvl5pPr>
                      <a:lvl6pPr marL="2286000" algn="l" defTabSz="914400" rtl="0" eaLnBrk="1" latinLnBrk="0" hangingPunct="1">
                        <a:defRPr sz="1800" kern="1200">
                          <a:solidFill>
                            <a:schemeClr val="tx1"/>
                          </a:solidFill>
                          <a:latin typeface="Arial"/>
                          <a:ea typeface="Arial Unicode MS"/>
                          <a:cs typeface=""/>
                        </a:defRPr>
                      </a:lvl6pPr>
                      <a:lvl7pPr marL="2743200" algn="l" defTabSz="914400" rtl="0" eaLnBrk="1" latinLnBrk="0" hangingPunct="1">
                        <a:defRPr sz="1800" kern="1200">
                          <a:solidFill>
                            <a:schemeClr val="tx1"/>
                          </a:solidFill>
                          <a:latin typeface="Arial"/>
                          <a:ea typeface="Arial Unicode MS"/>
                          <a:cs typeface=""/>
                        </a:defRPr>
                      </a:lvl7pPr>
                      <a:lvl8pPr marL="3200400" algn="l" defTabSz="914400" rtl="0" eaLnBrk="1" latinLnBrk="0" hangingPunct="1">
                        <a:defRPr sz="1800" kern="1200">
                          <a:solidFill>
                            <a:schemeClr val="tx1"/>
                          </a:solidFill>
                          <a:latin typeface="Arial"/>
                          <a:ea typeface="Arial Unicode MS"/>
                          <a:cs typeface=""/>
                        </a:defRPr>
                      </a:lvl8pPr>
                      <a:lvl9pPr marL="3657600" algn="l" defTabSz="914400" rtl="0" eaLnBrk="1" latinLnBrk="0" hangingPunct="1">
                        <a:defRPr sz="1800" kern="1200">
                          <a:solidFill>
                            <a:schemeClr val="tx1"/>
                          </a:solidFill>
                          <a:latin typeface="Arial"/>
                          <a:ea typeface="Arial Unicode MS"/>
                          <a:cs typeface=""/>
                        </a:defRPr>
                      </a:lvl9p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900" b="0" dirty="0">
                          <a:solidFill>
                            <a:sysClr val="windowText" lastClr="000000"/>
                          </a:solidFill>
                          <a:latin typeface="+mn-lt"/>
                          <a:cs typeface="Arial" pitchFamily="34" charset="0"/>
                        </a:rPr>
                        <a:t>Impuestos</a:t>
                      </a:r>
                      <a:endParaRPr lang="ko-KR" altLang="en-US" sz="900" b="0"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ea typeface="Arial Unicode MS"/>
                          <a:cs typeface=""/>
                        </a:defRPr>
                      </a:lvl1pPr>
                      <a:lvl2pPr marL="457200" algn="l" defTabSz="914400" rtl="0" eaLnBrk="1" latinLnBrk="0" hangingPunct="1">
                        <a:defRPr sz="1800" kern="1200">
                          <a:solidFill>
                            <a:schemeClr val="tx1"/>
                          </a:solidFill>
                          <a:latin typeface="Arial"/>
                          <a:ea typeface="Arial Unicode MS"/>
                          <a:cs typeface=""/>
                        </a:defRPr>
                      </a:lvl2pPr>
                      <a:lvl3pPr marL="914400" algn="l" defTabSz="914400" rtl="0" eaLnBrk="1" latinLnBrk="0" hangingPunct="1">
                        <a:defRPr sz="1800" kern="1200">
                          <a:solidFill>
                            <a:schemeClr val="tx1"/>
                          </a:solidFill>
                          <a:latin typeface="Arial"/>
                          <a:ea typeface="Arial Unicode MS"/>
                          <a:cs typeface=""/>
                        </a:defRPr>
                      </a:lvl3pPr>
                      <a:lvl4pPr marL="1371600" algn="l" defTabSz="914400" rtl="0" eaLnBrk="1" latinLnBrk="0" hangingPunct="1">
                        <a:defRPr sz="1800" kern="1200">
                          <a:solidFill>
                            <a:schemeClr val="tx1"/>
                          </a:solidFill>
                          <a:latin typeface="Arial"/>
                          <a:ea typeface="Arial Unicode MS"/>
                          <a:cs typeface=""/>
                        </a:defRPr>
                      </a:lvl4pPr>
                      <a:lvl5pPr marL="1828800" algn="l" defTabSz="914400" rtl="0" eaLnBrk="1" latinLnBrk="0" hangingPunct="1">
                        <a:defRPr sz="1800" kern="1200">
                          <a:solidFill>
                            <a:schemeClr val="tx1"/>
                          </a:solidFill>
                          <a:latin typeface="Arial"/>
                          <a:ea typeface="Arial Unicode MS"/>
                          <a:cs typeface=""/>
                        </a:defRPr>
                      </a:lvl5pPr>
                      <a:lvl6pPr marL="2286000" algn="l" defTabSz="914400" rtl="0" eaLnBrk="1" latinLnBrk="0" hangingPunct="1">
                        <a:defRPr sz="1800" kern="1200">
                          <a:solidFill>
                            <a:schemeClr val="tx1"/>
                          </a:solidFill>
                          <a:latin typeface="Arial"/>
                          <a:ea typeface="Arial Unicode MS"/>
                          <a:cs typeface=""/>
                        </a:defRPr>
                      </a:lvl6pPr>
                      <a:lvl7pPr marL="2743200" algn="l" defTabSz="914400" rtl="0" eaLnBrk="1" latinLnBrk="0" hangingPunct="1">
                        <a:defRPr sz="1800" kern="1200">
                          <a:solidFill>
                            <a:schemeClr val="tx1"/>
                          </a:solidFill>
                          <a:latin typeface="Arial"/>
                          <a:ea typeface="Arial Unicode MS"/>
                          <a:cs typeface=""/>
                        </a:defRPr>
                      </a:lvl7pPr>
                      <a:lvl8pPr marL="3200400" algn="l" defTabSz="914400" rtl="0" eaLnBrk="1" latinLnBrk="0" hangingPunct="1">
                        <a:defRPr sz="1800" kern="1200">
                          <a:solidFill>
                            <a:schemeClr val="tx1"/>
                          </a:solidFill>
                          <a:latin typeface="Arial"/>
                          <a:ea typeface="Arial Unicode MS"/>
                          <a:cs typeface=""/>
                        </a:defRPr>
                      </a:lvl8pPr>
                      <a:lvl9pPr marL="3657600" algn="l" defTabSz="914400" rtl="0" eaLnBrk="1" latinLnBrk="0" hangingPunct="1">
                        <a:defRPr sz="1800" kern="1200">
                          <a:solidFill>
                            <a:schemeClr val="tx1"/>
                          </a:solidFill>
                          <a:latin typeface="Arial"/>
                          <a:ea typeface="Arial Unicode MS"/>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ko-KR" altLang="en-US" sz="900" b="0" kern="1200" dirty="0">
                        <a:solidFill>
                          <a:sysClr val="windowText" lastClr="000000"/>
                        </a:solidFill>
                        <a:latin typeface="+mn-lt"/>
                        <a:ea typeface="Arial Unicode MS"/>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ea typeface="Arial Unicode MS"/>
                          <a:cs typeface=""/>
                        </a:defRPr>
                      </a:lvl1pPr>
                      <a:lvl2pPr marL="457200" algn="l" defTabSz="914400" rtl="0" eaLnBrk="1" latinLnBrk="0" hangingPunct="1">
                        <a:defRPr sz="1800" kern="1200">
                          <a:solidFill>
                            <a:schemeClr val="tx1"/>
                          </a:solidFill>
                          <a:latin typeface="Arial"/>
                          <a:ea typeface="Arial Unicode MS"/>
                          <a:cs typeface=""/>
                        </a:defRPr>
                      </a:lvl2pPr>
                      <a:lvl3pPr marL="914400" algn="l" defTabSz="914400" rtl="0" eaLnBrk="1" latinLnBrk="0" hangingPunct="1">
                        <a:defRPr sz="1800" kern="1200">
                          <a:solidFill>
                            <a:schemeClr val="tx1"/>
                          </a:solidFill>
                          <a:latin typeface="Arial"/>
                          <a:ea typeface="Arial Unicode MS"/>
                          <a:cs typeface=""/>
                        </a:defRPr>
                      </a:lvl3pPr>
                      <a:lvl4pPr marL="1371600" algn="l" defTabSz="914400" rtl="0" eaLnBrk="1" latinLnBrk="0" hangingPunct="1">
                        <a:defRPr sz="1800" kern="1200">
                          <a:solidFill>
                            <a:schemeClr val="tx1"/>
                          </a:solidFill>
                          <a:latin typeface="Arial"/>
                          <a:ea typeface="Arial Unicode MS"/>
                          <a:cs typeface=""/>
                        </a:defRPr>
                      </a:lvl4pPr>
                      <a:lvl5pPr marL="1828800" algn="l" defTabSz="914400" rtl="0" eaLnBrk="1" latinLnBrk="0" hangingPunct="1">
                        <a:defRPr sz="1800" kern="1200">
                          <a:solidFill>
                            <a:schemeClr val="tx1"/>
                          </a:solidFill>
                          <a:latin typeface="Arial"/>
                          <a:ea typeface="Arial Unicode MS"/>
                          <a:cs typeface=""/>
                        </a:defRPr>
                      </a:lvl5pPr>
                      <a:lvl6pPr marL="2286000" algn="l" defTabSz="914400" rtl="0" eaLnBrk="1" latinLnBrk="0" hangingPunct="1">
                        <a:defRPr sz="1800" kern="1200">
                          <a:solidFill>
                            <a:schemeClr val="tx1"/>
                          </a:solidFill>
                          <a:latin typeface="Arial"/>
                          <a:ea typeface="Arial Unicode MS"/>
                          <a:cs typeface=""/>
                        </a:defRPr>
                      </a:lvl6pPr>
                      <a:lvl7pPr marL="2743200" algn="l" defTabSz="914400" rtl="0" eaLnBrk="1" latinLnBrk="0" hangingPunct="1">
                        <a:defRPr sz="1800" kern="1200">
                          <a:solidFill>
                            <a:schemeClr val="tx1"/>
                          </a:solidFill>
                          <a:latin typeface="Arial"/>
                          <a:ea typeface="Arial Unicode MS"/>
                          <a:cs typeface=""/>
                        </a:defRPr>
                      </a:lvl7pPr>
                      <a:lvl8pPr marL="3200400" algn="l" defTabSz="914400" rtl="0" eaLnBrk="1" latinLnBrk="0" hangingPunct="1">
                        <a:defRPr sz="1800" kern="1200">
                          <a:solidFill>
                            <a:schemeClr val="tx1"/>
                          </a:solidFill>
                          <a:latin typeface="Arial"/>
                          <a:ea typeface="Arial Unicode MS"/>
                          <a:cs typeface=""/>
                        </a:defRPr>
                      </a:lvl8pPr>
                      <a:lvl9pPr marL="3657600" algn="l" defTabSz="914400" rtl="0" eaLnBrk="1" latinLnBrk="0" hangingPunct="1">
                        <a:defRPr sz="1800" kern="1200">
                          <a:solidFill>
                            <a:schemeClr val="tx1"/>
                          </a:solidFill>
                          <a:latin typeface="Arial"/>
                          <a:ea typeface="Arial Unicode MS"/>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altLang="ko-KR" sz="900" b="0" kern="1200" dirty="0">
                          <a:solidFill>
                            <a:sysClr val="windowText" lastClr="000000"/>
                          </a:solidFill>
                          <a:latin typeface="+mn-lt"/>
                          <a:ea typeface="Arial Unicode MS"/>
                          <a:cs typeface="Arial" pitchFamily="34" charset="0"/>
                        </a:rPr>
                        <a:t>$773,124,532.00</a:t>
                      </a:r>
                      <a:endParaRPr lang="ko-KR" altLang="en-US" sz="900" b="0" kern="1200" dirty="0">
                        <a:solidFill>
                          <a:sysClr val="windowText" lastClr="000000"/>
                        </a:solidFill>
                        <a:latin typeface="+mn-lt"/>
                        <a:ea typeface="Arial Unicode MS"/>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224403">
                <a:tc>
                  <a:txBody>
                    <a:bodyPr/>
                    <a:lstStyle>
                      <a:lvl1pPr marL="0" algn="l" defTabSz="914400" rtl="0" eaLnBrk="1" latinLnBrk="0" hangingPunct="1">
                        <a:defRPr sz="1800" kern="1200">
                          <a:solidFill>
                            <a:schemeClr val="tx1"/>
                          </a:solidFill>
                          <a:latin typeface="Arial"/>
                          <a:ea typeface="Arial Unicode MS"/>
                          <a:cs typeface=""/>
                        </a:defRPr>
                      </a:lvl1pPr>
                      <a:lvl2pPr marL="457200" algn="l" defTabSz="914400" rtl="0" eaLnBrk="1" latinLnBrk="0" hangingPunct="1">
                        <a:defRPr sz="1800" kern="1200">
                          <a:solidFill>
                            <a:schemeClr val="tx1"/>
                          </a:solidFill>
                          <a:latin typeface="Arial"/>
                          <a:ea typeface="Arial Unicode MS"/>
                          <a:cs typeface=""/>
                        </a:defRPr>
                      </a:lvl2pPr>
                      <a:lvl3pPr marL="914400" algn="l" defTabSz="914400" rtl="0" eaLnBrk="1" latinLnBrk="0" hangingPunct="1">
                        <a:defRPr sz="1800" kern="1200">
                          <a:solidFill>
                            <a:schemeClr val="tx1"/>
                          </a:solidFill>
                          <a:latin typeface="Arial"/>
                          <a:ea typeface="Arial Unicode MS"/>
                          <a:cs typeface=""/>
                        </a:defRPr>
                      </a:lvl3pPr>
                      <a:lvl4pPr marL="1371600" algn="l" defTabSz="914400" rtl="0" eaLnBrk="1" latinLnBrk="0" hangingPunct="1">
                        <a:defRPr sz="1800" kern="1200">
                          <a:solidFill>
                            <a:schemeClr val="tx1"/>
                          </a:solidFill>
                          <a:latin typeface="Arial"/>
                          <a:ea typeface="Arial Unicode MS"/>
                          <a:cs typeface=""/>
                        </a:defRPr>
                      </a:lvl4pPr>
                      <a:lvl5pPr marL="1828800" algn="l" defTabSz="914400" rtl="0" eaLnBrk="1" latinLnBrk="0" hangingPunct="1">
                        <a:defRPr sz="1800" kern="1200">
                          <a:solidFill>
                            <a:schemeClr val="tx1"/>
                          </a:solidFill>
                          <a:latin typeface="Arial"/>
                          <a:ea typeface="Arial Unicode MS"/>
                          <a:cs typeface=""/>
                        </a:defRPr>
                      </a:lvl5pPr>
                      <a:lvl6pPr marL="2286000" algn="l" defTabSz="914400" rtl="0" eaLnBrk="1" latinLnBrk="0" hangingPunct="1">
                        <a:defRPr sz="1800" kern="1200">
                          <a:solidFill>
                            <a:schemeClr val="tx1"/>
                          </a:solidFill>
                          <a:latin typeface="Arial"/>
                          <a:ea typeface="Arial Unicode MS"/>
                          <a:cs typeface=""/>
                        </a:defRPr>
                      </a:lvl6pPr>
                      <a:lvl7pPr marL="2743200" algn="l" defTabSz="914400" rtl="0" eaLnBrk="1" latinLnBrk="0" hangingPunct="1">
                        <a:defRPr sz="1800" kern="1200">
                          <a:solidFill>
                            <a:schemeClr val="tx1"/>
                          </a:solidFill>
                          <a:latin typeface="Arial"/>
                          <a:ea typeface="Arial Unicode MS"/>
                          <a:cs typeface=""/>
                        </a:defRPr>
                      </a:lvl7pPr>
                      <a:lvl8pPr marL="3200400" algn="l" defTabSz="914400" rtl="0" eaLnBrk="1" latinLnBrk="0" hangingPunct="1">
                        <a:defRPr sz="1800" kern="1200">
                          <a:solidFill>
                            <a:schemeClr val="tx1"/>
                          </a:solidFill>
                          <a:latin typeface="Arial"/>
                          <a:ea typeface="Arial Unicode MS"/>
                          <a:cs typeface=""/>
                        </a:defRPr>
                      </a:lvl8pPr>
                      <a:lvl9pPr marL="3657600" algn="l" defTabSz="914400" rtl="0" eaLnBrk="1" latinLnBrk="0" hangingPunct="1">
                        <a:defRPr sz="1800" kern="1200">
                          <a:solidFill>
                            <a:schemeClr val="tx1"/>
                          </a:solidFill>
                          <a:latin typeface="Arial"/>
                          <a:ea typeface="Arial Unicode MS"/>
                          <a:cs typeface=""/>
                        </a:defRPr>
                      </a:lvl9pPr>
                    </a:lstStyle>
                    <a:p>
                      <a:pPr algn="ctr"/>
                      <a:r>
                        <a:rPr lang="es-ES" altLang="ko-KR" sz="900" b="0" dirty="0">
                          <a:solidFill>
                            <a:sysClr val="windowText" lastClr="000000"/>
                          </a:solidFill>
                          <a:latin typeface="+mn-lt"/>
                          <a:cs typeface="Arial" pitchFamily="34" charset="0"/>
                        </a:rPr>
                        <a:t>Derechos</a:t>
                      </a:r>
                      <a:endParaRPr lang="ko-KR" altLang="en-US" sz="900" b="0"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ea typeface="Arial Unicode MS"/>
                          <a:cs typeface=""/>
                        </a:defRPr>
                      </a:lvl1pPr>
                      <a:lvl2pPr marL="457200" algn="l" defTabSz="914400" rtl="0" eaLnBrk="1" latinLnBrk="0" hangingPunct="1">
                        <a:defRPr sz="1800" kern="1200">
                          <a:solidFill>
                            <a:schemeClr val="tx1"/>
                          </a:solidFill>
                          <a:latin typeface="Arial"/>
                          <a:ea typeface="Arial Unicode MS"/>
                          <a:cs typeface=""/>
                        </a:defRPr>
                      </a:lvl2pPr>
                      <a:lvl3pPr marL="914400" algn="l" defTabSz="914400" rtl="0" eaLnBrk="1" latinLnBrk="0" hangingPunct="1">
                        <a:defRPr sz="1800" kern="1200">
                          <a:solidFill>
                            <a:schemeClr val="tx1"/>
                          </a:solidFill>
                          <a:latin typeface="Arial"/>
                          <a:ea typeface="Arial Unicode MS"/>
                          <a:cs typeface=""/>
                        </a:defRPr>
                      </a:lvl3pPr>
                      <a:lvl4pPr marL="1371600" algn="l" defTabSz="914400" rtl="0" eaLnBrk="1" latinLnBrk="0" hangingPunct="1">
                        <a:defRPr sz="1800" kern="1200">
                          <a:solidFill>
                            <a:schemeClr val="tx1"/>
                          </a:solidFill>
                          <a:latin typeface="Arial"/>
                          <a:ea typeface="Arial Unicode MS"/>
                          <a:cs typeface=""/>
                        </a:defRPr>
                      </a:lvl4pPr>
                      <a:lvl5pPr marL="1828800" algn="l" defTabSz="914400" rtl="0" eaLnBrk="1" latinLnBrk="0" hangingPunct="1">
                        <a:defRPr sz="1800" kern="1200">
                          <a:solidFill>
                            <a:schemeClr val="tx1"/>
                          </a:solidFill>
                          <a:latin typeface="Arial"/>
                          <a:ea typeface="Arial Unicode MS"/>
                          <a:cs typeface=""/>
                        </a:defRPr>
                      </a:lvl5pPr>
                      <a:lvl6pPr marL="2286000" algn="l" defTabSz="914400" rtl="0" eaLnBrk="1" latinLnBrk="0" hangingPunct="1">
                        <a:defRPr sz="1800" kern="1200">
                          <a:solidFill>
                            <a:schemeClr val="tx1"/>
                          </a:solidFill>
                          <a:latin typeface="Arial"/>
                          <a:ea typeface="Arial Unicode MS"/>
                          <a:cs typeface=""/>
                        </a:defRPr>
                      </a:lvl6pPr>
                      <a:lvl7pPr marL="2743200" algn="l" defTabSz="914400" rtl="0" eaLnBrk="1" latinLnBrk="0" hangingPunct="1">
                        <a:defRPr sz="1800" kern="1200">
                          <a:solidFill>
                            <a:schemeClr val="tx1"/>
                          </a:solidFill>
                          <a:latin typeface="Arial"/>
                          <a:ea typeface="Arial Unicode MS"/>
                          <a:cs typeface=""/>
                        </a:defRPr>
                      </a:lvl7pPr>
                      <a:lvl8pPr marL="3200400" algn="l" defTabSz="914400" rtl="0" eaLnBrk="1" latinLnBrk="0" hangingPunct="1">
                        <a:defRPr sz="1800" kern="1200">
                          <a:solidFill>
                            <a:schemeClr val="tx1"/>
                          </a:solidFill>
                          <a:latin typeface="Arial"/>
                          <a:ea typeface="Arial Unicode MS"/>
                          <a:cs typeface=""/>
                        </a:defRPr>
                      </a:lvl8pPr>
                      <a:lvl9pPr marL="3657600" algn="l" defTabSz="914400" rtl="0" eaLnBrk="1" latinLnBrk="0" hangingPunct="1">
                        <a:defRPr sz="1800" kern="1200">
                          <a:solidFill>
                            <a:schemeClr val="tx1"/>
                          </a:solidFill>
                          <a:latin typeface="Arial"/>
                          <a:ea typeface="Arial Unicode MS"/>
                          <a:cs typeface=""/>
                        </a:defRPr>
                      </a:lvl9pPr>
                    </a:lstStyle>
                    <a:p>
                      <a:pPr algn="ctr"/>
                      <a:endParaRPr lang="ko-KR" altLang="en-US" sz="900" b="0"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a:ea typeface="Arial Unicode MS"/>
                          <a:cs typeface=""/>
                        </a:defRPr>
                      </a:lvl1pPr>
                      <a:lvl2pPr marL="457200" algn="l" defTabSz="914400" rtl="0" eaLnBrk="1" latinLnBrk="0" hangingPunct="1">
                        <a:defRPr sz="1800" kern="1200">
                          <a:solidFill>
                            <a:schemeClr val="tx1"/>
                          </a:solidFill>
                          <a:latin typeface="Arial"/>
                          <a:ea typeface="Arial Unicode MS"/>
                          <a:cs typeface=""/>
                        </a:defRPr>
                      </a:lvl2pPr>
                      <a:lvl3pPr marL="914400" algn="l" defTabSz="914400" rtl="0" eaLnBrk="1" latinLnBrk="0" hangingPunct="1">
                        <a:defRPr sz="1800" kern="1200">
                          <a:solidFill>
                            <a:schemeClr val="tx1"/>
                          </a:solidFill>
                          <a:latin typeface="Arial"/>
                          <a:ea typeface="Arial Unicode MS"/>
                          <a:cs typeface=""/>
                        </a:defRPr>
                      </a:lvl3pPr>
                      <a:lvl4pPr marL="1371600" algn="l" defTabSz="914400" rtl="0" eaLnBrk="1" latinLnBrk="0" hangingPunct="1">
                        <a:defRPr sz="1800" kern="1200">
                          <a:solidFill>
                            <a:schemeClr val="tx1"/>
                          </a:solidFill>
                          <a:latin typeface="Arial"/>
                          <a:ea typeface="Arial Unicode MS"/>
                          <a:cs typeface=""/>
                        </a:defRPr>
                      </a:lvl4pPr>
                      <a:lvl5pPr marL="1828800" algn="l" defTabSz="914400" rtl="0" eaLnBrk="1" latinLnBrk="0" hangingPunct="1">
                        <a:defRPr sz="1800" kern="1200">
                          <a:solidFill>
                            <a:schemeClr val="tx1"/>
                          </a:solidFill>
                          <a:latin typeface="Arial"/>
                          <a:ea typeface="Arial Unicode MS"/>
                          <a:cs typeface=""/>
                        </a:defRPr>
                      </a:lvl5pPr>
                      <a:lvl6pPr marL="2286000" algn="l" defTabSz="914400" rtl="0" eaLnBrk="1" latinLnBrk="0" hangingPunct="1">
                        <a:defRPr sz="1800" kern="1200">
                          <a:solidFill>
                            <a:schemeClr val="tx1"/>
                          </a:solidFill>
                          <a:latin typeface="Arial"/>
                          <a:ea typeface="Arial Unicode MS"/>
                          <a:cs typeface=""/>
                        </a:defRPr>
                      </a:lvl6pPr>
                      <a:lvl7pPr marL="2743200" algn="l" defTabSz="914400" rtl="0" eaLnBrk="1" latinLnBrk="0" hangingPunct="1">
                        <a:defRPr sz="1800" kern="1200">
                          <a:solidFill>
                            <a:schemeClr val="tx1"/>
                          </a:solidFill>
                          <a:latin typeface="Arial"/>
                          <a:ea typeface="Arial Unicode MS"/>
                          <a:cs typeface=""/>
                        </a:defRPr>
                      </a:lvl7pPr>
                      <a:lvl8pPr marL="3200400" algn="l" defTabSz="914400" rtl="0" eaLnBrk="1" latinLnBrk="0" hangingPunct="1">
                        <a:defRPr sz="1800" kern="1200">
                          <a:solidFill>
                            <a:schemeClr val="tx1"/>
                          </a:solidFill>
                          <a:latin typeface="Arial"/>
                          <a:ea typeface="Arial Unicode MS"/>
                          <a:cs typeface=""/>
                        </a:defRPr>
                      </a:lvl8pPr>
                      <a:lvl9pPr marL="3657600" algn="l" defTabSz="914400" rtl="0" eaLnBrk="1" latinLnBrk="0" hangingPunct="1">
                        <a:defRPr sz="1800" kern="1200">
                          <a:solidFill>
                            <a:schemeClr val="tx1"/>
                          </a:solidFill>
                          <a:latin typeface="Arial"/>
                          <a:ea typeface="Arial Unicode MS"/>
                          <a:cs typeface=""/>
                        </a:defRPr>
                      </a:lvl9pPr>
                    </a:lstStyle>
                    <a:p>
                      <a:pPr algn="ctr"/>
                      <a:r>
                        <a:rPr lang="es-ES" altLang="ko-KR" sz="900" b="0" dirty="0">
                          <a:solidFill>
                            <a:sysClr val="windowText" lastClr="000000"/>
                          </a:solidFill>
                          <a:latin typeface="+mn-lt"/>
                          <a:cs typeface="Arial" pitchFamily="34" charset="0"/>
                        </a:rPr>
                        <a:t>$190,561,926.00</a:t>
                      </a:r>
                      <a:endParaRPr lang="ko-KR" altLang="en-US" sz="900" b="0"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2440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900" b="0" dirty="0">
                          <a:solidFill>
                            <a:sysClr val="windowText" lastClr="000000"/>
                          </a:solidFill>
                          <a:latin typeface="+mn-lt"/>
                          <a:cs typeface="Arial" pitchFamily="34" charset="0"/>
                        </a:rPr>
                        <a:t>Productos</a:t>
                      </a:r>
                      <a:endParaRPr lang="ko-KR" altLang="en-US" sz="900" b="0"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900" b="0"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900" b="0" dirty="0">
                          <a:solidFill>
                            <a:sysClr val="windowText" lastClr="000000"/>
                          </a:solidFill>
                          <a:latin typeface="+mn-lt"/>
                          <a:cs typeface="Arial" pitchFamily="34" charset="0"/>
                        </a:rPr>
                        <a:t>$27,443,473.00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75150776"/>
                  </a:ext>
                </a:extLst>
              </a:tr>
              <a:tr h="22440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900" b="0" dirty="0">
                          <a:solidFill>
                            <a:sysClr val="windowText" lastClr="000000"/>
                          </a:solidFill>
                          <a:latin typeface="+mn-lt"/>
                          <a:cs typeface="Arial" pitchFamily="34" charset="0"/>
                        </a:rPr>
                        <a:t>Aprovechamientos</a:t>
                      </a:r>
                      <a:endParaRPr lang="ko-KR" altLang="en-US" sz="900" b="0"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900" b="0"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900" b="0" dirty="0">
                          <a:solidFill>
                            <a:sysClr val="windowText" lastClr="000000"/>
                          </a:solidFill>
                          <a:latin typeface="+mn-lt"/>
                          <a:cs typeface="Arial" pitchFamily="34" charset="0"/>
                        </a:rPr>
                        <a:t>$33,573,600.00</a:t>
                      </a:r>
                      <a:endParaRPr lang="ko-KR" altLang="en-US" sz="900" b="0"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48931436"/>
                  </a:ext>
                </a:extLst>
              </a:tr>
              <a:tr h="35263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900" b="1" dirty="0">
                          <a:solidFill>
                            <a:sysClr val="windowText" lastClr="000000"/>
                          </a:solidFill>
                          <a:latin typeface="+mn-lt"/>
                          <a:cs typeface="Arial" pitchFamily="34" charset="0"/>
                        </a:rPr>
                        <a:t>PARTICIPACIONES, APORTACIONES, CONVENIOS, INCENTIVOS DERIVADOS DE LA COLABORACIÓN FISCAL Y FONDOS DISTINTOS DE APORTACIONES </a:t>
                      </a:r>
                      <a:endParaRPr lang="ko-KR" altLang="en-US" sz="900" b="1"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FAF"/>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900" b="1" dirty="0">
                          <a:solidFill>
                            <a:sysClr val="windowText" lastClr="000000"/>
                          </a:solidFill>
                          <a:latin typeface="+mn-lt"/>
                          <a:cs typeface="Arial" pitchFamily="34" charset="0"/>
                        </a:rPr>
                        <a:t>$686,160,433.00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FAF"/>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900" b="1"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FAF"/>
                    </a:solidFill>
                  </a:tcPr>
                </a:tc>
                <a:extLst>
                  <a:ext uri="{0D108BD9-81ED-4DB2-BD59-A6C34878D82A}">
                    <a16:rowId xmlns:a16="http://schemas.microsoft.com/office/drawing/2014/main" val="2852385727"/>
                  </a:ext>
                </a:extLst>
              </a:tr>
              <a:tr h="22440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900" b="1" dirty="0">
                          <a:solidFill>
                            <a:sysClr val="windowText" lastClr="000000"/>
                          </a:solidFill>
                          <a:latin typeface="+mn-lt"/>
                          <a:cs typeface="Arial" pitchFamily="34" charset="0"/>
                        </a:rPr>
                        <a:t>PARTICIPACIONES</a:t>
                      </a:r>
                      <a:endParaRPr lang="ko-KR" altLang="en-US" sz="900" b="1"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900" b="0" dirty="0">
                          <a:solidFill>
                            <a:sysClr val="windowText" lastClr="000000"/>
                          </a:solidFill>
                          <a:latin typeface="+mn-lt"/>
                          <a:cs typeface="Arial" pitchFamily="34" charset="0"/>
                        </a:rPr>
                        <a:t>$464,478,356.00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900" b="1"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347101331"/>
                  </a:ext>
                </a:extLst>
              </a:tr>
              <a:tr h="22440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900" b="0" dirty="0">
                          <a:solidFill>
                            <a:sysClr val="windowText" lastClr="000000"/>
                          </a:solidFill>
                          <a:latin typeface="+mn-lt"/>
                          <a:cs typeface="Arial" pitchFamily="34" charset="0"/>
                        </a:rPr>
                        <a:t>Participaciones Federales</a:t>
                      </a:r>
                      <a:endParaRPr lang="ko-KR" altLang="en-US" sz="900" b="0"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900" b="0"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900" b="0" dirty="0">
                          <a:solidFill>
                            <a:sysClr val="windowText" lastClr="000000"/>
                          </a:solidFill>
                          <a:latin typeface="+mn-lt"/>
                          <a:cs typeface="Arial" pitchFamily="34" charset="0"/>
                        </a:rPr>
                        <a:t>$464,478,356.00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94364881"/>
                  </a:ext>
                </a:extLst>
              </a:tr>
              <a:tr h="22440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MX" altLang="ko-KR" sz="900" b="1" dirty="0">
                          <a:solidFill>
                            <a:sysClr val="windowText" lastClr="000000"/>
                          </a:solidFill>
                          <a:latin typeface="+mn-lt"/>
                          <a:cs typeface="Arial" pitchFamily="34" charset="0"/>
                        </a:rPr>
                        <a:t>APORTACIONES FEDERALES RAMO 33 </a:t>
                      </a:r>
                      <a:endParaRPr lang="ko-KR" altLang="en-US" sz="900" b="1"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900" b="0" dirty="0">
                          <a:solidFill>
                            <a:sysClr val="windowText" lastClr="000000"/>
                          </a:solidFill>
                          <a:latin typeface="+mn-lt"/>
                          <a:cs typeface="Arial" pitchFamily="34" charset="0"/>
                        </a:rPr>
                        <a:t>$221,682,077.00</a:t>
                      </a:r>
                      <a:endParaRPr lang="ko-KR" altLang="en-US" sz="900" b="0"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900" b="1"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629765208"/>
                  </a:ext>
                </a:extLst>
              </a:tr>
              <a:tr h="35263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900" b="0" dirty="0">
                          <a:solidFill>
                            <a:sysClr val="windowText" lastClr="000000"/>
                          </a:solidFill>
                          <a:latin typeface="+mn-lt"/>
                          <a:cs typeface="Arial" pitchFamily="34" charset="0"/>
                        </a:rPr>
                        <a:t>Fondo de Aportaciones para el Fortalecimiento de los Municipios y de las Demarcaciones Territoriales del Distrito Federal </a:t>
                      </a:r>
                      <a:r>
                        <a:rPr lang="es-ES" altLang="ko-KR" sz="900" b="1" dirty="0">
                          <a:solidFill>
                            <a:sysClr val="windowText" lastClr="000000"/>
                          </a:solidFill>
                          <a:latin typeface="+mn-lt"/>
                          <a:cs typeface="Arial" pitchFamily="34" charset="0"/>
                        </a:rPr>
                        <a:t>(FORTAMUN) </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900" b="1"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MX" altLang="ko-KR" sz="900" b="0" dirty="0">
                          <a:solidFill>
                            <a:sysClr val="windowText" lastClr="000000"/>
                          </a:solidFill>
                          <a:latin typeface="+mn-lt"/>
                          <a:cs typeface="Arial" pitchFamily="34" charset="0"/>
                        </a:rPr>
                        <a:t>$199,001,017.00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79063119"/>
                  </a:ext>
                </a:extLst>
              </a:tr>
              <a:tr h="22440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900" b="0" dirty="0">
                          <a:solidFill>
                            <a:sysClr val="windowText" lastClr="000000"/>
                          </a:solidFill>
                          <a:latin typeface="+mn-lt"/>
                          <a:cs typeface="Arial" pitchFamily="34" charset="0"/>
                        </a:rPr>
                        <a:t>Fondo de Aportaciones para la Infraestructura Social Municipal </a:t>
                      </a:r>
                      <a:r>
                        <a:rPr lang="es-ES" altLang="ko-KR" sz="900" b="1" dirty="0">
                          <a:solidFill>
                            <a:sysClr val="windowText" lastClr="000000"/>
                          </a:solidFill>
                          <a:latin typeface="+mn-lt"/>
                          <a:cs typeface="Arial" pitchFamily="34" charset="0"/>
                        </a:rPr>
                        <a:t>(</a:t>
                      </a:r>
                      <a:r>
                        <a:rPr lang="es-ES" altLang="ko-KR" sz="900" b="1" dirty="0" smtClean="0">
                          <a:solidFill>
                            <a:sysClr val="windowText" lastClr="000000"/>
                          </a:solidFill>
                          <a:latin typeface="+mn-lt"/>
                          <a:cs typeface="Arial" pitchFamily="34" charset="0"/>
                        </a:rPr>
                        <a:t>FAISMUN) </a:t>
                      </a:r>
                      <a:endParaRPr lang="es-ES" altLang="ko-KR" sz="900" b="1"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900" b="1"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MX" altLang="ko-KR" sz="900" b="0" dirty="0">
                          <a:solidFill>
                            <a:sysClr val="windowText" lastClr="000000"/>
                          </a:solidFill>
                          <a:latin typeface="+mn-lt"/>
                          <a:cs typeface="Arial" pitchFamily="34" charset="0"/>
                        </a:rPr>
                        <a:t>$22,681,060.00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62525732"/>
                  </a:ext>
                </a:extLst>
              </a:tr>
              <a:tr h="22440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MX" altLang="ko-KR" sz="900" b="1" dirty="0">
                          <a:solidFill>
                            <a:sysClr val="windowText" lastClr="000000"/>
                          </a:solidFill>
                          <a:latin typeface="+mn-lt"/>
                          <a:cs typeface="Arial" pitchFamily="34" charset="0"/>
                        </a:rPr>
                        <a:t> INGRESOS DERIVADOS DE FINANCIAMIENTOS </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FAF"/>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MX" altLang="ko-KR" sz="900" b="1" dirty="0">
                          <a:solidFill>
                            <a:sysClr val="windowText" lastClr="000000"/>
                          </a:solidFill>
                          <a:latin typeface="+mn-lt"/>
                          <a:cs typeface="Arial" pitchFamily="34" charset="0"/>
                        </a:rPr>
                        <a:t>$147,590,942.00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FAF"/>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900" b="1"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FAF"/>
                    </a:solidFill>
                  </a:tcPr>
                </a:tc>
                <a:extLst>
                  <a:ext uri="{0D108BD9-81ED-4DB2-BD59-A6C34878D82A}">
                    <a16:rowId xmlns:a16="http://schemas.microsoft.com/office/drawing/2014/main" val="4127547938"/>
                  </a:ext>
                </a:extLst>
              </a:tr>
              <a:tr h="22440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MX" altLang="ko-KR" sz="900" b="0" dirty="0">
                          <a:solidFill>
                            <a:sysClr val="windowText" lastClr="000000"/>
                          </a:solidFill>
                          <a:latin typeface="+mn-lt"/>
                          <a:cs typeface="Arial" pitchFamily="34" charset="0"/>
                        </a:rPr>
                        <a:t>Financiamiento Propio </a:t>
                      </a:r>
                      <a:endParaRPr lang="ko-KR" altLang="en-US" sz="900" b="0"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900" b="1" dirty="0">
                        <a:solidFill>
                          <a:sysClr val="windowText" lastClr="000000"/>
                        </a:solidFill>
                        <a:latin typeface="+mn-lt"/>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MX" altLang="ko-KR" sz="900" b="0" dirty="0">
                          <a:solidFill>
                            <a:sysClr val="windowText" lastClr="000000"/>
                          </a:solidFill>
                          <a:latin typeface="+mn-lt"/>
                          <a:cs typeface="Arial" pitchFamily="34" charset="0"/>
                        </a:rPr>
                        <a:t>$147,590,942.00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76552463"/>
                  </a:ext>
                </a:extLst>
              </a:tr>
              <a:tr h="308414">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1200" b="1" kern="1200" dirty="0">
                          <a:solidFill>
                            <a:schemeClr val="bg1"/>
                          </a:solidFill>
                          <a:latin typeface="+mn-lt"/>
                          <a:ea typeface="Arial Unicode MS"/>
                          <a:cs typeface="Arial" pitchFamily="34" charset="0"/>
                        </a:rPr>
                        <a:t>TOTAL</a:t>
                      </a:r>
                      <a:r>
                        <a:rPr lang="es-ES" altLang="ko-KR" sz="1200" b="1" kern="1200" baseline="0" dirty="0">
                          <a:solidFill>
                            <a:schemeClr val="bg1"/>
                          </a:solidFill>
                          <a:latin typeface="+mn-lt"/>
                          <a:ea typeface="Arial Unicode MS"/>
                          <a:cs typeface="Arial" pitchFamily="34" charset="0"/>
                        </a:rPr>
                        <a:t> PRESUPUESTO</a:t>
                      </a:r>
                      <a:endParaRPr lang="ko-KR" altLang="en-US" sz="1200" b="1" kern="1200" dirty="0">
                        <a:solidFill>
                          <a:schemeClr val="bg1"/>
                        </a:solidFill>
                        <a:latin typeface="+mn-lt"/>
                        <a:ea typeface="Arial Unicode MS"/>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7A4D9"/>
                    </a:solidFill>
                  </a:tcPr>
                </a:tc>
                <a:tc gridSpan="2">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ES" altLang="ko-KR" sz="1200" b="1" kern="1200" dirty="0">
                          <a:solidFill>
                            <a:schemeClr val="bg1"/>
                          </a:solidFill>
                          <a:latin typeface="+mn-lt"/>
                          <a:ea typeface="Arial Unicode MS"/>
                          <a:cs typeface="Arial" pitchFamily="34" charset="0"/>
                        </a:rPr>
                        <a:t>$1,858,454,906.00</a:t>
                      </a: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7A4D9"/>
                    </a:solidFill>
                  </a:tcPr>
                </a:tc>
                <a:tc hMerge="1">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200" b="1" kern="1200" dirty="0">
                        <a:solidFill>
                          <a:schemeClr val="bg1"/>
                        </a:solidFill>
                        <a:latin typeface="+mn-lt"/>
                        <a:ea typeface="Arial Unicode MS"/>
                        <a:cs typeface="Arial" pitchFamily="34" charset="0"/>
                      </a:endParaRPr>
                    </a:p>
                  </a:txBody>
                  <a:tcPr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16FC3"/>
                    </a:solidFill>
                  </a:tcPr>
                </a:tc>
                <a:extLst>
                  <a:ext uri="{0D108BD9-81ED-4DB2-BD59-A6C34878D82A}">
                    <a16:rowId xmlns:a16="http://schemas.microsoft.com/office/drawing/2014/main" val="183576325"/>
                  </a:ext>
                </a:extLst>
              </a:tr>
            </a:tbl>
          </a:graphicData>
        </a:graphic>
      </p:graphicFrame>
    </p:spTree>
    <p:extLst>
      <p:ext uri="{BB962C8B-B14F-4D97-AF65-F5344CB8AC3E}">
        <p14:creationId xmlns:p14="http://schemas.microsoft.com/office/powerpoint/2010/main" val="270212159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3367</TotalTime>
  <Words>2102</Words>
  <Application>Microsoft Office PowerPoint</Application>
  <PresentationFormat>Panorámica</PresentationFormat>
  <Paragraphs>296</Paragraphs>
  <Slides>24</Slides>
  <Notes>9</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24</vt:i4>
      </vt:variant>
    </vt:vector>
  </HeadingPairs>
  <TitlesOfParts>
    <vt:vector size="38" baseType="lpstr">
      <vt:lpstr>맑은 고딕</vt:lpstr>
      <vt:lpstr>Arial</vt:lpstr>
      <vt:lpstr>Arial Rounded MT Bold</vt:lpstr>
      <vt:lpstr>Arial Unicode MS</vt:lpstr>
      <vt:lpstr>Bahnschrift</vt:lpstr>
      <vt:lpstr>Calibri</vt:lpstr>
      <vt:lpstr>Calibri Light</vt:lpstr>
      <vt:lpstr>等线 Light</vt:lpstr>
      <vt:lpstr>Gotham Book</vt:lpstr>
      <vt:lpstr>Nunito</vt:lpstr>
      <vt:lpstr>Source Sans Pro</vt:lpstr>
      <vt:lpstr>Trebuchet MS</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Zaira Fernanda Madera Garcia</dc:creator>
  <cp:lastModifiedBy>Luis Alberto Ornelas Mondragó</cp:lastModifiedBy>
  <cp:revision>388</cp:revision>
  <dcterms:created xsi:type="dcterms:W3CDTF">2023-12-18T20:12:19Z</dcterms:created>
  <dcterms:modified xsi:type="dcterms:W3CDTF">2024-01-10T20:12:05Z</dcterms:modified>
</cp:coreProperties>
</file>